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6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5"/>
            <a:ext cx="66065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5"/>
            <a:ext cx="5440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3"/>
            <a:ext cx="33809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7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3"/>
            <a:ext cx="6995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3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3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3"/>
            <a:ext cx="17876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2" y="537466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dirty="0">
                <a:latin typeface="Segoe UI"/>
                <a:cs typeface="Segoe UI"/>
              </a:rPr>
              <a:t>Handout</a:t>
            </a:r>
            <a:r>
              <a:rPr sz="1000" spc="-4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#12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3430" y="461264"/>
            <a:ext cx="22821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Segoe UI"/>
                <a:cs typeface="Segoe UI"/>
              </a:rPr>
              <a:t>The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Poetic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Books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&amp;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spc="-25" dirty="0">
                <a:latin typeface="Segoe UI"/>
                <a:cs typeface="Segoe UI"/>
              </a:rPr>
              <a:t>Job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150" y="806195"/>
            <a:ext cx="6929755" cy="279564"/>
          </a:xfrm>
          <a:prstGeom prst="rect">
            <a:avLst/>
          </a:prstGeom>
          <a:solidFill>
            <a:srgbClr val="CCCCCC"/>
          </a:solidFill>
          <a:ln w="9144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sz="1600" b="1" dirty="0">
                <a:latin typeface="Segoe UI"/>
                <a:cs typeface="Segoe UI"/>
              </a:rPr>
              <a:t>The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Poetic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Books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of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the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20" dirty="0">
                <a:latin typeface="Segoe UI"/>
                <a:cs typeface="Segoe UI"/>
              </a:rPr>
              <a:t>Bible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161036"/>
            <a:ext cx="6704330" cy="770000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sz="1200" b="1" i="1" dirty="0">
                <a:latin typeface="Segoe UI"/>
                <a:cs typeface="Segoe UI"/>
              </a:rPr>
              <a:t>The Five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Books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of</a:t>
            </a:r>
            <a:r>
              <a:rPr sz="1200" b="1" i="1" spc="10" dirty="0">
                <a:latin typeface="Segoe UI"/>
                <a:cs typeface="Segoe UI"/>
              </a:rPr>
              <a:t> </a:t>
            </a:r>
            <a:r>
              <a:rPr sz="1200" b="1" i="1" spc="-10" dirty="0">
                <a:latin typeface="Segoe UI"/>
                <a:cs typeface="Segoe UI"/>
              </a:rPr>
              <a:t>Poetry:</a:t>
            </a:r>
            <a:endParaRPr sz="1200">
              <a:latin typeface="Segoe UI"/>
              <a:cs typeface="Segoe UI"/>
            </a:endParaRPr>
          </a:p>
          <a:p>
            <a:pPr marL="469265" indent="-227965">
              <a:spcBef>
                <a:spcPts val="395"/>
              </a:spcBef>
              <a:buAutoNum type="arabicPeriod"/>
              <a:tabLst>
                <a:tab pos="469265" algn="l"/>
              </a:tabLst>
            </a:pP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-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secrets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suffering</a:t>
            </a:r>
            <a:endParaRPr sz="1200">
              <a:latin typeface="Segoe UI"/>
              <a:cs typeface="Segoe UI"/>
            </a:endParaRPr>
          </a:p>
          <a:p>
            <a:pPr marL="469265" indent="-227965">
              <a:spcBef>
                <a:spcPts val="395"/>
              </a:spcBef>
              <a:buAutoNum type="arabicPeriod"/>
              <a:tabLst>
                <a:tab pos="469265" algn="l"/>
              </a:tabLst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-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secret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worship</a:t>
            </a:r>
            <a:endParaRPr sz="1200">
              <a:latin typeface="Segoe UI"/>
              <a:cs typeface="Segoe UI"/>
            </a:endParaRPr>
          </a:p>
          <a:p>
            <a:pPr marL="469265" indent="-227965">
              <a:spcBef>
                <a:spcPts val="400"/>
              </a:spcBef>
              <a:buAutoNum type="arabicPeriod"/>
              <a:tabLst>
                <a:tab pos="469265" algn="l"/>
              </a:tabLst>
            </a:pPr>
            <a:r>
              <a:rPr sz="1200" dirty="0">
                <a:latin typeface="Segoe UI"/>
                <a:cs typeface="Segoe UI"/>
              </a:rPr>
              <a:t>Proverbs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-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secrets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happiness</a:t>
            </a:r>
            <a:endParaRPr sz="1200">
              <a:latin typeface="Segoe UI"/>
              <a:cs typeface="Segoe UI"/>
            </a:endParaRPr>
          </a:p>
          <a:p>
            <a:pPr marL="469265" indent="-227965">
              <a:spcBef>
                <a:spcPts val="395"/>
              </a:spcBef>
              <a:buAutoNum type="arabicPeriod"/>
              <a:tabLst>
                <a:tab pos="469265" algn="l"/>
              </a:tabLst>
            </a:pPr>
            <a:r>
              <a:rPr sz="1200" dirty="0">
                <a:latin typeface="Segoe UI"/>
                <a:cs typeface="Segoe UI"/>
              </a:rPr>
              <a:t>Ecclesiastes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-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vanity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vanities</a:t>
            </a:r>
            <a:endParaRPr sz="1200">
              <a:latin typeface="Segoe UI"/>
              <a:cs typeface="Segoe UI"/>
            </a:endParaRPr>
          </a:p>
          <a:p>
            <a:pPr marL="469265" indent="-227965">
              <a:spcBef>
                <a:spcPts val="395"/>
              </a:spcBef>
              <a:buAutoNum type="arabicPeriod"/>
              <a:tabLst>
                <a:tab pos="469265" algn="l"/>
              </a:tabLst>
            </a:pPr>
            <a:r>
              <a:rPr sz="1200" dirty="0">
                <a:latin typeface="Segoe UI"/>
                <a:cs typeface="Segoe UI"/>
              </a:rPr>
              <a:t>Song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Solomon -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secrets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20" dirty="0">
                <a:latin typeface="Segoe UI"/>
                <a:cs typeface="Segoe UI"/>
              </a:rPr>
              <a:t>love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1165"/>
              </a:spcBef>
            </a:pPr>
            <a:r>
              <a:rPr sz="1200" b="1" i="1" dirty="0">
                <a:latin typeface="Segoe UI"/>
                <a:cs typeface="Segoe UI"/>
              </a:rPr>
              <a:t>The</a:t>
            </a:r>
            <a:r>
              <a:rPr sz="1200" b="1" i="1" spc="-2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past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17</a:t>
            </a:r>
            <a:r>
              <a:rPr sz="1200" b="1" i="1" spc="-15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books</a:t>
            </a:r>
            <a:r>
              <a:rPr sz="1200" b="1" i="1" spc="-2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dealt with</a:t>
            </a:r>
            <a:r>
              <a:rPr sz="1200" b="1" i="1" spc="-15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a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nation....The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5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books</a:t>
            </a:r>
            <a:r>
              <a:rPr sz="1200" b="1" i="1" spc="-2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of</a:t>
            </a:r>
            <a:r>
              <a:rPr sz="1200" b="1" i="1" spc="-15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poetry</a:t>
            </a:r>
            <a:r>
              <a:rPr sz="1200" b="1" i="1" spc="-5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deal</a:t>
            </a:r>
            <a:r>
              <a:rPr sz="1200" b="1" i="1" spc="-10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with</a:t>
            </a:r>
            <a:r>
              <a:rPr sz="1200" b="1" i="1" spc="-15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the</a:t>
            </a:r>
            <a:r>
              <a:rPr sz="1200" b="1" i="1" spc="-15" dirty="0">
                <a:latin typeface="Segoe UI"/>
                <a:cs typeface="Segoe UI"/>
              </a:rPr>
              <a:t> </a:t>
            </a:r>
            <a:r>
              <a:rPr sz="1200" b="1" i="1" dirty="0">
                <a:latin typeface="Segoe UI"/>
                <a:cs typeface="Segoe UI"/>
              </a:rPr>
              <a:t>human</a:t>
            </a:r>
            <a:r>
              <a:rPr sz="1200" b="1" i="1" spc="30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heart</a:t>
            </a:r>
            <a:r>
              <a:rPr sz="1200" b="1" i="1" spc="-10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1195"/>
              </a:spcBef>
            </a:pPr>
            <a:r>
              <a:rPr sz="1600" b="1" spc="-20" dirty="0">
                <a:latin typeface="Segoe UI"/>
                <a:cs typeface="Segoe UI"/>
              </a:rPr>
              <a:t>Job:</a:t>
            </a:r>
            <a:endParaRPr sz="1600">
              <a:latin typeface="Segoe UI"/>
              <a:cs typeface="Segoe UI"/>
            </a:endParaRPr>
          </a:p>
          <a:p>
            <a:pPr marL="12700" marR="5080">
              <a:lnSpc>
                <a:spcPct val="127499"/>
              </a:lnSpc>
              <a:spcBef>
                <a:spcPts val="100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purpose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reveals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need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exercise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faith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when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don't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know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2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reasons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for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suffering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-10" dirty="0">
                <a:latin typeface="Segoe UI"/>
                <a:cs typeface="Segoe UI"/>
              </a:rPr>
              <a:t> affliction.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400"/>
              </a:spcBef>
            </a:pP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faithful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though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had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Bible.</a:t>
            </a:r>
            <a:endParaRPr sz="1200">
              <a:latin typeface="Segoe UI"/>
              <a:cs typeface="Segoe UI"/>
            </a:endParaRPr>
          </a:p>
          <a:p>
            <a:pPr marL="12700" marR="3384550">
              <a:lnSpc>
                <a:spcPts val="1839"/>
              </a:lnSpc>
              <a:spcBef>
                <a:spcPts val="110"/>
              </a:spcBef>
            </a:pP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thought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oldest</a:t>
            </a:r>
            <a:r>
              <a:rPr sz="1200" b="1" i="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book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Bible. </a:t>
            </a: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contains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42</a:t>
            </a:r>
            <a:r>
              <a:rPr sz="1200" b="1" i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chapters.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265"/>
              </a:spcBef>
            </a:pPr>
            <a:r>
              <a:rPr sz="1200" dirty="0">
                <a:latin typeface="Segoe UI"/>
                <a:cs typeface="Segoe UI"/>
              </a:rPr>
              <a:t>James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5:11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sates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"</a:t>
            </a:r>
            <a:r>
              <a:rPr sz="1200" i="1" dirty="0">
                <a:latin typeface="Segoe UI"/>
                <a:cs typeface="Segoe UI"/>
              </a:rPr>
              <a:t>Ye have heard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of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the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patience</a:t>
            </a:r>
            <a:r>
              <a:rPr sz="1200" b="1" i="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of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Job</a:t>
            </a:r>
            <a:r>
              <a:rPr sz="1200" spc="-10" dirty="0">
                <a:latin typeface="Segoe UI"/>
                <a:cs typeface="Segoe UI"/>
              </a:rPr>
              <a:t>."</a:t>
            </a:r>
            <a:endParaRPr sz="1200">
              <a:latin typeface="Segoe UI"/>
              <a:cs typeface="Segoe UI"/>
            </a:endParaRPr>
          </a:p>
          <a:p>
            <a:pPr marL="12700" marR="1744345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loses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wealth,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children,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health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yet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still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remains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faithful</a:t>
            </a:r>
            <a:r>
              <a:rPr sz="1200" b="1" i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20" dirty="0">
                <a:latin typeface="Segoe UI"/>
                <a:cs typeface="Segoe UI"/>
              </a:rPr>
              <a:t>God. </a:t>
            </a:r>
            <a:r>
              <a:rPr sz="1200" dirty="0">
                <a:latin typeface="Segoe UI"/>
                <a:cs typeface="Segoe UI"/>
              </a:rPr>
              <a:t>God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never</a:t>
            </a:r>
            <a:r>
              <a:rPr sz="1200" b="1" i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explains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Job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why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-10" dirty="0">
                <a:latin typeface="Segoe UI"/>
                <a:cs typeface="Segoe UI"/>
              </a:rPr>
              <a:t> suffered.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God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gave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Job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twice</a:t>
            </a:r>
            <a:r>
              <a:rPr sz="1200" b="1" i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much in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end 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had </a:t>
            </a:r>
            <a:r>
              <a:rPr sz="1200" spc="-10" dirty="0">
                <a:latin typeface="Segoe UI"/>
                <a:cs typeface="Segoe UI"/>
              </a:rPr>
              <a:t>before.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1200"/>
              </a:spcBef>
            </a:pPr>
            <a:r>
              <a:rPr sz="1600" b="1" spc="-10" dirty="0">
                <a:latin typeface="Segoe UI"/>
                <a:cs typeface="Segoe UI"/>
              </a:rPr>
              <a:t>Psalms:</a:t>
            </a:r>
            <a:endParaRPr sz="1600">
              <a:latin typeface="Segoe UI"/>
              <a:cs typeface="Segoe UI"/>
            </a:endParaRPr>
          </a:p>
          <a:p>
            <a:pPr marL="12700">
              <a:spcBef>
                <a:spcPts val="495"/>
              </a:spcBef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contains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150</a:t>
            </a:r>
            <a:r>
              <a:rPr sz="1200" b="1" i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chapters.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means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sacred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or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b="1" i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poem</a:t>
            </a:r>
            <a:r>
              <a:rPr sz="1200" spc="-20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 marL="12700" marR="2407285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was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set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music</a:t>
            </a:r>
            <a:r>
              <a:rPr sz="1200" b="1" i="1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for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tabernacle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temple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worship. </a:t>
            </a: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contains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two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middle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words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 Bible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"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The</a:t>
            </a:r>
            <a:r>
              <a:rPr sz="1200" b="1" i="1" u="sng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Lord</a:t>
            </a:r>
            <a:r>
              <a:rPr sz="1200" spc="-10" dirty="0">
                <a:latin typeface="Segoe UI"/>
                <a:cs typeface="Segoe UI"/>
              </a:rPr>
              <a:t>".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David</a:t>
            </a:r>
            <a:r>
              <a:rPr sz="1200" b="1" i="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main Author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Psalms.</a:t>
            </a:r>
            <a:endParaRPr sz="1200">
              <a:latin typeface="Segoe UI"/>
              <a:cs typeface="Segoe UI"/>
            </a:endParaRPr>
          </a:p>
          <a:p>
            <a:pPr marL="12700" marR="2958465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most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quoted</a:t>
            </a:r>
            <a:r>
              <a:rPr sz="1200" b="1" i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book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New</a:t>
            </a:r>
            <a:r>
              <a:rPr sz="1200" spc="-10" dirty="0">
                <a:latin typeface="Segoe UI"/>
                <a:cs typeface="Segoe UI"/>
              </a:rPr>
              <a:t> Testament. </a:t>
            </a:r>
            <a:r>
              <a:rPr sz="1200" dirty="0">
                <a:latin typeface="Segoe UI"/>
                <a:cs typeface="Segoe UI"/>
              </a:rPr>
              <a:t>1st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Century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Christians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sang</a:t>
            </a:r>
            <a:r>
              <a:rPr sz="1200" b="1" i="1" spc="-2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Psalms.</a:t>
            </a:r>
            <a:endParaRPr sz="1200">
              <a:latin typeface="Segoe UI"/>
              <a:cs typeface="Segoe UI"/>
            </a:endParaRPr>
          </a:p>
          <a:p>
            <a:pPr marL="12700" marR="1788160">
              <a:lnSpc>
                <a:spcPts val="1839"/>
              </a:lnSpc>
              <a:spcBef>
                <a:spcPts val="125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book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has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five</a:t>
            </a:r>
            <a:r>
              <a:rPr sz="1200" b="1" i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major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divisions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ending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with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word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amen</a:t>
            </a:r>
            <a:r>
              <a:rPr sz="1200" spc="-10" dirty="0">
                <a:latin typeface="Segoe UI"/>
                <a:cs typeface="Segoe UI"/>
              </a:rPr>
              <a:t>. </a:t>
            </a:r>
            <a:r>
              <a:rPr sz="1200" dirty="0">
                <a:latin typeface="Segoe UI"/>
                <a:cs typeface="Segoe UI"/>
              </a:rPr>
              <a:t>Psalm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22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deals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with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suffering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savior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or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cross.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The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Good</a:t>
            </a:r>
            <a:r>
              <a:rPr sz="1200" b="1" i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Shepherd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265"/>
              </a:spcBef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23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deals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with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Living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savior.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The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Great</a:t>
            </a:r>
            <a:r>
              <a:rPr sz="1200" b="1" i="1" spc="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Shepherd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24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deals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with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exalted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kind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crown.</a:t>
            </a:r>
            <a:r>
              <a:rPr sz="1200" spc="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The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Chief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Shepherd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85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Selah</a:t>
            </a:r>
            <a:r>
              <a:rPr sz="1200" b="1" i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means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Pause.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Psalms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studied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included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1,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8,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19,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23,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100,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20" dirty="0">
                <a:latin typeface="Segoe UI"/>
                <a:cs typeface="Segoe UI"/>
              </a:rPr>
              <a:t>119.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DF53B7-228F-932C-1BD6-C82FEC584B1E}"/>
              </a:ext>
            </a:extLst>
          </p:cNvPr>
          <p:cNvSpPr/>
          <p:nvPr/>
        </p:nvSpPr>
        <p:spPr>
          <a:xfrm>
            <a:off x="457200" y="1447800"/>
            <a:ext cx="6858000" cy="1524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0FEBD4-9869-C461-9D28-9ED3785DE505}"/>
              </a:ext>
            </a:extLst>
          </p:cNvPr>
          <p:cNvSpPr/>
          <p:nvPr/>
        </p:nvSpPr>
        <p:spPr>
          <a:xfrm>
            <a:off x="381000" y="3352800"/>
            <a:ext cx="7010400" cy="2057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B0C080-EE76-52CE-A87A-B1C633DB882E}"/>
              </a:ext>
            </a:extLst>
          </p:cNvPr>
          <p:cNvSpPr/>
          <p:nvPr/>
        </p:nvSpPr>
        <p:spPr>
          <a:xfrm>
            <a:off x="457200" y="5791200"/>
            <a:ext cx="6858000" cy="3200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2" y="465753"/>
            <a:ext cx="989965" cy="60706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1300">
              <a:spcBef>
                <a:spcPts val="660"/>
              </a:spcBef>
            </a:pPr>
            <a:r>
              <a:rPr sz="1000" dirty="0">
                <a:latin typeface="Segoe UI"/>
                <a:cs typeface="Segoe UI"/>
              </a:rPr>
              <a:t>Handout</a:t>
            </a:r>
            <a:r>
              <a:rPr sz="1000" spc="-4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#12</a:t>
            </a:r>
            <a:endParaRPr sz="1000">
              <a:latin typeface="Segoe UI"/>
              <a:cs typeface="Segoe UI"/>
            </a:endParaRPr>
          </a:p>
          <a:p>
            <a:pPr marL="12700">
              <a:spcBef>
                <a:spcPts val="900"/>
              </a:spcBef>
            </a:pPr>
            <a:r>
              <a:rPr sz="1600" b="1" spc="-10" dirty="0">
                <a:latin typeface="Segoe UI"/>
                <a:cs typeface="Segoe UI"/>
              </a:rPr>
              <a:t>Proverbs: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3430" y="461264"/>
            <a:ext cx="22821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Segoe UI"/>
                <a:cs typeface="Segoe UI"/>
              </a:rPr>
              <a:t>The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Poetic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Books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&amp;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spc="-25" dirty="0">
                <a:latin typeface="Segoe UI"/>
                <a:cs typeface="Segoe UI"/>
              </a:rPr>
              <a:t>Job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060450"/>
            <a:ext cx="6724650" cy="527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6680">
              <a:lnSpc>
                <a:spcPct val="127499"/>
              </a:lnSpc>
              <a:spcBef>
                <a:spcPts val="100"/>
              </a:spcBef>
            </a:pPr>
            <a:r>
              <a:rPr sz="1200" dirty="0">
                <a:latin typeface="Segoe UI"/>
                <a:cs typeface="Segoe UI"/>
              </a:rPr>
              <a:t>Proverbs</a:t>
            </a:r>
            <a:r>
              <a:rPr sz="1200" spc="-3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deals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with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Practical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wisdom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and Proverbs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will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develop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your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character</a:t>
            </a:r>
            <a:r>
              <a:rPr sz="1200" spc="-10" dirty="0">
                <a:latin typeface="Segoe UI"/>
                <a:cs typeface="Segoe UI"/>
              </a:rPr>
              <a:t>.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Proverb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short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popular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saying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expresses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some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obvious</a:t>
            </a:r>
            <a:r>
              <a:rPr sz="1200" spc="-10" dirty="0">
                <a:latin typeface="Segoe UI"/>
                <a:cs typeface="Segoe UI"/>
              </a:rPr>
              <a:t> Truth.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Solomon</a:t>
            </a:r>
            <a:r>
              <a:rPr sz="1200" b="1" i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man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Author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Proverbs.</a:t>
            </a:r>
            <a:endParaRPr sz="1200">
              <a:latin typeface="Segoe UI"/>
              <a:cs typeface="Segoe UI"/>
            </a:endParaRPr>
          </a:p>
          <a:p>
            <a:pPr marL="12700" marR="198120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Solomon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spake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3000</a:t>
            </a:r>
            <a:r>
              <a:rPr sz="1200" dirty="0">
                <a:latin typeface="Segoe UI"/>
                <a:cs typeface="Segoe UI"/>
              </a:rPr>
              <a:t>.....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1</a:t>
            </a:r>
            <a:r>
              <a:rPr sz="1200" b="1" spc="-5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Kings</a:t>
            </a:r>
            <a:r>
              <a:rPr sz="1200" b="1" spc="-20" dirty="0">
                <a:latin typeface="Segoe UI"/>
                <a:cs typeface="Segoe UI"/>
              </a:rPr>
              <a:t> </a:t>
            </a:r>
            <a:r>
              <a:rPr sz="1200" b="1" dirty="0">
                <a:latin typeface="Segoe UI"/>
                <a:cs typeface="Segoe UI"/>
              </a:rPr>
              <a:t>4:32 </a:t>
            </a:r>
            <a:r>
              <a:rPr sz="1200" i="1" dirty="0">
                <a:latin typeface="Segoe UI"/>
                <a:cs typeface="Segoe UI"/>
              </a:rPr>
              <a:t>And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he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spake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three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thousand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proverbs: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and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his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songs</a:t>
            </a:r>
            <a:r>
              <a:rPr sz="1200" i="1" spc="-15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were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spc="-50" dirty="0">
                <a:latin typeface="Segoe UI"/>
                <a:cs typeface="Segoe UI"/>
              </a:rPr>
              <a:t>a </a:t>
            </a:r>
            <a:r>
              <a:rPr sz="1200" i="1" dirty="0">
                <a:latin typeface="Segoe UI"/>
                <a:cs typeface="Segoe UI"/>
              </a:rPr>
              <a:t>thousand</a:t>
            </a:r>
            <a:r>
              <a:rPr sz="1200" i="1" spc="-10" dirty="0">
                <a:latin typeface="Segoe UI"/>
                <a:cs typeface="Segoe UI"/>
              </a:rPr>
              <a:t> </a:t>
            </a:r>
            <a:r>
              <a:rPr sz="1200" i="1" dirty="0">
                <a:latin typeface="Segoe UI"/>
                <a:cs typeface="Segoe UI"/>
              </a:rPr>
              <a:t>and</a:t>
            </a:r>
            <a:r>
              <a:rPr sz="1200" i="1" spc="-5" dirty="0">
                <a:latin typeface="Segoe UI"/>
                <a:cs typeface="Segoe UI"/>
              </a:rPr>
              <a:t> </a:t>
            </a:r>
            <a:r>
              <a:rPr sz="1200" i="1" spc="-10" dirty="0">
                <a:latin typeface="Segoe UI"/>
                <a:cs typeface="Segoe UI"/>
              </a:rPr>
              <a:t>five.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Proverbs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31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describes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virtuous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woman</a:t>
            </a:r>
            <a:r>
              <a:rPr sz="1200" spc="-10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1195"/>
              </a:spcBef>
            </a:pPr>
            <a:r>
              <a:rPr sz="1600" b="1" spc="-10" dirty="0">
                <a:latin typeface="Segoe UI"/>
                <a:cs typeface="Segoe UI"/>
              </a:rPr>
              <a:t>Ecclesiastes:</a:t>
            </a:r>
            <a:endParaRPr sz="1600">
              <a:latin typeface="Segoe UI"/>
              <a:cs typeface="Segoe UI"/>
            </a:endParaRPr>
          </a:p>
          <a:p>
            <a:pPr marL="12700" marR="4167504">
              <a:lnSpc>
                <a:spcPct val="127699"/>
              </a:lnSpc>
              <a:spcBef>
                <a:spcPts val="100"/>
              </a:spcBef>
            </a:pP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Solomon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author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Ecclesiastes. </a:t>
            </a:r>
            <a:r>
              <a:rPr sz="1200" dirty="0">
                <a:latin typeface="Segoe UI"/>
                <a:cs typeface="Segoe UI"/>
              </a:rPr>
              <a:t>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calls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himself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Preacher</a:t>
            </a:r>
            <a:r>
              <a:rPr sz="1200" spc="-10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 marL="12700" marR="2313305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Ecclesiastes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teaches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emptiness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everything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apart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from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20" dirty="0">
                <a:latin typeface="Segoe UI"/>
                <a:cs typeface="Segoe UI"/>
              </a:rPr>
              <a:t>God.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key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word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Ecclesiastes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vanity</a:t>
            </a:r>
            <a:r>
              <a:rPr sz="1200" spc="-10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84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problem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with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man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 he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looking “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under the</a:t>
            </a:r>
            <a:r>
              <a:rPr sz="1200" b="1" i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sun</a:t>
            </a:r>
            <a:r>
              <a:rPr sz="1200" i="1" dirty="0">
                <a:latin typeface="Segoe UI"/>
                <a:cs typeface="Segoe UI"/>
              </a:rPr>
              <a:t>”</a:t>
            </a:r>
            <a:r>
              <a:rPr sz="1200" i="1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instead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looking to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“SON”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spc="-20" dirty="0">
                <a:latin typeface="Segoe UI"/>
                <a:cs typeface="Segoe UI"/>
              </a:rPr>
              <a:t>God.</a:t>
            </a:r>
            <a:endParaRPr sz="1200">
              <a:latin typeface="Segoe UI"/>
              <a:cs typeface="Segoe UI"/>
            </a:endParaRPr>
          </a:p>
          <a:p>
            <a:pPr marL="12700" marR="1397000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Ecclesiastes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teaches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greater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enjoyment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greater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disappointment. </a:t>
            </a:r>
            <a:r>
              <a:rPr sz="1200" dirty="0">
                <a:latin typeface="Segoe UI"/>
                <a:cs typeface="Segoe UI"/>
              </a:rPr>
              <a:t>Ecclesiastes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teaches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that only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God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can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satisfy.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In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Ecclesiastes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World</a:t>
            </a:r>
            <a:r>
              <a:rPr sz="1200" b="1" i="1" spc="-1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object.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1195"/>
              </a:spcBef>
            </a:pPr>
            <a:r>
              <a:rPr sz="1600" b="1" dirty="0">
                <a:latin typeface="Segoe UI"/>
                <a:cs typeface="Segoe UI"/>
              </a:rPr>
              <a:t>Song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of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10" dirty="0">
                <a:latin typeface="Segoe UI"/>
                <a:cs typeface="Segoe UI"/>
              </a:rPr>
              <a:t>Solomon:</a:t>
            </a:r>
            <a:endParaRPr sz="1600">
              <a:latin typeface="Segoe UI"/>
              <a:cs typeface="Segoe UI"/>
            </a:endParaRPr>
          </a:p>
          <a:p>
            <a:pPr marL="12700" marR="3593465">
              <a:lnSpc>
                <a:spcPct val="127600"/>
              </a:lnSpc>
              <a:spcBef>
                <a:spcPts val="100"/>
              </a:spcBef>
            </a:pPr>
            <a:r>
              <a:rPr sz="1200" dirty="0">
                <a:latin typeface="Segoe UI"/>
                <a:cs typeface="Segoe UI"/>
              </a:rPr>
              <a:t>In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Solomon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Jesus Christ</a:t>
            </a:r>
            <a:r>
              <a:rPr sz="1200" b="1" i="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object. </a:t>
            </a:r>
            <a:r>
              <a:rPr sz="1200" dirty="0">
                <a:latin typeface="Segoe UI"/>
                <a:cs typeface="Segoe UI"/>
              </a:rPr>
              <a:t>Solomon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wrote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1005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songs.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(</a:t>
            </a:r>
            <a:r>
              <a:rPr sz="1200" b="1" dirty="0">
                <a:latin typeface="Segoe UI"/>
                <a:cs typeface="Segoe UI"/>
              </a:rPr>
              <a:t>1 Kings</a:t>
            </a:r>
            <a:r>
              <a:rPr sz="1200" b="1" spc="-15" dirty="0">
                <a:latin typeface="Segoe UI"/>
                <a:cs typeface="Segoe UI"/>
              </a:rPr>
              <a:t> </a:t>
            </a:r>
            <a:r>
              <a:rPr sz="1200" b="1" spc="-20" dirty="0">
                <a:latin typeface="Segoe UI"/>
                <a:cs typeface="Segoe UI"/>
              </a:rPr>
              <a:t>4:32</a:t>
            </a:r>
            <a:r>
              <a:rPr sz="1200" spc="-20" dirty="0">
                <a:latin typeface="Segoe UI"/>
                <a:cs typeface="Segoe UI"/>
              </a:rPr>
              <a:t>)</a:t>
            </a:r>
            <a:endParaRPr sz="1200">
              <a:latin typeface="Segoe UI"/>
              <a:cs typeface="Segoe UI"/>
            </a:endParaRPr>
          </a:p>
          <a:p>
            <a:pPr marL="12700" marR="1289685">
              <a:lnSpc>
                <a:spcPct val="127499"/>
              </a:lnSpc>
            </a:pPr>
            <a:r>
              <a:rPr sz="1200" dirty="0">
                <a:latin typeface="Segoe UI"/>
                <a:cs typeface="Segoe UI"/>
              </a:rPr>
              <a:t>Another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name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for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 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Solomon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Canticles</a:t>
            </a:r>
            <a:r>
              <a:rPr sz="1200" b="1" i="1" spc="-5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which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means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 or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chant.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key word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in Song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Solomon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 </a:t>
            </a:r>
            <a:r>
              <a:rPr sz="1200" b="1" i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Love</a:t>
            </a:r>
            <a:r>
              <a:rPr sz="1200" spc="-20" dirty="0"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There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two unique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names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Jesus in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 of</a:t>
            </a:r>
            <a:r>
              <a:rPr sz="1200" spc="-10" dirty="0">
                <a:latin typeface="Segoe UI"/>
                <a:cs typeface="Segoe UI"/>
              </a:rPr>
              <a:t> Solomon: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306694"/>
            <a:ext cx="140970" cy="4921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sz="1200" spc="-25" dirty="0">
                <a:latin typeface="Segoe UI"/>
                <a:cs typeface="Segoe UI"/>
              </a:rPr>
              <a:t>1.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spc="-25" dirty="0">
                <a:latin typeface="Segoe UI"/>
                <a:cs typeface="Segoe UI"/>
              </a:rPr>
              <a:t>2.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306694"/>
            <a:ext cx="1527810" cy="4921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Rose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Sharon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Lily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Valleys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2" y="6773036"/>
            <a:ext cx="6421755" cy="72517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unique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name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groom's</a:t>
            </a:r>
            <a:r>
              <a:rPr sz="1200" spc="-2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bride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is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Shulamite</a:t>
            </a:r>
            <a:r>
              <a:rPr sz="1200" b="1" i="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spc="-10" dirty="0">
                <a:latin typeface="Segoe UI"/>
                <a:cs typeface="Segoe UI"/>
              </a:rPr>
              <a:t>(6:13)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2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Jews refer to 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 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Solomon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as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Holy</a:t>
            </a:r>
            <a:r>
              <a:rPr sz="1200" spc="-1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5" dirty="0">
                <a:latin typeface="Segoe UI"/>
                <a:cs typeface="Segoe UI"/>
              </a:rPr>
              <a:t>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Holies</a:t>
            </a:r>
            <a:r>
              <a:rPr sz="1200" b="1" i="1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Scripture.</a:t>
            </a:r>
            <a:endParaRPr sz="1200">
              <a:latin typeface="Segoe UI"/>
              <a:cs typeface="Segoe UI"/>
            </a:endParaRPr>
          </a:p>
          <a:p>
            <a:pPr marL="12700">
              <a:spcBef>
                <a:spcPts val="395"/>
              </a:spcBef>
            </a:pPr>
            <a:r>
              <a:rPr sz="1200" dirty="0">
                <a:latin typeface="Segoe UI"/>
                <a:cs typeface="Segoe UI"/>
              </a:rPr>
              <a:t>Orthodox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Jews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required you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to be </a:t>
            </a:r>
            <a:r>
              <a:rPr sz="120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Segoe UI"/>
                <a:cs typeface="Segoe UI"/>
              </a:rPr>
              <a:t>30</a:t>
            </a:r>
            <a:r>
              <a:rPr sz="1200" b="1" i="1" spc="-10" dirty="0">
                <a:solidFill>
                  <a:srgbClr val="FF0000"/>
                </a:solidFill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years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of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age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before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you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could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read</a:t>
            </a:r>
            <a:r>
              <a:rPr sz="1200" spc="-5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the</a:t>
            </a:r>
            <a:r>
              <a:rPr sz="1200" spc="-10" dirty="0">
                <a:latin typeface="Segoe UI"/>
                <a:cs typeface="Segoe UI"/>
              </a:rPr>
              <a:t> </a:t>
            </a:r>
            <a:r>
              <a:rPr sz="1200" dirty="0">
                <a:latin typeface="Segoe UI"/>
                <a:cs typeface="Segoe UI"/>
              </a:rPr>
              <a:t>Song of</a:t>
            </a:r>
            <a:r>
              <a:rPr sz="1200" spc="-10" dirty="0">
                <a:latin typeface="Segoe UI"/>
                <a:cs typeface="Segoe UI"/>
              </a:rPr>
              <a:t> Solomon.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A0A0728-7022-61C2-B8E3-AE3D13F5DD6B}"/>
              </a:ext>
            </a:extLst>
          </p:cNvPr>
          <p:cNvSpPr txBox="1"/>
          <p:nvPr/>
        </p:nvSpPr>
        <p:spPr>
          <a:xfrm>
            <a:off x="6497573" y="537466"/>
            <a:ext cx="6019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Segoe UI"/>
                <a:cs typeface="Segoe UI"/>
              </a:rPr>
              <a:t>1/13/2020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FAC5134-2409-1384-0DBF-26BCC5B8EBD8}"/>
              </a:ext>
            </a:extLst>
          </p:cNvPr>
          <p:cNvSpPr txBox="1"/>
          <p:nvPr/>
        </p:nvSpPr>
        <p:spPr>
          <a:xfrm>
            <a:off x="6649973" y="689866"/>
            <a:ext cx="6019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Segoe UI"/>
                <a:cs typeface="Segoe UI"/>
              </a:rPr>
              <a:t>1/13/2020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54D312-349D-80C8-88FA-A36E631CE6F3}"/>
              </a:ext>
            </a:extLst>
          </p:cNvPr>
          <p:cNvSpPr/>
          <p:nvPr/>
        </p:nvSpPr>
        <p:spPr>
          <a:xfrm>
            <a:off x="457200" y="1066800"/>
            <a:ext cx="6858000" cy="144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296710-0ACE-FBBB-0171-A778A6809CF3}"/>
              </a:ext>
            </a:extLst>
          </p:cNvPr>
          <p:cNvSpPr/>
          <p:nvPr/>
        </p:nvSpPr>
        <p:spPr>
          <a:xfrm>
            <a:off x="457200" y="2895600"/>
            <a:ext cx="6858000" cy="1905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A38780-4A18-587A-2802-73ED28495499}"/>
              </a:ext>
            </a:extLst>
          </p:cNvPr>
          <p:cNvSpPr/>
          <p:nvPr/>
        </p:nvSpPr>
        <p:spPr>
          <a:xfrm>
            <a:off x="457200" y="5181600"/>
            <a:ext cx="6858000" cy="2514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7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2" y="537466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dirty="0">
                <a:latin typeface="Segoe UI"/>
                <a:cs typeface="Segoe UI"/>
              </a:rPr>
              <a:t>Handout</a:t>
            </a:r>
            <a:r>
              <a:rPr sz="1000" spc="-4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#12</a:t>
            </a:r>
            <a:endParaRPr sz="10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3430" y="461264"/>
            <a:ext cx="22821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Segoe UI"/>
                <a:cs typeface="Segoe UI"/>
              </a:rPr>
              <a:t>The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Poetic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Books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&amp;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b="1" spc="-25" dirty="0">
                <a:latin typeface="Segoe UI"/>
                <a:cs typeface="Segoe UI"/>
              </a:rPr>
              <a:t>Job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7573" y="537466"/>
            <a:ext cx="6019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10" dirty="0">
                <a:latin typeface="Segoe UI"/>
                <a:cs typeface="Segoe UI"/>
              </a:rPr>
              <a:t>1/13/2020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CD63F8D7-DC0B-ABF5-2713-A30319B3F148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828" r="20357" b="50379"/>
          <a:stretch/>
        </p:blipFill>
        <p:spPr>
          <a:xfrm rot="16200000">
            <a:off x="723900" y="2400300"/>
            <a:ext cx="5943600" cy="5714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 rotWithShape="1">
          <a:blip r:embed="rId4" cstate="print"/>
          <a:srcRect l="80413"/>
          <a:stretch/>
        </p:blipFill>
        <p:spPr>
          <a:xfrm rot="16200000">
            <a:off x="3318972" y="-1794972"/>
            <a:ext cx="1143000" cy="74761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706440-D2B3-70DE-5A91-7A07FCCD74D4}"/>
              </a:ext>
            </a:extLst>
          </p:cNvPr>
          <p:cNvCxnSpPr>
            <a:cxnSpLocks/>
          </p:cNvCxnSpPr>
          <p:nvPr/>
        </p:nvCxnSpPr>
        <p:spPr>
          <a:xfrm>
            <a:off x="838200" y="26670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263DB4-A368-52E6-25E1-0BD2D5150815}"/>
              </a:ext>
            </a:extLst>
          </p:cNvPr>
          <p:cNvCxnSpPr>
            <a:cxnSpLocks/>
          </p:cNvCxnSpPr>
          <p:nvPr/>
        </p:nvCxnSpPr>
        <p:spPr>
          <a:xfrm>
            <a:off x="838200" y="35052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95152F-31D7-170F-E3B5-A6B743568904}"/>
              </a:ext>
            </a:extLst>
          </p:cNvPr>
          <p:cNvCxnSpPr>
            <a:cxnSpLocks/>
          </p:cNvCxnSpPr>
          <p:nvPr/>
        </p:nvCxnSpPr>
        <p:spPr>
          <a:xfrm>
            <a:off x="838200" y="4876800"/>
            <a:ext cx="76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1B5FEF-B36E-2B15-BEDA-5E9B0416954D}"/>
              </a:ext>
            </a:extLst>
          </p:cNvPr>
          <p:cNvCxnSpPr>
            <a:cxnSpLocks/>
          </p:cNvCxnSpPr>
          <p:nvPr/>
        </p:nvCxnSpPr>
        <p:spPr>
          <a:xfrm>
            <a:off x="2286000" y="51054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BC8E88-64B7-A28A-D17B-C0CDE2440862}"/>
              </a:ext>
            </a:extLst>
          </p:cNvPr>
          <p:cNvCxnSpPr>
            <a:cxnSpLocks/>
          </p:cNvCxnSpPr>
          <p:nvPr/>
        </p:nvCxnSpPr>
        <p:spPr>
          <a:xfrm>
            <a:off x="914400" y="5791200"/>
            <a:ext cx="5334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3CF155-7DD8-D7C8-D82C-73E600CE1B5C}"/>
              </a:ext>
            </a:extLst>
          </p:cNvPr>
          <p:cNvCxnSpPr>
            <a:cxnSpLocks/>
          </p:cNvCxnSpPr>
          <p:nvPr/>
        </p:nvCxnSpPr>
        <p:spPr>
          <a:xfrm>
            <a:off x="914400" y="6629400"/>
            <a:ext cx="5334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9AB6-A9B9-D5CB-F2FF-7DF54455CEDD}"/>
              </a:ext>
            </a:extLst>
          </p:cNvPr>
          <p:cNvCxnSpPr>
            <a:cxnSpLocks/>
          </p:cNvCxnSpPr>
          <p:nvPr/>
        </p:nvCxnSpPr>
        <p:spPr>
          <a:xfrm>
            <a:off x="914400" y="7391400"/>
            <a:ext cx="5334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7000">
              <a:schemeClr val="tx1"/>
            </a:gs>
            <a:gs pos="7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102" y="537466"/>
            <a:ext cx="7613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dirty="0">
                <a:latin typeface="Segoe UI"/>
                <a:cs typeface="Segoe UI"/>
              </a:rPr>
              <a:t>Handout</a:t>
            </a:r>
            <a:r>
              <a:rPr sz="1000" spc="-45" dirty="0">
                <a:latin typeface="Segoe UI"/>
                <a:cs typeface="Segoe UI"/>
              </a:rPr>
              <a:t> </a:t>
            </a:r>
            <a:r>
              <a:rPr sz="1000" spc="-25" dirty="0">
                <a:latin typeface="Segoe UI"/>
                <a:cs typeface="Segoe UI"/>
              </a:rPr>
              <a:t>#12</a:t>
            </a:r>
            <a:endParaRPr sz="1000">
              <a:latin typeface="Segoe UI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48E314-BCA5-C261-0AE6-0C9AA657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"/>
            <a:ext cx="7445188" cy="8763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00327-67D1-AC02-5700-E14C5C2E32AA}"/>
              </a:ext>
            </a:extLst>
          </p:cNvPr>
          <p:cNvCxnSpPr>
            <a:cxnSpLocks/>
          </p:cNvCxnSpPr>
          <p:nvPr/>
        </p:nvCxnSpPr>
        <p:spPr>
          <a:xfrm>
            <a:off x="228600" y="2590800"/>
            <a:ext cx="7620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913532-D8E4-2787-B5F3-E6527AB1A9FD}"/>
              </a:ext>
            </a:extLst>
          </p:cNvPr>
          <p:cNvCxnSpPr>
            <a:cxnSpLocks/>
          </p:cNvCxnSpPr>
          <p:nvPr/>
        </p:nvCxnSpPr>
        <p:spPr>
          <a:xfrm>
            <a:off x="228600" y="4038600"/>
            <a:ext cx="7620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1D7FE-5702-33BD-EEBB-35FCC0AAE128}"/>
              </a:ext>
            </a:extLst>
          </p:cNvPr>
          <p:cNvCxnSpPr>
            <a:cxnSpLocks/>
          </p:cNvCxnSpPr>
          <p:nvPr/>
        </p:nvCxnSpPr>
        <p:spPr>
          <a:xfrm>
            <a:off x="228600" y="5181600"/>
            <a:ext cx="7620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199F2A-2C08-EF19-D3BC-16AE99C63473}"/>
              </a:ext>
            </a:extLst>
          </p:cNvPr>
          <p:cNvCxnSpPr>
            <a:cxnSpLocks/>
          </p:cNvCxnSpPr>
          <p:nvPr/>
        </p:nvCxnSpPr>
        <p:spPr>
          <a:xfrm>
            <a:off x="228600" y="7239000"/>
            <a:ext cx="762000" cy="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603</Words>
  <Application>Microsoft Office PowerPoint</Application>
  <PresentationFormat>Custom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Sellars</dc:creator>
  <cp:lastModifiedBy>Terry Sellars</cp:lastModifiedBy>
  <cp:revision>2</cp:revision>
  <dcterms:created xsi:type="dcterms:W3CDTF">2023-11-16T22:04:01Z</dcterms:created>
  <dcterms:modified xsi:type="dcterms:W3CDTF">2023-11-25T19:56:56Z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2020-01-03T00:00:00Z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2023-11-16T00:00:00Z</vt:filetime>
  </property>
  <property fmtid="{D5CDD505-2E9C-101B-9397-08002B2CF9AE}" pid="5" name="Producer">
    <vt:lpwstr>Microsoft® Word 2016</vt:lpwstr>
  </property>
</Properties>
</file>