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424" r:id="rId3"/>
    <p:sldId id="471" r:id="rId4"/>
    <p:sldId id="267" r:id="rId5"/>
    <p:sldId id="269" r:id="rId6"/>
    <p:sldId id="268" r:id="rId7"/>
    <p:sldId id="270" r:id="rId8"/>
    <p:sldId id="425" r:id="rId9"/>
    <p:sldId id="274" r:id="rId10"/>
    <p:sldId id="263" r:id="rId11"/>
    <p:sldId id="261" r:id="rId12"/>
    <p:sldId id="460" r:id="rId13"/>
    <p:sldId id="465" r:id="rId14"/>
    <p:sldId id="470" r:id="rId15"/>
    <p:sldId id="472" r:id="rId16"/>
    <p:sldId id="257" r:id="rId17"/>
    <p:sldId id="473" r:id="rId18"/>
    <p:sldId id="468" r:id="rId19"/>
    <p:sldId id="469" r:id="rId20"/>
    <p:sldId id="466" r:id="rId21"/>
    <p:sldId id="46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Sellars" userId="0eff74167a3674f7" providerId="LiveId" clId="{050D93F1-8947-487D-AF50-ED632A92B3BE}"/>
    <pc:docChg chg="delSld modSld">
      <pc:chgData name="Terry Sellars" userId="0eff74167a3674f7" providerId="LiveId" clId="{050D93F1-8947-487D-AF50-ED632A92B3BE}" dt="2021-08-25T19:47:11.706" v="1" actId="122"/>
      <pc:docMkLst>
        <pc:docMk/>
      </pc:docMkLst>
      <pc:sldChg chg="del">
        <pc:chgData name="Terry Sellars" userId="0eff74167a3674f7" providerId="LiveId" clId="{050D93F1-8947-487D-AF50-ED632A92B3BE}" dt="2021-08-25T19:47:02.781" v="0" actId="2696"/>
        <pc:sldMkLst>
          <pc:docMk/>
          <pc:sldMk cId="3194671904" sldId="278"/>
        </pc:sldMkLst>
      </pc:sldChg>
      <pc:sldChg chg="modSp mod">
        <pc:chgData name="Terry Sellars" userId="0eff74167a3674f7" providerId="LiveId" clId="{050D93F1-8947-487D-AF50-ED632A92B3BE}" dt="2021-08-25T19:47:11.706" v="1" actId="122"/>
        <pc:sldMkLst>
          <pc:docMk/>
          <pc:sldMk cId="0" sldId="460"/>
        </pc:sldMkLst>
        <pc:spChg chg="mod">
          <ac:chgData name="Terry Sellars" userId="0eff74167a3674f7" providerId="LiveId" clId="{050D93F1-8947-487D-AF50-ED632A92B3BE}" dt="2021-08-25T19:47:11.706" v="1" actId="122"/>
          <ac:spMkLst>
            <pc:docMk/>
            <pc:sldMk cId="0" sldId="46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9DB3-D7B8-46DD-8271-4EE5F67B7AF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745E-99F5-4C40-9004-CEF301317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188B-EBB7-429B-9835-B46C4CC303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6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5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4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ECE8-1C79-474C-B5AF-E77A06529BF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82BD-A0E9-42F7-80A8-5124524FE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9576-5D59-4E53-8EE1-E57E6CE6B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43500-58E1-4009-AE6D-70474C60B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4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E329-1335-4F0A-90C9-DAD1FA85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1929"/>
            <a:ext cx="7886700" cy="67858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Fertile Crescent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4E46A3-0E0A-476A-9B7C-5C6983519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t="8673" r="4175" b="46928"/>
          <a:stretch/>
        </p:blipFill>
        <p:spPr>
          <a:xfrm>
            <a:off x="495380" y="729673"/>
            <a:ext cx="8153240" cy="5966398"/>
          </a:xfrm>
        </p:spPr>
      </p:pic>
    </p:spTree>
    <p:extLst>
      <p:ext uri="{BB962C8B-B14F-4D97-AF65-F5344CB8AC3E}">
        <p14:creationId xmlns:p14="http://schemas.microsoft.com/office/powerpoint/2010/main" val="14315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BD6BB-E4BF-4209-B70B-5E9BC443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CE622-8256-4D48-ACE7-2DB56A612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A4B56-566A-4954-90B2-E021149AC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3" y="110836"/>
            <a:ext cx="8830021" cy="66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Old “Testament”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solidFill>
                  <a:schemeClr val="bg1"/>
                </a:solidFill>
              </a:rPr>
              <a:t>The word means </a:t>
            </a:r>
            <a:r>
              <a:rPr lang="en-US" sz="3000" dirty="0">
                <a:solidFill>
                  <a:srgbClr val="FFFF00"/>
                </a:solidFill>
              </a:rPr>
              <a:t>“covenant,” </a:t>
            </a:r>
            <a:r>
              <a:rPr lang="en-US" sz="3000" dirty="0">
                <a:solidFill>
                  <a:schemeClr val="bg1"/>
                </a:solidFill>
              </a:rPr>
              <a:t>referring to an agreement between men or between God and men. </a:t>
            </a:r>
          </a:p>
          <a:p>
            <a:pPr algn="just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algn="just"/>
            <a:r>
              <a:rPr lang="en-US" sz="3000" dirty="0">
                <a:solidFill>
                  <a:schemeClr val="bg1"/>
                </a:solidFill>
              </a:rPr>
              <a:t>As far as the Bible is concerned, the Old Testament is the record of the </a:t>
            </a:r>
            <a:r>
              <a:rPr lang="en-US" sz="3000" i="1" u="sng" dirty="0">
                <a:solidFill>
                  <a:srgbClr val="FFFF00"/>
                </a:solidFill>
              </a:rPr>
              <a:t>Old Covenant</a:t>
            </a:r>
            <a:r>
              <a:rPr lang="en-US" sz="3000" dirty="0">
                <a:solidFill>
                  <a:schemeClr val="bg1"/>
                </a:solidFill>
              </a:rPr>
              <a:t>, the covenant God made with the Jews at Mt. Sinai; and the New Testament is the record of the </a:t>
            </a:r>
            <a:r>
              <a:rPr lang="en-US" sz="3000" i="1" u="sng" dirty="0">
                <a:solidFill>
                  <a:srgbClr val="FFFF00"/>
                </a:solidFill>
              </a:rPr>
              <a:t>New Covenant </a:t>
            </a:r>
            <a:r>
              <a:rPr lang="en-US" sz="3000" dirty="0">
                <a:solidFill>
                  <a:schemeClr val="bg1"/>
                </a:solidFill>
              </a:rPr>
              <a:t>that Christ made through His blood.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FEAD-9F77-4156-9450-46D4A199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Final Frontier" panose="020B0000000000000000" pitchFamily="34" charset="0"/>
              </a:rPr>
              <a:t>I. The </a:t>
            </a:r>
            <a:r>
              <a:rPr lang="en-US" u="sng" dirty="0">
                <a:solidFill>
                  <a:srgbClr val="00B0F0"/>
                </a:solidFill>
                <a:latin typeface="Final Frontier" panose="020B0000000000000000" pitchFamily="34" charset="0"/>
              </a:rPr>
              <a:t>Revelation</a:t>
            </a:r>
            <a:r>
              <a:rPr lang="en-US" dirty="0">
                <a:solidFill>
                  <a:srgbClr val="FFFF00"/>
                </a:solidFill>
                <a:latin typeface="Final Frontier" panose="020B0000000000000000" pitchFamily="34" charset="0"/>
              </a:rPr>
              <a:t> of the Old Testament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5C8B-ACEA-40E9-8E19-36AD0C88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51037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F0"/>
                </a:solidFill>
              </a:rPr>
              <a:t>A. Its Purpose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 Bible is the written revelation of God.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It is not merely about people and events but about the true and living God Himself.</a:t>
            </a:r>
          </a:p>
          <a:p>
            <a:pPr marL="0" lvl="2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B. Its Overview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Written by over 30 human authors during a period of some 1,200 years.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Makes up approx. 2/3 of the Bible.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Covers 4,000 years of history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Contains more than 300 specific prophecies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1068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67FF-52F1-442E-B9CE-7CFC0005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ECA8-1C51-4496-8CFD-F4CCA1272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AE9530A1-E221-41E3-B7CE-8B7CA1C18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b="4005"/>
          <a:stretch/>
        </p:blipFill>
        <p:spPr>
          <a:xfrm>
            <a:off x="70895" y="274638"/>
            <a:ext cx="9002209" cy="63087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DC7296-6AB6-4CA0-AD34-C3CCEC1810C0}"/>
              </a:ext>
            </a:extLst>
          </p:cNvPr>
          <p:cNvCxnSpPr/>
          <p:nvPr/>
        </p:nvCxnSpPr>
        <p:spPr>
          <a:xfrm>
            <a:off x="91440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B34AE9-765B-440C-83B2-6A9093E655F7}"/>
              </a:ext>
            </a:extLst>
          </p:cNvPr>
          <p:cNvCxnSpPr/>
          <p:nvPr/>
        </p:nvCxnSpPr>
        <p:spPr>
          <a:xfrm>
            <a:off x="350520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8C20C2-62D1-4275-BAC6-30A5E5E322A6}"/>
              </a:ext>
            </a:extLst>
          </p:cNvPr>
          <p:cNvCxnSpPr/>
          <p:nvPr/>
        </p:nvCxnSpPr>
        <p:spPr>
          <a:xfrm>
            <a:off x="609600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3E36-AD58-46F9-AF00-A5B13D9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D462-D8E1-47C9-8C66-E2ED634A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2ED94E2-66A4-4205-BEEA-5B7617426A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" t="5555" r="3689" b="18889"/>
          <a:stretch/>
        </p:blipFill>
        <p:spPr>
          <a:xfrm>
            <a:off x="112059" y="304800"/>
            <a:ext cx="895574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75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B2C9-4700-4721-9E56-A9FF48F1B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87E90-9D53-4E85-AAF9-52A25DBE6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8FBE1-C9CD-49A0-A64A-10F2D7F5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84"/>
            <a:ext cx="9144000" cy="562763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028E9F-A2C3-482C-8FEA-903521A95DD3}"/>
              </a:ext>
            </a:extLst>
          </p:cNvPr>
          <p:cNvSpPr/>
          <p:nvPr/>
        </p:nvSpPr>
        <p:spPr>
          <a:xfrm>
            <a:off x="1143000" y="1801091"/>
            <a:ext cx="1119909" cy="738909"/>
          </a:xfrm>
          <a:prstGeom prst="rect">
            <a:avLst/>
          </a:prstGeom>
          <a:noFill/>
          <a:effectLst>
            <a:glow rad="38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23DDE-39EB-4F2F-9C42-46B159604C37}"/>
              </a:ext>
            </a:extLst>
          </p:cNvPr>
          <p:cNvSpPr/>
          <p:nvPr/>
        </p:nvSpPr>
        <p:spPr>
          <a:xfrm>
            <a:off x="2736281" y="1787241"/>
            <a:ext cx="1420083" cy="752759"/>
          </a:xfrm>
          <a:prstGeom prst="rect">
            <a:avLst/>
          </a:prstGeom>
          <a:noFill/>
          <a:effectLst>
            <a:glow rad="38100">
              <a:srgbClr val="0070C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A541A-DE93-46F0-9A85-F13236F16748}"/>
              </a:ext>
            </a:extLst>
          </p:cNvPr>
          <p:cNvSpPr/>
          <p:nvPr/>
        </p:nvSpPr>
        <p:spPr>
          <a:xfrm>
            <a:off x="4186380" y="1787234"/>
            <a:ext cx="1549402" cy="752759"/>
          </a:xfrm>
          <a:prstGeom prst="rect">
            <a:avLst/>
          </a:prstGeom>
          <a:noFill/>
          <a:effectLst>
            <a:glow rad="381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7975A-7638-41F5-89ED-B551B4CCD8C6}"/>
              </a:ext>
            </a:extLst>
          </p:cNvPr>
          <p:cNvSpPr/>
          <p:nvPr/>
        </p:nvSpPr>
        <p:spPr>
          <a:xfrm>
            <a:off x="5747333" y="1787236"/>
            <a:ext cx="1179939" cy="752758"/>
          </a:xfrm>
          <a:prstGeom prst="rect">
            <a:avLst/>
          </a:prstGeom>
          <a:noFill/>
          <a:effectLst>
            <a:glow rad="381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B2C9-4700-4721-9E56-A9FF48F1B9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87E90-9D53-4E85-AAF9-52A25DBE6A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8FBE1-C9CD-49A0-A64A-10F2D7F59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84"/>
            <a:ext cx="9144000" cy="562763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028E9F-A2C3-482C-8FEA-903521A95DD3}"/>
              </a:ext>
            </a:extLst>
          </p:cNvPr>
          <p:cNvSpPr/>
          <p:nvPr/>
        </p:nvSpPr>
        <p:spPr>
          <a:xfrm>
            <a:off x="1143000" y="1801091"/>
            <a:ext cx="1119909" cy="2503054"/>
          </a:xfrm>
          <a:prstGeom prst="rect">
            <a:avLst/>
          </a:prstGeom>
          <a:noFill/>
          <a:effectLst>
            <a:glow rad="635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D23DDE-39EB-4F2F-9C42-46B159604C37}"/>
              </a:ext>
            </a:extLst>
          </p:cNvPr>
          <p:cNvSpPr/>
          <p:nvPr/>
        </p:nvSpPr>
        <p:spPr>
          <a:xfrm>
            <a:off x="2736281" y="1787241"/>
            <a:ext cx="1420083" cy="2503054"/>
          </a:xfrm>
          <a:prstGeom prst="rect">
            <a:avLst/>
          </a:prstGeom>
          <a:noFill/>
          <a:effectLst>
            <a:glow rad="63500">
              <a:srgbClr val="0070C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A541A-DE93-46F0-9A85-F13236F16748}"/>
              </a:ext>
            </a:extLst>
          </p:cNvPr>
          <p:cNvSpPr/>
          <p:nvPr/>
        </p:nvSpPr>
        <p:spPr>
          <a:xfrm>
            <a:off x="4186380" y="1787234"/>
            <a:ext cx="1549402" cy="2729347"/>
          </a:xfrm>
          <a:prstGeom prst="rect">
            <a:avLst/>
          </a:prstGeom>
          <a:noFill/>
          <a:effectLst>
            <a:glow rad="63500">
              <a:srgbClr val="00B05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17975A-7638-41F5-89ED-B551B4CCD8C6}"/>
              </a:ext>
            </a:extLst>
          </p:cNvPr>
          <p:cNvSpPr/>
          <p:nvPr/>
        </p:nvSpPr>
        <p:spPr>
          <a:xfrm>
            <a:off x="5747333" y="1787235"/>
            <a:ext cx="1179939" cy="3810001"/>
          </a:xfrm>
          <a:prstGeom prst="rect">
            <a:avLst/>
          </a:prstGeom>
          <a:noFill/>
          <a:effectLst>
            <a:glow rad="635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FEAD-9F77-4156-9450-46D4A199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Final Frontier" panose="020B0000000000000000" pitchFamily="34" charset="0"/>
              </a:rPr>
              <a:t>II. The </a:t>
            </a:r>
            <a:r>
              <a:rPr lang="en-US" u="sng" dirty="0">
                <a:solidFill>
                  <a:srgbClr val="00B0F0"/>
                </a:solidFill>
                <a:latin typeface="Final Frontier" panose="020B0000000000000000" pitchFamily="34" charset="0"/>
              </a:rPr>
              <a:t>Reasons</a:t>
            </a:r>
            <a:r>
              <a:rPr lang="en-US" dirty="0">
                <a:solidFill>
                  <a:srgbClr val="FFFF00"/>
                </a:solidFill>
                <a:latin typeface="Final Frontier" panose="020B0000000000000000" pitchFamily="34" charset="0"/>
              </a:rPr>
              <a:t> for Studying the Old Testament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5C8B-ACEA-40E9-8E19-36AD0C88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55837"/>
            <a:ext cx="8839200" cy="36115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It provides the background for Christ’s work.</a:t>
            </a:r>
          </a:p>
          <a:p>
            <a:pPr marL="514350" indent="-514350">
              <a:buClr>
                <a:srgbClr val="FFFF00"/>
              </a:buClr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It reveals eternal principles that never change</a:t>
            </a:r>
          </a:p>
          <a:p>
            <a:pPr marL="514350" indent="-514350">
              <a:buClr>
                <a:srgbClr val="FFFF00"/>
              </a:buClr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It foretells future events that are fulfilled in the NT.</a:t>
            </a:r>
          </a:p>
          <a:p>
            <a:pPr marL="514350" indent="-514350">
              <a:buClr>
                <a:srgbClr val="FFFF00"/>
              </a:buClr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It provides amplified commentary on NT passages.</a:t>
            </a:r>
          </a:p>
          <a:p>
            <a:pPr marL="514350" indent="-514350">
              <a:buClr>
                <a:srgbClr val="FFFF00"/>
              </a:buClr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It gives a detailed history of the nation of Israel.</a:t>
            </a:r>
          </a:p>
          <a:p>
            <a:pPr marL="514350" indent="-514350">
              <a:buClr>
                <a:srgbClr val="FFFF00"/>
              </a:buClr>
              <a:buAutoNum type="alphaUcPeriod"/>
            </a:pPr>
            <a:r>
              <a:rPr lang="en-US" sz="2800" dirty="0">
                <a:solidFill>
                  <a:schemeClr val="bg1"/>
                </a:solidFill>
              </a:rPr>
              <a:t>It reveals the heart of our God.</a:t>
            </a:r>
          </a:p>
        </p:txBody>
      </p:sp>
    </p:spTree>
    <p:extLst>
      <p:ext uri="{BB962C8B-B14F-4D97-AF65-F5344CB8AC3E}">
        <p14:creationId xmlns:p14="http://schemas.microsoft.com/office/powerpoint/2010/main" val="26365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FEAD-9F77-4156-9450-46D4A199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Final Frontier" panose="020B0000000000000000" pitchFamily="34" charset="0"/>
              </a:rPr>
              <a:t>III. The </a:t>
            </a:r>
            <a:r>
              <a:rPr lang="en-US" u="sng" dirty="0">
                <a:solidFill>
                  <a:srgbClr val="00B0F0"/>
                </a:solidFill>
                <a:latin typeface="Final Frontier" panose="020B0000000000000000" pitchFamily="34" charset="0"/>
              </a:rPr>
              <a:t>Relationship</a:t>
            </a:r>
            <a:r>
              <a:rPr lang="en-US" dirty="0">
                <a:solidFill>
                  <a:srgbClr val="FFFF00"/>
                </a:solidFill>
                <a:latin typeface="Final Frontier" panose="020B0000000000000000" pitchFamily="34" charset="0"/>
              </a:rPr>
              <a:t> Between the Old and New Testaments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5C8B-ACEA-40E9-8E19-36AD0C88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A. </a:t>
            </a:r>
            <a:r>
              <a:rPr lang="en-US" dirty="0">
                <a:solidFill>
                  <a:schemeClr val="bg1"/>
                </a:solidFill>
              </a:rPr>
              <a:t>The Bible is one Book, yet it naturally divides itself into the Old (former) Testament (“covenant”) and the New Testament.</a:t>
            </a:r>
          </a:p>
          <a:p>
            <a:pPr marL="0" lvl="2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B. </a:t>
            </a:r>
            <a:r>
              <a:rPr lang="en-US" sz="3200" dirty="0">
                <a:solidFill>
                  <a:schemeClr val="bg1"/>
                </a:solidFill>
              </a:rPr>
              <a:t>We find truths in the OT in </a:t>
            </a:r>
            <a:r>
              <a:rPr lang="en-US" sz="3200" i="1" u="sng" dirty="0">
                <a:solidFill>
                  <a:schemeClr val="bg1"/>
                </a:solidFill>
              </a:rPr>
              <a:t>seed</a:t>
            </a:r>
            <a:r>
              <a:rPr lang="en-US" sz="3200" dirty="0">
                <a:solidFill>
                  <a:schemeClr val="bg1"/>
                </a:solidFill>
              </a:rPr>
              <a:t> form; we find the same truths in the NT in </a:t>
            </a:r>
            <a:r>
              <a:rPr lang="en-US" sz="3200" i="1" u="sng" dirty="0">
                <a:solidFill>
                  <a:schemeClr val="bg1"/>
                </a:solidFill>
              </a:rPr>
              <a:t>fully-developed</a:t>
            </a:r>
            <a:r>
              <a:rPr lang="en-US" sz="3200" dirty="0">
                <a:solidFill>
                  <a:schemeClr val="bg1"/>
                </a:solidFill>
              </a:rPr>
              <a:t> form.</a:t>
            </a:r>
          </a:p>
          <a:p>
            <a:pPr marL="0" lvl="2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C. </a:t>
            </a:r>
            <a:r>
              <a:rPr lang="en-US" sz="3200" dirty="0">
                <a:solidFill>
                  <a:schemeClr val="bg1"/>
                </a:solidFill>
              </a:rPr>
              <a:t>The OT and NT complete one another.</a:t>
            </a:r>
          </a:p>
          <a:p>
            <a:pPr marL="0" lvl="2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D. </a:t>
            </a:r>
            <a:r>
              <a:rPr lang="en-US" sz="3200" dirty="0">
                <a:solidFill>
                  <a:schemeClr val="bg1"/>
                </a:solidFill>
              </a:rPr>
              <a:t>The OT is a broad base upon which the NT builds.</a:t>
            </a:r>
          </a:p>
        </p:txBody>
      </p:sp>
    </p:spTree>
    <p:extLst>
      <p:ext uri="{BB962C8B-B14F-4D97-AF65-F5344CB8AC3E}">
        <p14:creationId xmlns:p14="http://schemas.microsoft.com/office/powerpoint/2010/main" val="259851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52401"/>
            <a:ext cx="77724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skerville Old Face" pitchFamily="18" charset="0"/>
                <a:ea typeface="+mj-ea"/>
                <a:cs typeface="Segoe UI" pitchFamily="34" charset="0"/>
              </a:rPr>
              <a:t>Southeast Georgia</a:t>
            </a:r>
            <a:b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ea typeface="+mj-ea"/>
                <a:cs typeface="Segoe UI" pitchFamily="34" charset="0"/>
              </a:rPr>
            </a:b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Ringbearer" pitchFamily="18" charset="0"/>
                <a:ea typeface="+mj-ea"/>
                <a:cs typeface="Segoe UI" pitchFamily="34" charset="0"/>
              </a:rPr>
              <a:t>School of the Bible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ingbearer" pitchFamily="18" charset="0"/>
              <a:ea typeface="+mj-ea"/>
              <a:cs typeface="+mj-cs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61087"/>
            <a:ext cx="8610600" cy="48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6040-DAA6-4830-BC27-35CDB836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0" y="522909"/>
            <a:ext cx="3733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Lord Jesus Christ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A89EF61-2A86-4595-814F-255A01881771}"/>
              </a:ext>
            </a:extLst>
          </p:cNvPr>
          <p:cNvSpPr/>
          <p:nvPr/>
        </p:nvSpPr>
        <p:spPr>
          <a:xfrm>
            <a:off x="1371600" y="1417638"/>
            <a:ext cx="6400800" cy="45259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ED4160-0A79-4D2E-BE4A-CB2DEAB60F99}"/>
              </a:ext>
            </a:extLst>
          </p:cNvPr>
          <p:cNvCxnSpPr/>
          <p:nvPr/>
        </p:nvCxnSpPr>
        <p:spPr>
          <a:xfrm>
            <a:off x="1828800" y="4038600"/>
            <a:ext cx="585216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D02353-2872-44F5-BCAC-1C523BB5A946}"/>
              </a:ext>
            </a:extLst>
          </p:cNvPr>
          <p:cNvSpPr txBox="1"/>
          <p:nvPr/>
        </p:nvSpPr>
        <p:spPr>
          <a:xfrm>
            <a:off x="3124200" y="43434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Old</a:t>
            </a:r>
          </a:p>
          <a:p>
            <a:pPr algn="ctr"/>
            <a:r>
              <a:rPr lang="en-US" sz="3200" b="1" dirty="0"/>
              <a:t>Testament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835172-C782-4D4E-8E0D-58D326203D7C}"/>
              </a:ext>
            </a:extLst>
          </p:cNvPr>
          <p:cNvSpPr txBox="1"/>
          <p:nvPr/>
        </p:nvSpPr>
        <p:spPr>
          <a:xfrm>
            <a:off x="3124200" y="2351782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New</a:t>
            </a:r>
          </a:p>
          <a:p>
            <a:pPr algn="ctr"/>
            <a:r>
              <a:rPr lang="en-US" sz="3200" b="1" dirty="0"/>
              <a:t>Testament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42217-066E-4BEE-A04C-81350302C82C}"/>
              </a:ext>
            </a:extLst>
          </p:cNvPr>
          <p:cNvSpPr txBox="1"/>
          <p:nvPr/>
        </p:nvSpPr>
        <p:spPr>
          <a:xfrm>
            <a:off x="6019800" y="1646385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 you journey thru this progressive revelation, the focal point narrows to the Person of Jesus Christ (Hebrews 1:1-3)</a:t>
            </a:r>
          </a:p>
        </p:txBody>
      </p:sp>
    </p:spTree>
    <p:extLst>
      <p:ext uri="{BB962C8B-B14F-4D97-AF65-F5344CB8AC3E}">
        <p14:creationId xmlns:p14="http://schemas.microsoft.com/office/powerpoint/2010/main" val="225179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9483-6ED1-4A18-88AB-CA4BC31B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A384-5317-49F2-8C02-2BAF2B1F3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FF00"/>
                </a:solidFill>
              </a:rPr>
              <a:t>End of Lesson 1</a:t>
            </a:r>
          </a:p>
        </p:txBody>
      </p:sp>
    </p:spTree>
    <p:extLst>
      <p:ext uri="{BB962C8B-B14F-4D97-AF65-F5344CB8AC3E}">
        <p14:creationId xmlns:p14="http://schemas.microsoft.com/office/powerpoint/2010/main" val="1263539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2A46-5E70-4120-8412-D61B9C86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648200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Final Frontier" panose="020B0000000000000000" pitchFamily="34" charset="0"/>
              </a:rPr>
              <a:t>Introduction to the Old Testament</a:t>
            </a:r>
          </a:p>
        </p:txBody>
      </p:sp>
    </p:spTree>
    <p:extLst>
      <p:ext uri="{BB962C8B-B14F-4D97-AF65-F5344CB8AC3E}">
        <p14:creationId xmlns:p14="http://schemas.microsoft.com/office/powerpoint/2010/main" val="396120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124BF-C1DB-4D4C-AF3F-415244E0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616"/>
            <a:ext cx="7886700" cy="79865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The Bible… A Book of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1070B-69CC-4287-B991-D2C1DCA4E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491" y="905164"/>
            <a:ext cx="8876145" cy="5846618"/>
          </a:xfrm>
        </p:spPr>
        <p:txBody>
          <a:bodyPr>
            <a:normAutofit fontScale="92500" lnSpcReduction="10000"/>
          </a:bodyPr>
          <a:lstStyle/>
          <a:p>
            <a:r>
              <a:rPr lang="en-US" sz="3800" dirty="0">
                <a:solidFill>
                  <a:srgbClr val="00B0F0"/>
                </a:solidFill>
              </a:rPr>
              <a:t>Old Testament…	39 Books… (5-12-5-5-12)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5 Books of Moses…The Law… The Torah…The Pentateuch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12 Books of History… Joshua – Esther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5 Books of Poetry… Job – Song of Solomon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5 Major Prophets… Isaiah – Daniel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12 Minor Prophets… Hosea – Malachi 	</a:t>
            </a:r>
          </a:p>
          <a:p>
            <a:r>
              <a:rPr lang="en-US" sz="3800" dirty="0">
                <a:solidFill>
                  <a:srgbClr val="00B0F0"/>
                </a:solidFill>
              </a:rPr>
              <a:t>New Testament…	27 Books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Gospels (4)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Acts (1)… </a:t>
            </a:r>
            <a:r>
              <a:rPr lang="en-US" dirty="0">
                <a:solidFill>
                  <a:srgbClr val="00B0F0"/>
                </a:solidFill>
              </a:rPr>
              <a:t>History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Paul’s Epistles (14)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General Epistles (7)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James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and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 Peter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,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,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John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Jude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Revelation (1)… </a:t>
            </a:r>
            <a:r>
              <a:rPr lang="en-US" dirty="0">
                <a:solidFill>
                  <a:srgbClr val="00B0F0"/>
                </a:solidFill>
              </a:rPr>
              <a:t>Prophecy</a:t>
            </a:r>
          </a:p>
        </p:txBody>
      </p:sp>
    </p:spTree>
    <p:extLst>
      <p:ext uri="{BB962C8B-B14F-4D97-AF65-F5344CB8AC3E}">
        <p14:creationId xmlns:p14="http://schemas.microsoft.com/office/powerpoint/2010/main" val="28296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6EBE-5C19-43BA-920C-2EBDBED4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God gave us a BOOK of BOOKS…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-A LIBRARY of BOOKS-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75AF9-3134-401E-9F53-2C67AEA9B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FF00"/>
                </a:solidFill>
              </a:rPr>
              <a:t>NOT JUST…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Topics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Texts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Chapters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Verses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Words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They are all there, but He gave them to us in BOOKS!</a:t>
            </a:r>
          </a:p>
        </p:txBody>
      </p:sp>
    </p:spTree>
    <p:extLst>
      <p:ext uri="{BB962C8B-B14F-4D97-AF65-F5344CB8AC3E}">
        <p14:creationId xmlns:p14="http://schemas.microsoft.com/office/powerpoint/2010/main" val="406027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58675-CF09-41DF-AC82-B9B32C463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A894-FA3D-4B39-8C6A-F980BE582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DFF2A0A-2D55-4749-B27D-1A4A4826D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75506"/>
            <a:ext cx="8642427" cy="6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08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36EBE-5C19-43BA-920C-2EBDBED4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85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God gave us the Bible…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-In TIME and SPACE-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75AF9-3134-401E-9F53-2C67AEA9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07" y="1690689"/>
            <a:ext cx="8422986" cy="49261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FF00"/>
                </a:solidFill>
              </a:rPr>
              <a:t>WHEN	 …and…   WHERE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Chapters &amp; Verses &amp; Words – Yes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But in </a:t>
            </a:r>
            <a:r>
              <a:rPr lang="en-US" sz="4000" u="sng" dirty="0">
                <a:solidFill>
                  <a:srgbClr val="00B0F0"/>
                </a:solidFill>
              </a:rPr>
              <a:t>TEXTS</a:t>
            </a:r>
            <a:r>
              <a:rPr lang="en-US" sz="4000" dirty="0">
                <a:solidFill>
                  <a:srgbClr val="00B0F0"/>
                </a:solidFill>
              </a:rPr>
              <a:t> &amp; </a:t>
            </a:r>
            <a:r>
              <a:rPr lang="en-US" sz="4000" u="sng" dirty="0">
                <a:solidFill>
                  <a:srgbClr val="00B0F0"/>
                </a:solidFill>
              </a:rPr>
              <a:t>CONTEXTS</a:t>
            </a:r>
          </a:p>
          <a:p>
            <a:pPr marL="0" indent="0" algn="ctr">
              <a:buNone/>
            </a:pPr>
            <a:endParaRPr lang="en-US" sz="18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</a:rPr>
              <a:t>Understanding TIME &amp; SPACE (place) will UNLOCK the Bible for you…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The Bible has both…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B0F0"/>
                </a:solidFill>
              </a:rPr>
              <a:t>HISTORY (when) &amp; GEOGRAPHY (where)</a:t>
            </a:r>
          </a:p>
        </p:txBody>
      </p:sp>
    </p:spTree>
    <p:extLst>
      <p:ext uri="{BB962C8B-B14F-4D97-AF65-F5344CB8AC3E}">
        <p14:creationId xmlns:p14="http://schemas.microsoft.com/office/powerpoint/2010/main" val="23870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2053" t="1479" r="2053" b="5030"/>
          <a:stretch>
            <a:fillRect/>
          </a:stretch>
        </p:blipFill>
        <p:spPr bwMode="auto">
          <a:xfrm>
            <a:off x="457200" y="4191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000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1000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000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1000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1000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E72B34-CBC7-489B-B129-C55A335C65DC}"/>
              </a:ext>
            </a:extLst>
          </p:cNvPr>
          <p:cNvSpPr/>
          <p:nvPr/>
        </p:nvSpPr>
        <p:spPr>
          <a:xfrm>
            <a:off x="800100" y="1000780"/>
            <a:ext cx="7353300" cy="4470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1FC5E2-2B75-4428-BB30-BAD0D8365D67}"/>
              </a:ext>
            </a:extLst>
          </p:cNvPr>
          <p:cNvSpPr txBox="1">
            <a:spLocks/>
          </p:cNvSpPr>
          <p:nvPr/>
        </p:nvSpPr>
        <p:spPr>
          <a:xfrm>
            <a:off x="914400" y="3894862"/>
            <a:ext cx="1485900" cy="1962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Torah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/>
              <a:t>The Law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Law of Moses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600" b="1" i="1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i="1" dirty="0"/>
              <a:t>All 5 books written by Moses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1BE2-6862-4657-8C0D-BF9C1E54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" y="115748"/>
            <a:ext cx="87618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One of the Most Ignored Parts of Your Bible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04EF-5362-494B-9BDE-5EDA2BB5F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are bible maps useful">
            <a:extLst>
              <a:ext uri="{FF2B5EF4-FFF2-40B4-BE49-F238E27FC236}">
                <a16:creationId xmlns:a16="http://schemas.microsoft.com/office/drawing/2014/main" id="{7F72E4C7-D529-40D0-9FB7-4FBDF5CB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" y="1441312"/>
            <a:ext cx="8852322" cy="388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0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579</Words>
  <Application>Microsoft Office PowerPoint</Application>
  <PresentationFormat>On-screen Show (4:3)</PresentationFormat>
  <Paragraphs>80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Baskerville Old Face</vt:lpstr>
      <vt:lpstr>Calibri</vt:lpstr>
      <vt:lpstr>Calibri Light</vt:lpstr>
      <vt:lpstr>Final Frontier</vt:lpstr>
      <vt:lpstr>Ringbearer</vt:lpstr>
      <vt:lpstr>Office Theme</vt:lpstr>
      <vt:lpstr>PowerPoint Presentation</vt:lpstr>
      <vt:lpstr>PowerPoint Presentation</vt:lpstr>
      <vt:lpstr>Introduction to the Old Testament</vt:lpstr>
      <vt:lpstr>The Bible… A Book of Books</vt:lpstr>
      <vt:lpstr>God gave us a BOOK of BOOKS… -A LIBRARY of BOOKS-</vt:lpstr>
      <vt:lpstr>PowerPoint Presentation</vt:lpstr>
      <vt:lpstr>God gave us the Bible… -In TIME and SPACE-</vt:lpstr>
      <vt:lpstr>PowerPoint Presentation</vt:lpstr>
      <vt:lpstr>One of the Most Ignored Parts of Your Bible</vt:lpstr>
      <vt:lpstr>The Fertile Crescent</vt:lpstr>
      <vt:lpstr>PowerPoint Presentation</vt:lpstr>
      <vt:lpstr>Old “Testament”</vt:lpstr>
      <vt:lpstr>I. The Revelation of the Old Testament Scriptures</vt:lpstr>
      <vt:lpstr>PowerPoint Presentation</vt:lpstr>
      <vt:lpstr>PowerPoint Presentation</vt:lpstr>
      <vt:lpstr>PowerPoint Presentation</vt:lpstr>
      <vt:lpstr>PowerPoint Presentation</vt:lpstr>
      <vt:lpstr>II. The Reasons for Studying the Old Testament Scriptures</vt:lpstr>
      <vt:lpstr>III. The Relationship Between the Old and New Testaments</vt:lpstr>
      <vt:lpstr>The Lord Jesus Christ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Sellars</dc:creator>
  <cp:lastModifiedBy>Terry Sellars</cp:lastModifiedBy>
  <cp:revision>1</cp:revision>
  <dcterms:created xsi:type="dcterms:W3CDTF">2021-08-25T19:39:08Z</dcterms:created>
  <dcterms:modified xsi:type="dcterms:W3CDTF">2021-08-25T19:47:21Z</dcterms:modified>
</cp:coreProperties>
</file>