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24" r:id="rId2"/>
    <p:sldId id="455" r:id="rId3"/>
    <p:sldId id="486" r:id="rId4"/>
    <p:sldId id="488" r:id="rId5"/>
    <p:sldId id="490" r:id="rId6"/>
    <p:sldId id="479" r:id="rId7"/>
    <p:sldId id="543" r:id="rId8"/>
    <p:sldId id="517" r:id="rId9"/>
    <p:sldId id="504" r:id="rId10"/>
    <p:sldId id="502" r:id="rId11"/>
    <p:sldId id="505" r:id="rId12"/>
    <p:sldId id="503" r:id="rId13"/>
    <p:sldId id="506" r:id="rId14"/>
    <p:sldId id="508" r:id="rId15"/>
    <p:sldId id="510" r:id="rId16"/>
    <p:sldId id="511" r:id="rId17"/>
    <p:sldId id="540" r:id="rId18"/>
    <p:sldId id="512" r:id="rId19"/>
    <p:sldId id="513" r:id="rId20"/>
    <p:sldId id="514" r:id="rId21"/>
    <p:sldId id="538" r:id="rId22"/>
    <p:sldId id="515" r:id="rId23"/>
    <p:sldId id="478" r:id="rId24"/>
    <p:sldId id="541" r:id="rId25"/>
    <p:sldId id="542" r:id="rId26"/>
    <p:sldId id="54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166"/>
    <a:srgbClr val="006600"/>
    <a:srgbClr val="003300"/>
    <a:srgbClr val="FF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E7CDF-FF62-4EFD-ADF4-1EABAF93DE11}" v="464" dt="2021-10-05T10:47:04.307"/>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00" autoAdjust="0"/>
  </p:normalViewPr>
  <p:slideViewPr>
    <p:cSldViewPr>
      <p:cViewPr varScale="1">
        <p:scale>
          <a:sx n="81" d="100"/>
          <a:sy n="81" d="100"/>
        </p:scale>
        <p:origin x="15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9217-183C-4ECF-9ED7-6E76A226A1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B2614F-D921-4DD0-BB82-367F29D5D86F}">
      <dgm:prSet custT="1"/>
      <dgm:spPr>
        <a:solidFill>
          <a:srgbClr val="FF0000"/>
        </a:solidFill>
      </dgm:spPr>
      <dgm:t>
        <a:bodyPr/>
        <a:lstStyle/>
        <a:p>
          <a:pPr rtl="0"/>
          <a:r>
            <a:rPr lang="en-US" sz="4800" b="1" dirty="0">
              <a:latin typeface="Final Frontier" panose="020B0000000000000000" pitchFamily="34" charset="0"/>
            </a:rPr>
            <a:t>Genesis</a:t>
          </a:r>
        </a:p>
        <a:p>
          <a:pPr rtl="0"/>
          <a:r>
            <a:rPr lang="en-US" sz="4800" b="1" dirty="0">
              <a:latin typeface="Final Frontier" panose="020B0000000000000000" pitchFamily="34" charset="0"/>
            </a:rPr>
            <a:t>The Book of Beginnings</a:t>
          </a:r>
        </a:p>
      </dgm:t>
    </dgm:pt>
    <dgm:pt modelId="{68E1C3A1-516C-429E-AB21-A2BDD7654536}" type="parTrans" cxnId="{2C6EF598-2945-4734-8AC8-A81657698CF0}">
      <dgm:prSet/>
      <dgm:spPr/>
      <dgm:t>
        <a:bodyPr/>
        <a:lstStyle/>
        <a:p>
          <a:endParaRPr lang="en-US" sz="4000" b="1"/>
        </a:p>
      </dgm:t>
    </dgm:pt>
    <dgm:pt modelId="{B1C69AEE-E9BD-4F5E-9168-9ED1F27F17DA}" type="sibTrans" cxnId="{2C6EF598-2945-4734-8AC8-A81657698CF0}">
      <dgm:prSet/>
      <dgm:spPr/>
      <dgm:t>
        <a:bodyPr/>
        <a:lstStyle/>
        <a:p>
          <a:endParaRPr lang="en-US" sz="4000" b="1"/>
        </a:p>
      </dgm:t>
    </dgm:pt>
    <dgm:pt modelId="{F0F9A915-61E2-4E26-A305-DE53794431FB}">
      <dgm:prSet custT="1"/>
      <dgm:spPr>
        <a:solidFill>
          <a:srgbClr val="0070C0"/>
        </a:solidFill>
      </dgm:spPr>
      <dgm:t>
        <a:bodyPr/>
        <a:lstStyle/>
        <a:p>
          <a:pPr rtl="0">
            <a:lnSpc>
              <a:spcPct val="100000"/>
            </a:lnSpc>
          </a:pPr>
          <a:r>
            <a:rPr lang="en-US" sz="3200" b="1" dirty="0"/>
            <a:t>Four Great Events - 4 C’s </a:t>
          </a:r>
        </a:p>
        <a:p>
          <a:pPr rtl="0">
            <a:lnSpc>
              <a:spcPct val="100000"/>
            </a:lnSpc>
          </a:pPr>
          <a:r>
            <a:rPr lang="en-US" sz="3200" b="1" dirty="0">
              <a:solidFill>
                <a:srgbClr val="FFFF00"/>
              </a:solidFill>
            </a:rPr>
            <a:t>Creation/Curse/Catastrophe/Coalition</a:t>
          </a:r>
        </a:p>
      </dgm:t>
    </dgm:pt>
    <dgm:pt modelId="{77670EAC-1BB6-4134-B0B3-3B88DFC86065}" type="parTrans" cxnId="{CE5343D0-0628-4FD0-BCE4-896FF1B11B2E}">
      <dgm:prSet/>
      <dgm:spPr/>
      <dgm:t>
        <a:bodyPr/>
        <a:lstStyle/>
        <a:p>
          <a:endParaRPr lang="en-US" sz="4000" b="1"/>
        </a:p>
      </dgm:t>
    </dgm:pt>
    <dgm:pt modelId="{669A9A42-B28E-4835-B823-BC55DE58E754}" type="sibTrans" cxnId="{CE5343D0-0628-4FD0-BCE4-896FF1B11B2E}">
      <dgm:prSet/>
      <dgm:spPr/>
      <dgm:t>
        <a:bodyPr/>
        <a:lstStyle/>
        <a:p>
          <a:endParaRPr lang="en-US" sz="4000" b="1"/>
        </a:p>
      </dgm:t>
    </dgm:pt>
    <dgm:pt modelId="{3BA921C1-A50C-45C9-91F2-AFDF2A1259D0}">
      <dgm:prSet custT="1"/>
      <dgm:spPr>
        <a:solidFill>
          <a:srgbClr val="0070C0"/>
        </a:solidFill>
      </dgm:spPr>
      <dgm:t>
        <a:bodyPr/>
        <a:lstStyle/>
        <a:p>
          <a:pPr rtl="0"/>
          <a:r>
            <a:rPr lang="en-US" sz="3200" b="1" dirty="0"/>
            <a:t>Four Great Men </a:t>
          </a:r>
          <a:r>
            <a:rPr lang="en-US" sz="3200" b="1" dirty="0">
              <a:solidFill>
                <a:srgbClr val="FFFF00"/>
              </a:solidFill>
            </a:rPr>
            <a:t>Abraham/Isaac/Jacob/Joseph</a:t>
          </a:r>
        </a:p>
      </dgm:t>
    </dgm:pt>
    <dgm:pt modelId="{8AF24DAE-DF9F-4998-BAEB-728B14171A93}" type="parTrans" cxnId="{48DC9876-33D2-4592-BF90-FBDDD219883E}">
      <dgm:prSet/>
      <dgm:spPr/>
      <dgm:t>
        <a:bodyPr/>
        <a:lstStyle/>
        <a:p>
          <a:endParaRPr lang="en-US" sz="4000" b="1"/>
        </a:p>
      </dgm:t>
    </dgm:pt>
    <dgm:pt modelId="{D359AD9B-880D-40F8-B53B-4146AF087E39}" type="sibTrans" cxnId="{48DC9876-33D2-4592-BF90-FBDDD219883E}">
      <dgm:prSet/>
      <dgm:spPr/>
      <dgm:t>
        <a:bodyPr/>
        <a:lstStyle/>
        <a:p>
          <a:endParaRPr lang="en-US" sz="4000" b="1"/>
        </a:p>
      </dgm:t>
    </dgm:pt>
    <dgm:pt modelId="{784F8952-225F-43B2-AC9E-746093406BF2}" type="pres">
      <dgm:prSet presAssocID="{8CE79217-183C-4ECF-9ED7-6E76A226A11D}" presName="diagram" presStyleCnt="0">
        <dgm:presLayoutVars>
          <dgm:dir/>
          <dgm:resizeHandles val="exact"/>
        </dgm:presLayoutVars>
      </dgm:prSet>
      <dgm:spPr/>
    </dgm:pt>
    <dgm:pt modelId="{BA25F3AB-8EFE-43D0-9C50-8346772E8C7D}" type="pres">
      <dgm:prSet presAssocID="{7DB2614F-D921-4DD0-BB82-367F29D5D86F}" presName="node" presStyleLbl="node1" presStyleIdx="0" presStyleCnt="3" custScaleX="233366" custLinFactNeighborY="-21955">
        <dgm:presLayoutVars>
          <dgm:bulletEnabled val="1"/>
        </dgm:presLayoutVars>
      </dgm:prSet>
      <dgm:spPr/>
    </dgm:pt>
    <dgm:pt modelId="{4AB17E50-6832-47AE-B7FC-96C556A6DE18}" type="pres">
      <dgm:prSet presAssocID="{B1C69AEE-E9BD-4F5E-9168-9ED1F27F17DA}" presName="sibTrans" presStyleCnt="0"/>
      <dgm:spPr/>
    </dgm:pt>
    <dgm:pt modelId="{BEF036EE-5EA5-4A9A-9D54-562D5272FB31}" type="pres">
      <dgm:prSet presAssocID="{F0F9A915-61E2-4E26-A305-DE53794431FB}" presName="node" presStyleLbl="node1" presStyleIdx="1" presStyleCnt="3" custScaleX="267596" custLinFactNeighborX="2543" custLinFactNeighborY="31294">
        <dgm:presLayoutVars>
          <dgm:bulletEnabled val="1"/>
        </dgm:presLayoutVars>
      </dgm:prSet>
      <dgm:spPr/>
    </dgm:pt>
    <dgm:pt modelId="{52E0919C-6D21-4715-B200-BF5C2CB67B2F}" type="pres">
      <dgm:prSet presAssocID="{669A9A42-B28E-4835-B823-BC55DE58E754}" presName="sibTrans" presStyleCnt="0"/>
      <dgm:spPr/>
    </dgm:pt>
    <dgm:pt modelId="{DF06EEAF-889B-4341-82E3-ADE45D4C2F4D}" type="pres">
      <dgm:prSet presAssocID="{3BA921C1-A50C-45C9-91F2-AFDF2A1259D0}" presName="node" presStyleLbl="node1" presStyleIdx="2" presStyleCnt="3" custScaleX="237220" custLinFactNeighborX="-921" custLinFactNeighborY="28704">
        <dgm:presLayoutVars>
          <dgm:bulletEnabled val="1"/>
        </dgm:presLayoutVars>
      </dgm:prSet>
      <dgm:spPr/>
    </dgm:pt>
  </dgm:ptLst>
  <dgm:cxnLst>
    <dgm:cxn modelId="{B6A31861-288E-406C-963B-4EE1095234AD}" type="presOf" srcId="{8CE79217-183C-4ECF-9ED7-6E76A226A11D}" destId="{784F8952-225F-43B2-AC9E-746093406BF2}" srcOrd="0" destOrd="0" presId="urn:microsoft.com/office/officeart/2005/8/layout/default"/>
    <dgm:cxn modelId="{3201C041-73F2-46DE-BA4D-5DDACC055A3A}" type="presOf" srcId="{F0F9A915-61E2-4E26-A305-DE53794431FB}" destId="{BEF036EE-5EA5-4A9A-9D54-562D5272FB31}" srcOrd="0" destOrd="0" presId="urn:microsoft.com/office/officeart/2005/8/layout/default"/>
    <dgm:cxn modelId="{48DC9876-33D2-4592-BF90-FBDDD219883E}" srcId="{8CE79217-183C-4ECF-9ED7-6E76A226A11D}" destId="{3BA921C1-A50C-45C9-91F2-AFDF2A1259D0}" srcOrd="2" destOrd="0" parTransId="{8AF24DAE-DF9F-4998-BAEB-728B14171A93}" sibTransId="{D359AD9B-880D-40F8-B53B-4146AF087E39}"/>
    <dgm:cxn modelId="{2C6EF598-2945-4734-8AC8-A81657698CF0}" srcId="{8CE79217-183C-4ECF-9ED7-6E76A226A11D}" destId="{7DB2614F-D921-4DD0-BB82-367F29D5D86F}" srcOrd="0" destOrd="0" parTransId="{68E1C3A1-516C-429E-AB21-A2BDD7654536}" sibTransId="{B1C69AEE-E9BD-4F5E-9168-9ED1F27F17DA}"/>
    <dgm:cxn modelId="{D9008F9D-33BE-4B87-83B2-38425ED352D3}" type="presOf" srcId="{3BA921C1-A50C-45C9-91F2-AFDF2A1259D0}" destId="{DF06EEAF-889B-4341-82E3-ADE45D4C2F4D}" srcOrd="0" destOrd="0" presId="urn:microsoft.com/office/officeart/2005/8/layout/default"/>
    <dgm:cxn modelId="{C16C37D0-91D2-400B-B426-52BFB09CD661}" type="presOf" srcId="{7DB2614F-D921-4DD0-BB82-367F29D5D86F}" destId="{BA25F3AB-8EFE-43D0-9C50-8346772E8C7D}" srcOrd="0" destOrd="0" presId="urn:microsoft.com/office/officeart/2005/8/layout/default"/>
    <dgm:cxn modelId="{CE5343D0-0628-4FD0-BCE4-896FF1B11B2E}" srcId="{8CE79217-183C-4ECF-9ED7-6E76A226A11D}" destId="{F0F9A915-61E2-4E26-A305-DE53794431FB}" srcOrd="1" destOrd="0" parTransId="{77670EAC-1BB6-4134-B0B3-3B88DFC86065}" sibTransId="{669A9A42-B28E-4835-B823-BC55DE58E754}"/>
    <dgm:cxn modelId="{C57A0214-5947-43BD-8D60-29255F2E61D2}" type="presParOf" srcId="{784F8952-225F-43B2-AC9E-746093406BF2}" destId="{BA25F3AB-8EFE-43D0-9C50-8346772E8C7D}" srcOrd="0" destOrd="0" presId="urn:microsoft.com/office/officeart/2005/8/layout/default"/>
    <dgm:cxn modelId="{A5366B67-CC81-4E58-95E1-5E073211F2F4}" type="presParOf" srcId="{784F8952-225F-43B2-AC9E-746093406BF2}" destId="{4AB17E50-6832-47AE-B7FC-96C556A6DE18}" srcOrd="1" destOrd="0" presId="urn:microsoft.com/office/officeart/2005/8/layout/default"/>
    <dgm:cxn modelId="{1E7B3678-6BEA-4738-8DF3-EE0DEA35EFAA}" type="presParOf" srcId="{784F8952-225F-43B2-AC9E-746093406BF2}" destId="{BEF036EE-5EA5-4A9A-9D54-562D5272FB31}" srcOrd="2" destOrd="0" presId="urn:microsoft.com/office/officeart/2005/8/layout/default"/>
    <dgm:cxn modelId="{63CC1917-F201-4950-95E5-2019BAAF7D98}" type="presParOf" srcId="{784F8952-225F-43B2-AC9E-746093406BF2}" destId="{52E0919C-6D21-4715-B200-BF5C2CB67B2F}" srcOrd="3" destOrd="0" presId="urn:microsoft.com/office/officeart/2005/8/layout/default"/>
    <dgm:cxn modelId="{1035F123-0097-4C8F-85A2-CC1C23246514}" type="presParOf" srcId="{784F8952-225F-43B2-AC9E-746093406BF2}" destId="{DF06EEAF-889B-4341-82E3-ADE45D4C2F4D}"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C1A73-88C3-4564-B2D1-1FF80628B5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447E24-2788-49D2-AC19-3E95EB23925A}">
      <dgm:prSet custT="1"/>
      <dgm:spPr/>
      <dgm:t>
        <a:bodyPr/>
        <a:lstStyle/>
        <a:p>
          <a:pPr algn="ctr">
            <a:lnSpc>
              <a:spcPct val="100000"/>
            </a:lnSpc>
          </a:pPr>
          <a:r>
            <a:rPr lang="en-US" sz="3600" i="1" dirty="0"/>
            <a:t>Apathy in one generation (ch. 1) </a:t>
          </a:r>
        </a:p>
        <a:p>
          <a:pPr algn="ctr">
            <a:lnSpc>
              <a:spcPct val="90000"/>
            </a:lnSpc>
          </a:pPr>
          <a:r>
            <a:rPr lang="en-US" sz="3600" i="1" dirty="0"/>
            <a:t>led to Apostasy in the next generation (ch. 2) </a:t>
          </a:r>
          <a:endParaRPr lang="en-US" sz="3600" dirty="0"/>
        </a:p>
      </dgm:t>
    </dgm:pt>
    <dgm:pt modelId="{5D3441DD-7BAB-40A9-B2B5-F059DBEEAF46}" type="parTrans" cxnId="{99C2C874-E666-401B-AA8C-E93816E54DD6}">
      <dgm:prSet/>
      <dgm:spPr/>
      <dgm:t>
        <a:bodyPr/>
        <a:lstStyle/>
        <a:p>
          <a:endParaRPr lang="en-US"/>
        </a:p>
      </dgm:t>
    </dgm:pt>
    <dgm:pt modelId="{F31CF1EC-E34C-48E3-8ADC-018CD218D130}" type="sibTrans" cxnId="{99C2C874-E666-401B-AA8C-E93816E54DD6}">
      <dgm:prSet/>
      <dgm:spPr/>
      <dgm:t>
        <a:bodyPr/>
        <a:lstStyle/>
        <a:p>
          <a:endParaRPr lang="en-US"/>
        </a:p>
      </dgm:t>
    </dgm:pt>
    <dgm:pt modelId="{7DC83161-2A3D-4468-A5FB-E812D8895FDD}" type="pres">
      <dgm:prSet presAssocID="{A98C1A73-88C3-4564-B2D1-1FF80628B578}" presName="linear" presStyleCnt="0">
        <dgm:presLayoutVars>
          <dgm:animLvl val="lvl"/>
          <dgm:resizeHandles val="exact"/>
        </dgm:presLayoutVars>
      </dgm:prSet>
      <dgm:spPr/>
    </dgm:pt>
    <dgm:pt modelId="{0BC22DEB-FE7C-4095-8375-6527BE8D39A8}" type="pres">
      <dgm:prSet presAssocID="{06447E24-2788-49D2-AC19-3E95EB23925A}" presName="parentText" presStyleLbl="node1" presStyleIdx="0" presStyleCnt="1">
        <dgm:presLayoutVars>
          <dgm:chMax val="0"/>
          <dgm:bulletEnabled val="1"/>
        </dgm:presLayoutVars>
      </dgm:prSet>
      <dgm:spPr/>
    </dgm:pt>
  </dgm:ptLst>
  <dgm:cxnLst>
    <dgm:cxn modelId="{99C2C874-E666-401B-AA8C-E93816E54DD6}" srcId="{A98C1A73-88C3-4564-B2D1-1FF80628B578}" destId="{06447E24-2788-49D2-AC19-3E95EB23925A}" srcOrd="0" destOrd="0" parTransId="{5D3441DD-7BAB-40A9-B2B5-F059DBEEAF46}" sibTransId="{F31CF1EC-E34C-48E3-8ADC-018CD218D130}"/>
    <dgm:cxn modelId="{075C7CA0-3F5B-41D7-9338-EE5E7FAFF781}" type="presOf" srcId="{06447E24-2788-49D2-AC19-3E95EB23925A}" destId="{0BC22DEB-FE7C-4095-8375-6527BE8D39A8}" srcOrd="0" destOrd="0" presId="urn:microsoft.com/office/officeart/2005/8/layout/vList2"/>
    <dgm:cxn modelId="{7D6438BC-B9B6-446C-948A-8F3F61193B5B}" type="presOf" srcId="{A98C1A73-88C3-4564-B2D1-1FF80628B578}" destId="{7DC83161-2A3D-4468-A5FB-E812D8895FDD}" srcOrd="0" destOrd="0" presId="urn:microsoft.com/office/officeart/2005/8/layout/vList2"/>
    <dgm:cxn modelId="{FC90AF11-5076-4F5B-BC54-2814552DEC70}" type="presParOf" srcId="{7DC83161-2A3D-4468-A5FB-E812D8895FDD}" destId="{0BC22DEB-FE7C-4095-8375-6527BE8D39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5F3AB-8EFE-43D0-9C50-8346772E8C7D}">
      <dsp:nvSpPr>
        <dsp:cNvPr id="0" name=""/>
        <dsp:cNvSpPr/>
      </dsp:nvSpPr>
      <dsp:spPr>
        <a:xfrm>
          <a:off x="771134" y="0"/>
          <a:ext cx="6992130" cy="1797724"/>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Genesis</a:t>
          </a:r>
        </a:p>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The Book of Beginnings</a:t>
          </a:r>
        </a:p>
      </dsp:txBody>
      <dsp:txXfrm>
        <a:off x="771134" y="0"/>
        <a:ext cx="6992130" cy="1797724"/>
      </dsp:txXfrm>
    </dsp:sp>
    <dsp:sp modelId="{BEF036EE-5EA5-4A9A-9D54-562D5272FB31}">
      <dsp:nvSpPr>
        <dsp:cNvPr id="0" name=""/>
        <dsp:cNvSpPr/>
      </dsp:nvSpPr>
      <dsp:spPr>
        <a:xfrm>
          <a:off x="334527" y="2978417"/>
          <a:ext cx="8017732" cy="179772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100000"/>
            </a:lnSpc>
            <a:spcBef>
              <a:spcPct val="0"/>
            </a:spcBef>
            <a:spcAft>
              <a:spcPct val="35000"/>
            </a:spcAft>
            <a:buNone/>
          </a:pPr>
          <a:r>
            <a:rPr lang="en-US" sz="3200" b="1" kern="1200" dirty="0"/>
            <a:t>Four Great Events - 4 C’s </a:t>
          </a:r>
        </a:p>
        <a:p>
          <a:pPr marL="0" lvl="0" indent="0" algn="ctr" defTabSz="1422400" rtl="0">
            <a:lnSpc>
              <a:spcPct val="100000"/>
            </a:lnSpc>
            <a:spcBef>
              <a:spcPct val="0"/>
            </a:spcBef>
            <a:spcAft>
              <a:spcPct val="35000"/>
            </a:spcAft>
            <a:buNone/>
          </a:pPr>
          <a:r>
            <a:rPr lang="en-US" sz="3200" b="1" kern="1200" dirty="0">
              <a:solidFill>
                <a:srgbClr val="FFFF00"/>
              </a:solidFill>
            </a:rPr>
            <a:t>Creation/Curse/Catastrophe/Coalition</a:t>
          </a:r>
        </a:p>
      </dsp:txBody>
      <dsp:txXfrm>
        <a:off x="334527" y="2978417"/>
        <a:ext cx="8017732" cy="1797724"/>
      </dsp:txXfrm>
    </dsp:sp>
    <dsp:sp modelId="{DF06EEAF-889B-4341-82E3-ADE45D4C2F4D}">
      <dsp:nvSpPr>
        <dsp:cNvPr id="0" name=""/>
        <dsp:cNvSpPr/>
      </dsp:nvSpPr>
      <dsp:spPr>
        <a:xfrm>
          <a:off x="685802" y="4831675"/>
          <a:ext cx="7107604" cy="179772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Four Great Men </a:t>
          </a:r>
          <a:r>
            <a:rPr lang="en-US" sz="3200" b="1" kern="1200" dirty="0">
              <a:solidFill>
                <a:srgbClr val="FFFF00"/>
              </a:solidFill>
            </a:rPr>
            <a:t>Abraham/Isaac/Jacob/Joseph</a:t>
          </a:r>
        </a:p>
      </dsp:txBody>
      <dsp:txXfrm>
        <a:off x="685802" y="4831675"/>
        <a:ext cx="7107604" cy="179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22DEB-FE7C-4095-8375-6527BE8D39A8}">
      <dsp:nvSpPr>
        <dsp:cNvPr id="0" name=""/>
        <dsp:cNvSpPr/>
      </dsp:nvSpPr>
      <dsp:spPr>
        <a:xfrm>
          <a:off x="0" y="668"/>
          <a:ext cx="8763000" cy="1332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i="1" kern="1200" dirty="0"/>
            <a:t>Apathy in one generation (ch. 1) </a:t>
          </a:r>
        </a:p>
        <a:p>
          <a:pPr marL="0" lvl="0" indent="0" algn="ctr" defTabSz="1600200">
            <a:lnSpc>
              <a:spcPct val="90000"/>
            </a:lnSpc>
            <a:spcBef>
              <a:spcPct val="0"/>
            </a:spcBef>
            <a:spcAft>
              <a:spcPct val="35000"/>
            </a:spcAft>
            <a:buNone/>
          </a:pPr>
          <a:r>
            <a:rPr lang="en-US" sz="3600" i="1" kern="1200" dirty="0"/>
            <a:t>led to Apostasy in the next generation (ch. 2) </a:t>
          </a:r>
          <a:endParaRPr lang="en-US" sz="3600" kern="1200" dirty="0"/>
        </a:p>
      </dsp:txBody>
      <dsp:txXfrm>
        <a:off x="65048" y="65716"/>
        <a:ext cx="8632904" cy="12024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76803" name="Rectangle 3"/>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76804" name="Rectangle 4"/>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76805" name="Rectangle 5"/>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65539" name="Rectangle 3"/>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65540"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65541" name="Rectangle 5"/>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2" name="Rectangle 6"/>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65543" name="Rectangle 7"/>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9/13/2019</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9/13/2019</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9/13/2019</a:t>
            </a: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p:cNvSpPr>
          <p:nvPr>
            <p:ph type="dt" sz="half" idx="2"/>
          </p:nvPr>
        </p:nvSpPr>
        <p:spPr bwMode="auto">
          <a:xfrm>
            <a:off x="457200" y="6356351"/>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defRPr>
            </a:lvl1pPr>
          </a:lstStyle>
          <a:p>
            <a:r>
              <a:rPr lang="en-US"/>
              <a:t>9/13/2019</a:t>
            </a:r>
          </a:p>
        </p:txBody>
      </p:sp>
      <p:sp>
        <p:nvSpPr>
          <p:cNvPr id="1029" name="Rectangle 5"/>
          <p:cNvSpPr>
            <a:spLocks noGrp="1"/>
          </p:cNvSpPr>
          <p:nvPr>
            <p:ph type="ftr" sz="quarter" idx="3"/>
          </p:nvPr>
        </p:nvSpPr>
        <p:spPr bwMode="auto">
          <a:xfrm>
            <a:off x="3124200" y="6356351"/>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defRPr>
            </a:lvl1pPr>
          </a:lstStyle>
          <a:p>
            <a:endParaRPr lang="en-US"/>
          </a:p>
        </p:txBody>
      </p:sp>
      <p:sp>
        <p:nvSpPr>
          <p:cNvPr id="1030" name="Rectangle 6"/>
          <p:cNvSpPr>
            <a:spLocks noGrp="1"/>
          </p:cNvSpPr>
          <p:nvPr>
            <p:ph type="sldNum" sz="quarter" idx="4"/>
          </p:nvPr>
        </p:nvSpPr>
        <p:spPr bwMode="auto">
          <a:xfrm>
            <a:off x="6553200" y="6356351"/>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defRPr>
            </a:lvl1pPr>
          </a:lstStyle>
          <a:p>
            <a:r>
              <a:rPr lang="en-US"/>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1"/>
            <a:ext cx="8610600" cy="4864100"/>
          </a:xfrm>
          <a:prstGeom prst="rect">
            <a:avLst/>
          </a:prstGeom>
          <a:noFill/>
        </p:spPr>
      </p:pic>
      <p:sp>
        <p:nvSpPr>
          <p:cNvPr id="5" name="TextBox 4">
            <a:extLst>
              <a:ext uri="{FF2B5EF4-FFF2-40B4-BE49-F238E27FC236}">
                <a16:creationId xmlns:a16="http://schemas.microsoft.com/office/drawing/2014/main" id="{48A9DA41-DC46-4665-BB70-998C232899C3}"/>
              </a:ext>
            </a:extLst>
          </p:cNvPr>
          <p:cNvSpPr txBox="1"/>
          <p:nvPr/>
        </p:nvSpPr>
        <p:spPr>
          <a:xfrm>
            <a:off x="990600" y="1471386"/>
            <a:ext cx="6934200" cy="1015663"/>
          </a:xfrm>
          <a:prstGeom prst="rect">
            <a:avLst/>
          </a:prstGeom>
          <a:noFill/>
        </p:spPr>
        <p:txBody>
          <a:bodyPr wrap="square">
            <a:spAutoFit/>
          </a:bodyPr>
          <a:lstStyle/>
          <a:p>
            <a:pPr algn="ctr"/>
            <a:r>
              <a:rPr lang="en-US" sz="6000" dirty="0">
                <a:solidFill>
                  <a:srgbClr val="FFFF00"/>
                </a:solidFill>
                <a:latin typeface="Final Frontier" panose="020B0000000000000000" pitchFamily="34" charset="0"/>
              </a:rPr>
              <a:t>Lesson 6</a:t>
            </a:r>
            <a:endParaRPr lang="en-US" sz="6000"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DFB6FD-1176-46D5-9CB4-FB0516536A99}"/>
              </a:ext>
            </a:extLst>
          </p:cNvPr>
          <p:cNvSpPr>
            <a:spLocks noGrp="1"/>
          </p:cNvSpPr>
          <p:nvPr>
            <p:ph idx="1"/>
          </p:nvPr>
        </p:nvSpPr>
        <p:spPr/>
        <p:txBody>
          <a:bodyPr/>
          <a:lstStyle/>
          <a:p>
            <a:pPr marL="0" indent="0" hangingPunct="0">
              <a:lnSpc>
                <a:spcPct val="115000"/>
              </a:lnSpc>
              <a:spcBef>
                <a:spcPts val="0"/>
              </a:spcBef>
              <a:spcAft>
                <a:spcPts val="820"/>
              </a:spcAft>
              <a:buNone/>
            </a:pPr>
            <a:r>
              <a:rPr lang="en-US" sz="2800" b="1" kern="1400" dirty="0">
                <a:solidFill>
                  <a:srgbClr val="FFFF00"/>
                </a:solidFill>
                <a:latin typeface="Segoe UI" panose="020B0502040204020203" pitchFamily="34" charset="0"/>
                <a:ea typeface="Calibri" panose="020F0502020204030204" pitchFamily="34" charset="0"/>
              </a:rPr>
              <a:t>Author:</a:t>
            </a:r>
            <a:r>
              <a:rPr lang="en-US" sz="2800" b="1" kern="1400" dirty="0">
                <a:solidFill>
                  <a:schemeClr val="bg1"/>
                </a:solidFill>
                <a:latin typeface="Segoe UI" panose="020B0502040204020203" pitchFamily="34" charset="0"/>
                <a:ea typeface="Calibri" panose="020F0502020204030204" pitchFamily="34" charset="0"/>
              </a:rPr>
              <a:t> </a:t>
            </a:r>
            <a:r>
              <a:rPr lang="en-US" sz="2800" b="1" u="sng" kern="0" dirty="0">
                <a:solidFill>
                  <a:srgbClr val="FFFF00"/>
                </a:solidFill>
                <a:latin typeface="Segoe UI" panose="020B0502040204020203" pitchFamily="34" charset="0"/>
              </a:rPr>
              <a:t>Joshua</a:t>
            </a:r>
            <a:r>
              <a:rPr lang="en-US" sz="2800" b="1" kern="1400" dirty="0">
                <a:solidFill>
                  <a:schemeClr val="bg1"/>
                </a:solidFill>
                <a:latin typeface="Segoe UI" panose="020B0502040204020203" pitchFamily="34" charset="0"/>
                <a:ea typeface="Calibri" panose="020F0502020204030204" pitchFamily="34" charset="0"/>
              </a:rPr>
              <a:t> </a:t>
            </a:r>
            <a:endParaRPr lang="en-US" sz="2800" kern="1400" dirty="0">
              <a:solidFill>
                <a:schemeClr val="bg1"/>
              </a:solidFill>
              <a:latin typeface="Times New Roman" panose="02020603050405020304" pitchFamily="18" charset="0"/>
              <a:ea typeface="Times New Roman" panose="02020603050405020304" pitchFamily="18" charset="0"/>
            </a:endParaRPr>
          </a:p>
          <a:p>
            <a:pPr marL="0" indent="0" hangingPunct="0">
              <a:spcBef>
                <a:spcPts val="0"/>
              </a:spcBef>
              <a:spcAft>
                <a:spcPts val="820"/>
              </a:spcAft>
              <a:buNone/>
            </a:pPr>
            <a:r>
              <a:rPr lang="en-US" sz="2800" b="1" kern="1400" dirty="0">
                <a:solidFill>
                  <a:srgbClr val="FFFF00"/>
                </a:solidFill>
                <a:latin typeface="Segoe UI" panose="020B0502040204020203" pitchFamily="34" charset="0"/>
              </a:rPr>
              <a:t>Date</a:t>
            </a:r>
            <a:r>
              <a:rPr lang="en-US" sz="2800" b="1" kern="1400" dirty="0">
                <a:solidFill>
                  <a:srgbClr val="FFFF00"/>
                </a:solidFill>
                <a:latin typeface="Segoe UI" panose="020B0502040204020203" pitchFamily="34" charset="0"/>
                <a:ea typeface="Calibri" panose="020F0502020204030204" pitchFamily="34" charset="0"/>
              </a:rPr>
              <a:t>:	</a:t>
            </a:r>
            <a:r>
              <a:rPr lang="en-US" sz="2800" b="1" kern="1400" dirty="0">
                <a:solidFill>
                  <a:schemeClr val="bg1"/>
                </a:solidFill>
                <a:latin typeface="Segoe UI" panose="020B0502040204020203" pitchFamily="34" charset="0"/>
                <a:ea typeface="Calibri" panose="020F0502020204030204" pitchFamily="34" charset="0"/>
              </a:rPr>
              <a:t> Written about 1404-1390 B.C. </a:t>
            </a:r>
            <a:endParaRPr lang="en-US" sz="2800" kern="1400" dirty="0">
              <a:solidFill>
                <a:schemeClr val="bg1"/>
              </a:solidFill>
              <a:latin typeface="Times New Roman" panose="02020603050405020304" pitchFamily="18" charset="0"/>
              <a:ea typeface="Times New Roman" panose="02020603050405020304" pitchFamily="18" charset="0"/>
            </a:endParaRPr>
          </a:p>
          <a:p>
            <a:pPr marL="0" indent="0">
              <a:spcBef>
                <a:spcPts val="0"/>
              </a:spcBef>
              <a:spcAft>
                <a:spcPts val="0"/>
              </a:spcAft>
              <a:buNone/>
            </a:pPr>
            <a:r>
              <a:rPr lang="en-US" sz="2800" b="1" kern="0" dirty="0">
                <a:solidFill>
                  <a:srgbClr val="00B0F0"/>
                </a:solidFill>
                <a:latin typeface="Segoe UI" panose="020B0502040204020203" pitchFamily="34" charset="0"/>
                <a:ea typeface="Calibri" panose="020F0502020204030204" pitchFamily="34" charset="0"/>
              </a:rPr>
              <a:t>    3 Periods of time covered...</a:t>
            </a:r>
            <a:endParaRPr lang="en-US" sz="2800" kern="0" dirty="0">
              <a:solidFill>
                <a:srgbClr val="00B0F0"/>
              </a:solidFill>
              <a:latin typeface="Times New Roman" panose="02020603050405020304" pitchFamily="18" charset="0"/>
              <a:ea typeface="Times New Roman" panose="02020603050405020304" pitchFamily="18" charset="0"/>
            </a:endParaRPr>
          </a:p>
          <a:p>
            <a:pPr indent="0">
              <a:lnSpc>
                <a:spcPct val="150000"/>
              </a:lnSpc>
              <a:spcBef>
                <a:spcPts val="0"/>
              </a:spcBef>
              <a:spcAft>
                <a:spcPts val="0"/>
              </a:spcAft>
              <a:buNone/>
            </a:pPr>
            <a:r>
              <a:rPr lang="en-US" sz="2800" kern="0" dirty="0">
                <a:solidFill>
                  <a:schemeClr val="bg1"/>
                </a:solidFill>
                <a:latin typeface="Segoe UI" panose="020B0502040204020203" pitchFamily="34" charset="0"/>
                <a:ea typeface="Calibri" panose="020F0502020204030204" pitchFamily="34" charset="0"/>
              </a:rPr>
              <a:t>1) 1 Month @ </a:t>
            </a:r>
            <a:r>
              <a:rPr lang="en-US" sz="2800" b="1" u="sng" kern="0" dirty="0">
                <a:solidFill>
                  <a:srgbClr val="FFFF00"/>
                </a:solidFill>
                <a:latin typeface="Segoe UI" panose="020B0502040204020203" pitchFamily="34" charset="0"/>
                <a:ea typeface="Calibri" panose="020F0502020204030204" pitchFamily="34" charset="0"/>
              </a:rPr>
              <a:t>Jordan</a:t>
            </a:r>
            <a:r>
              <a:rPr lang="en-US" sz="2800" kern="0" dirty="0">
                <a:solidFill>
                  <a:schemeClr val="bg1"/>
                </a:solidFill>
                <a:latin typeface="Segoe UI" panose="020B0502040204020203" pitchFamily="34" charset="0"/>
                <a:ea typeface="Calibri" panose="020F0502020204030204" pitchFamily="34" charset="0"/>
              </a:rPr>
              <a:t>	</a:t>
            </a:r>
            <a:endParaRPr lang="en-US" sz="2800" kern="0" dirty="0">
              <a:solidFill>
                <a:schemeClr val="bg1"/>
              </a:solidFill>
              <a:latin typeface="Times New Roman" panose="02020603050405020304" pitchFamily="18" charset="0"/>
              <a:ea typeface="Times New Roman" panose="02020603050405020304" pitchFamily="18" charset="0"/>
            </a:endParaRPr>
          </a:p>
          <a:p>
            <a:pPr indent="0">
              <a:lnSpc>
                <a:spcPct val="150000"/>
              </a:lnSpc>
              <a:spcBef>
                <a:spcPts val="0"/>
              </a:spcBef>
              <a:spcAft>
                <a:spcPts val="0"/>
              </a:spcAft>
              <a:buNone/>
            </a:pPr>
            <a:r>
              <a:rPr lang="en-US" sz="2800" kern="0" dirty="0">
                <a:solidFill>
                  <a:schemeClr val="bg1"/>
                </a:solidFill>
                <a:latin typeface="Segoe UI" panose="020B0502040204020203" pitchFamily="34" charset="0"/>
                <a:ea typeface="Calibri" panose="020F0502020204030204" pitchFamily="34" charset="0"/>
              </a:rPr>
              <a:t>2) 7 Years @ </a:t>
            </a:r>
            <a:r>
              <a:rPr lang="en-US" sz="2800" b="1" u="sng" kern="0" dirty="0">
                <a:solidFill>
                  <a:srgbClr val="FFFF00"/>
                </a:solidFill>
                <a:latin typeface="Segoe UI" panose="020B0502040204020203" pitchFamily="34" charset="0"/>
              </a:rPr>
              <a:t>Canaan</a:t>
            </a:r>
            <a:r>
              <a:rPr lang="en-US" sz="2800" kern="0" dirty="0">
                <a:solidFill>
                  <a:schemeClr val="bg1"/>
                </a:solidFill>
                <a:latin typeface="Segoe UI" panose="020B0502040204020203" pitchFamily="34" charset="0"/>
                <a:ea typeface="Calibri" panose="020F0502020204030204" pitchFamily="34" charset="0"/>
              </a:rPr>
              <a:t>	</a:t>
            </a:r>
            <a:endParaRPr lang="en-US" sz="2800" kern="0" dirty="0">
              <a:solidFill>
                <a:schemeClr val="bg1"/>
              </a:solidFill>
              <a:latin typeface="Times New Roman" panose="02020603050405020304" pitchFamily="18" charset="0"/>
              <a:ea typeface="Times New Roman" panose="02020603050405020304" pitchFamily="18" charset="0"/>
            </a:endParaRPr>
          </a:p>
          <a:p>
            <a:pPr indent="0">
              <a:lnSpc>
                <a:spcPct val="150000"/>
              </a:lnSpc>
              <a:spcBef>
                <a:spcPts val="0"/>
              </a:spcBef>
              <a:spcAft>
                <a:spcPts val="0"/>
              </a:spcAft>
              <a:buNone/>
            </a:pPr>
            <a:r>
              <a:rPr lang="en-US" sz="2800" kern="0" dirty="0">
                <a:solidFill>
                  <a:schemeClr val="bg1"/>
                </a:solidFill>
                <a:latin typeface="Segoe UI" panose="020B0502040204020203" pitchFamily="34" charset="0"/>
                <a:ea typeface="Calibri" panose="020F0502020204030204" pitchFamily="34" charset="0"/>
              </a:rPr>
              <a:t>3) </a:t>
            </a:r>
            <a:r>
              <a:rPr lang="en-US" sz="2800" b="1" u="sng" kern="0" dirty="0">
                <a:solidFill>
                  <a:schemeClr val="bg1"/>
                </a:solidFill>
                <a:latin typeface="Segoe UI" panose="020B0502040204020203" pitchFamily="34" charset="0"/>
              </a:rPr>
              <a:t>8</a:t>
            </a:r>
            <a:r>
              <a:rPr lang="en-US" sz="2800" kern="0" dirty="0">
                <a:solidFill>
                  <a:schemeClr val="bg1"/>
                </a:solidFill>
                <a:latin typeface="Segoe UI" panose="020B0502040204020203" pitchFamily="34" charset="0"/>
                <a:ea typeface="Calibri" panose="020F0502020204030204" pitchFamily="34" charset="0"/>
              </a:rPr>
              <a:t> Years divided on either side of Jordan</a:t>
            </a:r>
          </a:p>
          <a:p>
            <a:pPr indent="0">
              <a:lnSpc>
                <a:spcPct val="150000"/>
              </a:lnSpc>
              <a:spcBef>
                <a:spcPts val="0"/>
              </a:spcBef>
              <a:spcAft>
                <a:spcPts val="0"/>
              </a:spcAft>
              <a:buNone/>
            </a:pPr>
            <a:endParaRPr lang="en-US" sz="1000" kern="0" dirty="0">
              <a:solidFill>
                <a:schemeClr val="bg1"/>
              </a:solidFill>
              <a:latin typeface="Times New Roman" panose="02020603050405020304" pitchFamily="18" charset="0"/>
              <a:ea typeface="Times New Roman" panose="02020603050405020304" pitchFamily="18" charset="0"/>
            </a:endParaRPr>
          </a:p>
          <a:p>
            <a:pPr marL="0" indent="0" algn="ctr" hangingPunct="0">
              <a:lnSpc>
                <a:spcPct val="150000"/>
              </a:lnSpc>
              <a:spcBef>
                <a:spcPts val="0"/>
              </a:spcBef>
              <a:spcAft>
                <a:spcPts val="820"/>
              </a:spcAft>
              <a:buNone/>
            </a:pPr>
            <a:r>
              <a:rPr lang="en-US" sz="3600" b="1" kern="1400" dirty="0">
                <a:solidFill>
                  <a:srgbClr val="FFFF00"/>
                </a:solidFill>
                <a:latin typeface="Segoe UI" panose="020B0502040204020203" pitchFamily="34" charset="0"/>
              </a:rPr>
              <a:t>Theme</a:t>
            </a:r>
            <a:r>
              <a:rPr lang="en-US" sz="3600" b="1" kern="1400" dirty="0">
                <a:solidFill>
                  <a:srgbClr val="FFFF00"/>
                </a:solidFill>
                <a:latin typeface="Segoe UI" panose="020B0502040204020203" pitchFamily="34" charset="0"/>
                <a:ea typeface="Calibri" panose="020F0502020204030204" pitchFamily="34" charset="0"/>
              </a:rPr>
              <a:t>:</a:t>
            </a:r>
            <a:r>
              <a:rPr lang="en-US" sz="3600" b="1" kern="1400" dirty="0">
                <a:solidFill>
                  <a:schemeClr val="bg1"/>
                </a:solidFill>
                <a:latin typeface="Segoe UI" panose="020B0502040204020203" pitchFamily="34" charset="0"/>
                <a:ea typeface="Calibri" panose="020F0502020204030204" pitchFamily="34" charset="0"/>
              </a:rPr>
              <a:t> </a:t>
            </a:r>
            <a:r>
              <a:rPr lang="en-US" sz="3600" b="1" u="sng" kern="0" dirty="0">
                <a:solidFill>
                  <a:srgbClr val="FFFF00"/>
                </a:solidFill>
                <a:latin typeface="Segoe UI" panose="020B0502040204020203" pitchFamily="34" charset="0"/>
              </a:rPr>
              <a:t>Possessing Your Possessions</a:t>
            </a:r>
          </a:p>
        </p:txBody>
      </p:sp>
      <p:sp>
        <p:nvSpPr>
          <p:cNvPr id="17" name="Title 16">
            <a:extLst>
              <a:ext uri="{FF2B5EF4-FFF2-40B4-BE49-F238E27FC236}">
                <a16:creationId xmlns:a16="http://schemas.microsoft.com/office/drawing/2014/main" id="{597B0355-7A35-4A1A-8D43-33BA0D188A45}"/>
              </a:ext>
            </a:extLst>
          </p:cNvPr>
          <p:cNvSpPr>
            <a:spLocks noGrp="1"/>
          </p:cNvSpPr>
          <p:nvPr>
            <p:ph type="title"/>
          </p:nvPr>
        </p:nvSpPr>
        <p:spPr/>
        <p:txBody>
          <a:body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Joshua</a:t>
            </a:r>
            <a:endParaRPr lang="en-US" dirty="0"/>
          </a:p>
        </p:txBody>
      </p:sp>
    </p:spTree>
    <p:extLst>
      <p:ext uri="{BB962C8B-B14F-4D97-AF65-F5344CB8AC3E}">
        <p14:creationId xmlns:p14="http://schemas.microsoft.com/office/powerpoint/2010/main" val="42319341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60EB-7CF4-4D87-AFD4-2F9E0537A015}"/>
              </a:ext>
            </a:extLst>
          </p:cNvPr>
          <p:cNvSpPr>
            <a:spLocks noGrp="1"/>
          </p:cNvSpPr>
          <p:nvPr>
            <p:ph type="title"/>
          </p:nvPr>
        </p:nvSpPr>
        <p:spPr/>
        <p:txBody>
          <a:bodyPr/>
          <a:lstStyle/>
          <a:p>
            <a:r>
              <a:rPr lang="en-US" dirty="0">
                <a:solidFill>
                  <a:srgbClr val="FFFF00"/>
                </a:solidFill>
              </a:rPr>
              <a:t>Key Verse: </a:t>
            </a:r>
            <a:endParaRPr lang="en-US" dirty="0"/>
          </a:p>
        </p:txBody>
      </p:sp>
      <p:sp>
        <p:nvSpPr>
          <p:cNvPr id="3" name="Content Placeholder 2">
            <a:extLst>
              <a:ext uri="{FF2B5EF4-FFF2-40B4-BE49-F238E27FC236}">
                <a16:creationId xmlns:a16="http://schemas.microsoft.com/office/drawing/2014/main" id="{F6DBB907-DEAA-4177-94B6-CFCCBC92FCCE}"/>
              </a:ext>
            </a:extLst>
          </p:cNvPr>
          <p:cNvSpPr>
            <a:spLocks noGrp="1"/>
          </p:cNvSpPr>
          <p:nvPr>
            <p:ph idx="1"/>
          </p:nvPr>
        </p:nvSpPr>
        <p:spPr>
          <a:xfrm>
            <a:off x="152400" y="1600201"/>
            <a:ext cx="8763000" cy="4525963"/>
          </a:xfrm>
        </p:spPr>
        <p:txBody>
          <a:bodyPr/>
          <a:lstStyle/>
          <a:p>
            <a:pPr marL="0" indent="0" algn="ctr">
              <a:buNone/>
            </a:pPr>
            <a:r>
              <a:rPr lang="en-US" dirty="0">
                <a:solidFill>
                  <a:srgbClr val="FFFF00"/>
                </a:solidFill>
              </a:rPr>
              <a:t>Joshua 1:8</a:t>
            </a:r>
          </a:p>
          <a:p>
            <a:pPr marL="0" indent="0" algn="ctr">
              <a:buNone/>
            </a:pPr>
            <a:r>
              <a:rPr lang="en-US" sz="3600" i="1" dirty="0">
                <a:solidFill>
                  <a:schemeClr val="bg1"/>
                </a:solidFill>
              </a:rPr>
              <a:t>This </a:t>
            </a:r>
            <a:r>
              <a:rPr lang="en-US" sz="3600" i="1" u="sng" dirty="0">
                <a:solidFill>
                  <a:srgbClr val="FFFF00"/>
                </a:solidFill>
              </a:rPr>
              <a:t>book</a:t>
            </a:r>
            <a:r>
              <a:rPr lang="en-US" sz="3600" i="1" dirty="0">
                <a:solidFill>
                  <a:schemeClr val="bg1"/>
                </a:solidFill>
              </a:rPr>
              <a:t> of the </a:t>
            </a:r>
            <a:r>
              <a:rPr lang="en-US" sz="3600" i="1" u="sng" dirty="0">
                <a:solidFill>
                  <a:srgbClr val="FFFF00"/>
                </a:solidFill>
              </a:rPr>
              <a:t>law</a:t>
            </a:r>
            <a:r>
              <a:rPr lang="en-US" sz="3600" i="1" dirty="0">
                <a:solidFill>
                  <a:schemeClr val="bg1"/>
                </a:solidFill>
              </a:rPr>
              <a:t> shall not depart out of thy </a:t>
            </a:r>
            <a:r>
              <a:rPr lang="en-US" sz="3600" i="1" u="sng" dirty="0">
                <a:solidFill>
                  <a:srgbClr val="FFFF00"/>
                </a:solidFill>
              </a:rPr>
              <a:t>mouth</a:t>
            </a:r>
            <a:r>
              <a:rPr lang="en-US" sz="3600" i="1" dirty="0">
                <a:solidFill>
                  <a:schemeClr val="bg1"/>
                </a:solidFill>
              </a:rPr>
              <a:t>; but thou shalt </a:t>
            </a:r>
            <a:r>
              <a:rPr lang="en-US" sz="3600" i="1" u="sng" dirty="0">
                <a:solidFill>
                  <a:srgbClr val="FFFF00"/>
                </a:solidFill>
              </a:rPr>
              <a:t>meditate</a:t>
            </a:r>
            <a:r>
              <a:rPr lang="en-US" sz="3600" i="1" dirty="0">
                <a:solidFill>
                  <a:schemeClr val="bg1"/>
                </a:solidFill>
              </a:rPr>
              <a:t> therein day and </a:t>
            </a:r>
            <a:r>
              <a:rPr lang="en-US" sz="3600" i="1" u="sng" dirty="0">
                <a:solidFill>
                  <a:srgbClr val="FFFF00"/>
                </a:solidFill>
              </a:rPr>
              <a:t>night</a:t>
            </a:r>
            <a:r>
              <a:rPr lang="en-US" sz="3600" i="1" dirty="0">
                <a:solidFill>
                  <a:schemeClr val="bg1"/>
                </a:solidFill>
              </a:rPr>
              <a:t>, that thou mayest </a:t>
            </a:r>
            <a:r>
              <a:rPr lang="en-US" sz="3600" i="1" u="sng" dirty="0">
                <a:solidFill>
                  <a:srgbClr val="FFFF00"/>
                </a:solidFill>
              </a:rPr>
              <a:t>observe</a:t>
            </a:r>
            <a:r>
              <a:rPr lang="en-US" sz="3600" i="1" dirty="0">
                <a:solidFill>
                  <a:schemeClr val="bg1"/>
                </a:solidFill>
              </a:rPr>
              <a:t> to do according to all that is </a:t>
            </a:r>
            <a:r>
              <a:rPr lang="en-US" sz="3600" i="1" u="sng" dirty="0">
                <a:solidFill>
                  <a:srgbClr val="FFFF00"/>
                </a:solidFill>
              </a:rPr>
              <a:t>written</a:t>
            </a:r>
            <a:r>
              <a:rPr lang="en-US" sz="3600" i="1" dirty="0">
                <a:solidFill>
                  <a:schemeClr val="bg1"/>
                </a:solidFill>
              </a:rPr>
              <a:t> therein: for then thou shalt make thy way </a:t>
            </a:r>
            <a:r>
              <a:rPr lang="en-US" sz="3600" i="1" u="sng" dirty="0">
                <a:solidFill>
                  <a:srgbClr val="FFFF00"/>
                </a:solidFill>
              </a:rPr>
              <a:t>prosperous</a:t>
            </a:r>
            <a:r>
              <a:rPr lang="en-US" sz="3600" i="1" dirty="0">
                <a:solidFill>
                  <a:schemeClr val="bg1"/>
                </a:solidFill>
              </a:rPr>
              <a:t>, and then thou shalt have </a:t>
            </a:r>
            <a:r>
              <a:rPr lang="en-US" sz="3600" i="1" u="sng" dirty="0">
                <a:solidFill>
                  <a:srgbClr val="FFFF00"/>
                </a:solidFill>
              </a:rPr>
              <a:t>good</a:t>
            </a:r>
            <a:r>
              <a:rPr lang="en-US" sz="3600" i="1" dirty="0">
                <a:solidFill>
                  <a:schemeClr val="bg1"/>
                </a:solidFill>
              </a:rPr>
              <a:t> success. </a:t>
            </a:r>
          </a:p>
        </p:txBody>
      </p:sp>
    </p:spTree>
    <p:extLst>
      <p:ext uri="{BB962C8B-B14F-4D97-AF65-F5344CB8AC3E}">
        <p14:creationId xmlns:p14="http://schemas.microsoft.com/office/powerpoint/2010/main" val="2042265035"/>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8879-15A0-4727-BDC1-5B5B4ADF8D1A}"/>
              </a:ext>
            </a:extLst>
          </p:cNvPr>
          <p:cNvSpPr>
            <a:spLocks noGrp="1"/>
          </p:cNvSpPr>
          <p:nvPr>
            <p:ph type="title"/>
          </p:nvPr>
        </p:nvSpPr>
        <p:spPr>
          <a:xfrm>
            <a:off x="182089" y="35664"/>
            <a:ext cx="8686800" cy="846851"/>
          </a:xfrm>
        </p:spPr>
        <p:txBody>
          <a:bodyPr anchor="t"/>
          <a:lstStyle/>
          <a:p>
            <a:r>
              <a:rPr lang="en-US" dirty="0">
                <a:solidFill>
                  <a:srgbClr val="FFFF00"/>
                </a:solidFill>
              </a:rPr>
              <a:t>Key Chapter Content</a:t>
            </a:r>
          </a:p>
        </p:txBody>
      </p:sp>
      <p:pic>
        <p:nvPicPr>
          <p:cNvPr id="8" name="Picture 7">
            <a:extLst>
              <a:ext uri="{FF2B5EF4-FFF2-40B4-BE49-F238E27FC236}">
                <a16:creationId xmlns:a16="http://schemas.microsoft.com/office/drawing/2014/main" id="{3A942D85-F855-4608-9294-7F507B13ACEB}"/>
              </a:ext>
            </a:extLst>
          </p:cNvPr>
          <p:cNvPicPr>
            <a:picLocks noChangeAspect="1"/>
          </p:cNvPicPr>
          <p:nvPr/>
        </p:nvPicPr>
        <p:blipFill rotWithShape="1">
          <a:blip r:embed="rId2">
            <a:duotone>
              <a:prstClr val="black"/>
              <a:schemeClr val="accent1">
                <a:tint val="45000"/>
                <a:satMod val="400000"/>
              </a:schemeClr>
            </a:duotone>
          </a:blip>
          <a:srcRect b="36958"/>
          <a:stretch/>
        </p:blipFill>
        <p:spPr>
          <a:xfrm>
            <a:off x="771599" y="882515"/>
            <a:ext cx="3668091" cy="5486400"/>
          </a:xfrm>
          <a:prstGeom prst="rect">
            <a:avLst/>
          </a:prstGeom>
        </p:spPr>
      </p:pic>
      <p:pic>
        <p:nvPicPr>
          <p:cNvPr id="14" name="Picture 13">
            <a:extLst>
              <a:ext uri="{FF2B5EF4-FFF2-40B4-BE49-F238E27FC236}">
                <a16:creationId xmlns:a16="http://schemas.microsoft.com/office/drawing/2014/main" id="{0A6A37EE-24F3-4C06-93E1-3B1F2C22E32D}"/>
              </a:ext>
            </a:extLst>
          </p:cNvPr>
          <p:cNvPicPr>
            <a:picLocks noChangeAspect="1"/>
          </p:cNvPicPr>
          <p:nvPr/>
        </p:nvPicPr>
        <p:blipFill rotWithShape="1">
          <a:blip r:embed="rId2">
            <a:duotone>
              <a:prstClr val="black"/>
              <a:schemeClr val="accent1">
                <a:tint val="45000"/>
                <a:satMod val="400000"/>
              </a:schemeClr>
            </a:duotone>
          </a:blip>
          <a:srcRect t="60113" r="24699" b="1"/>
          <a:stretch/>
        </p:blipFill>
        <p:spPr>
          <a:xfrm>
            <a:off x="5029200" y="882515"/>
            <a:ext cx="3657600" cy="4596561"/>
          </a:xfrm>
          <a:prstGeom prst="rect">
            <a:avLst/>
          </a:prstGeom>
        </p:spPr>
      </p:pic>
    </p:spTree>
    <p:extLst>
      <p:ext uri="{BB962C8B-B14F-4D97-AF65-F5344CB8AC3E}">
        <p14:creationId xmlns:p14="http://schemas.microsoft.com/office/powerpoint/2010/main" val="16509291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DEA8-D60B-4177-9D9A-903827BDF9C9}"/>
              </a:ext>
            </a:extLst>
          </p:cNvPr>
          <p:cNvSpPr>
            <a:spLocks noGrp="1"/>
          </p:cNvSpPr>
          <p:nvPr>
            <p:ph type="title"/>
          </p:nvPr>
        </p:nvSpPr>
        <p:spPr/>
        <p:txBody>
          <a:bodyPr/>
          <a:lstStyle/>
          <a:p>
            <a:r>
              <a:rPr lang="en-US" sz="5400" dirty="0">
                <a:solidFill>
                  <a:srgbClr val="FFFF00"/>
                </a:solidFill>
              </a:rPr>
              <a:t>Outline of Joshua</a:t>
            </a:r>
          </a:p>
        </p:txBody>
      </p:sp>
      <p:sp>
        <p:nvSpPr>
          <p:cNvPr id="4" name="TextBox 3">
            <a:extLst>
              <a:ext uri="{FF2B5EF4-FFF2-40B4-BE49-F238E27FC236}">
                <a16:creationId xmlns:a16="http://schemas.microsoft.com/office/drawing/2014/main" id="{B33ED7C6-5686-4BDB-971E-A676C463D656}"/>
              </a:ext>
            </a:extLst>
          </p:cNvPr>
          <p:cNvSpPr txBox="1"/>
          <p:nvPr/>
        </p:nvSpPr>
        <p:spPr>
          <a:xfrm>
            <a:off x="533400" y="1905000"/>
            <a:ext cx="8229600" cy="3083023"/>
          </a:xfrm>
          <a:prstGeom prst="rect">
            <a:avLst/>
          </a:prstGeom>
          <a:noFill/>
        </p:spPr>
        <p:txBody>
          <a:bodyPr wrap="square">
            <a:spAutoFit/>
          </a:bodyPr>
          <a:lstStyle/>
          <a:p>
            <a:pPr hangingPunct="0">
              <a:lnSpc>
                <a:spcPct val="115000"/>
              </a:lnSpc>
              <a:spcAft>
                <a:spcPts val="820"/>
              </a:spcAft>
            </a:pPr>
            <a:r>
              <a:rPr lang="en-US" sz="3200" b="1" kern="1400" dirty="0">
                <a:solidFill>
                  <a:srgbClr val="FFFF00"/>
                </a:solidFill>
                <a:latin typeface="Segoe UI" panose="020B0502040204020203" pitchFamily="34" charset="0"/>
                <a:ea typeface="Times New Roman" panose="02020603050405020304" pitchFamily="18" charset="0"/>
              </a:rPr>
              <a:t>I. </a:t>
            </a:r>
            <a:r>
              <a:rPr lang="en-US" sz="3200" b="1" i="1" u="sng" kern="1400" dirty="0">
                <a:solidFill>
                  <a:srgbClr val="00B0F0"/>
                </a:solidFill>
                <a:latin typeface="Segoe UI" panose="020B0502040204020203" pitchFamily="34" charset="0"/>
                <a:ea typeface="Times New Roman" panose="02020603050405020304" pitchFamily="18" charset="0"/>
              </a:rPr>
              <a:t>ENTERING</a:t>
            </a:r>
            <a:r>
              <a:rPr lang="en-US" sz="3200" i="1" kern="1400" dirty="0">
                <a:solidFill>
                  <a:srgbClr val="FFFF00"/>
                </a:solidFill>
                <a:latin typeface="Segoe UI" panose="020B0502040204020203" pitchFamily="34" charset="0"/>
                <a:ea typeface="Times New Roman" panose="02020603050405020304" pitchFamily="18" charset="0"/>
              </a:rPr>
              <a:t> </a:t>
            </a:r>
            <a:r>
              <a:rPr lang="en-US" sz="3200" b="1" kern="1400" dirty="0">
                <a:solidFill>
                  <a:srgbClr val="FFFF00"/>
                </a:solidFill>
                <a:latin typeface="Segoe UI" panose="020B0502040204020203" pitchFamily="34" charset="0"/>
                <a:ea typeface="Times New Roman" panose="02020603050405020304" pitchFamily="18" charset="0"/>
              </a:rPr>
              <a:t>The Land - Ch. 1-5</a:t>
            </a:r>
            <a:endParaRPr lang="en-US" sz="3200" kern="1400" dirty="0">
              <a:solidFill>
                <a:srgbClr val="FFFF00"/>
              </a:solidFill>
              <a:latin typeface="Times New Roman" panose="02020603050405020304" pitchFamily="18" charset="0"/>
              <a:ea typeface="Times New Roman" panose="02020603050405020304" pitchFamily="18" charset="0"/>
            </a:endParaRPr>
          </a:p>
          <a:p>
            <a:pPr hangingPunct="0">
              <a:lnSpc>
                <a:spcPct val="115000"/>
              </a:lnSpc>
            </a:pPr>
            <a:r>
              <a:rPr lang="en-US" sz="3200" kern="1400" dirty="0">
                <a:solidFill>
                  <a:srgbClr val="FFFF00"/>
                </a:solidFill>
                <a:latin typeface="Segoe UI" panose="020B0502040204020203" pitchFamily="34" charset="0"/>
                <a:ea typeface="Times New Roman" panose="02020603050405020304" pitchFamily="18" charset="0"/>
              </a:rPr>
              <a:t> </a:t>
            </a:r>
            <a:endParaRPr lang="en-US" sz="3200" kern="1400" dirty="0">
              <a:solidFill>
                <a:srgbClr val="FFFF00"/>
              </a:solidFill>
              <a:latin typeface="Times New Roman" panose="02020603050405020304" pitchFamily="18" charset="0"/>
              <a:ea typeface="Times New Roman" panose="02020603050405020304" pitchFamily="18" charset="0"/>
            </a:endParaRPr>
          </a:p>
          <a:p>
            <a:pPr hangingPunct="0">
              <a:lnSpc>
                <a:spcPct val="115000"/>
              </a:lnSpc>
              <a:spcAft>
                <a:spcPts val="820"/>
              </a:spcAft>
            </a:pPr>
            <a:r>
              <a:rPr lang="en-US" sz="3200" b="1" kern="1400" dirty="0">
                <a:solidFill>
                  <a:srgbClr val="FFFF00"/>
                </a:solidFill>
                <a:latin typeface="Segoe UI" panose="020B0502040204020203" pitchFamily="34" charset="0"/>
                <a:ea typeface="Times New Roman" panose="02020603050405020304" pitchFamily="18" charset="0"/>
              </a:rPr>
              <a:t>II. </a:t>
            </a:r>
            <a:r>
              <a:rPr lang="en-US" sz="3200" b="1" i="1" u="sng" kern="1400" dirty="0">
                <a:solidFill>
                  <a:srgbClr val="00B0F0"/>
                </a:solidFill>
                <a:latin typeface="Segoe UI" panose="020B0502040204020203" pitchFamily="34" charset="0"/>
                <a:ea typeface="Times New Roman" panose="02020603050405020304" pitchFamily="18" charset="0"/>
              </a:rPr>
              <a:t>OVERCOMING</a:t>
            </a:r>
            <a:r>
              <a:rPr lang="en-US" sz="3200" i="1" kern="1400" dirty="0">
                <a:solidFill>
                  <a:srgbClr val="FFFF00"/>
                </a:solidFill>
                <a:latin typeface="Segoe UI" panose="020B0502040204020203" pitchFamily="34" charset="0"/>
                <a:ea typeface="Times New Roman" panose="02020603050405020304" pitchFamily="18" charset="0"/>
              </a:rPr>
              <a:t> </a:t>
            </a:r>
            <a:r>
              <a:rPr lang="en-US" sz="3200" b="1" kern="1400" dirty="0">
                <a:solidFill>
                  <a:srgbClr val="FFFF00"/>
                </a:solidFill>
                <a:latin typeface="Segoe UI" panose="020B0502040204020203" pitchFamily="34" charset="0"/>
                <a:ea typeface="Times New Roman" panose="02020603050405020304" pitchFamily="18" charset="0"/>
              </a:rPr>
              <a:t>The Land- Ch. 6-13</a:t>
            </a:r>
            <a:endParaRPr lang="en-US" sz="3200" kern="1400" dirty="0">
              <a:solidFill>
                <a:srgbClr val="FFFF00"/>
              </a:solidFill>
              <a:latin typeface="Times New Roman" panose="02020603050405020304" pitchFamily="18" charset="0"/>
              <a:ea typeface="Times New Roman" panose="02020603050405020304" pitchFamily="18" charset="0"/>
            </a:endParaRPr>
          </a:p>
          <a:p>
            <a:pPr hangingPunct="0">
              <a:lnSpc>
                <a:spcPct val="115000"/>
              </a:lnSpc>
            </a:pPr>
            <a:r>
              <a:rPr lang="en-US" sz="3200" kern="1400" dirty="0">
                <a:solidFill>
                  <a:srgbClr val="FFFF00"/>
                </a:solidFill>
                <a:latin typeface="Segoe UI" panose="020B0502040204020203" pitchFamily="34" charset="0"/>
                <a:ea typeface="Times New Roman" panose="02020603050405020304" pitchFamily="18" charset="0"/>
              </a:rPr>
              <a:t> </a:t>
            </a:r>
            <a:endParaRPr lang="en-US" sz="3200" kern="1400" dirty="0">
              <a:solidFill>
                <a:srgbClr val="FFFF00"/>
              </a:solidFill>
              <a:latin typeface="Times New Roman" panose="02020603050405020304" pitchFamily="18" charset="0"/>
              <a:ea typeface="Times New Roman" panose="02020603050405020304" pitchFamily="18" charset="0"/>
            </a:endParaRPr>
          </a:p>
          <a:p>
            <a:pPr hangingPunct="0">
              <a:lnSpc>
                <a:spcPct val="115000"/>
              </a:lnSpc>
              <a:spcAft>
                <a:spcPts val="820"/>
              </a:spcAft>
            </a:pPr>
            <a:r>
              <a:rPr lang="en-US" sz="3200" b="1" kern="1400" dirty="0">
                <a:solidFill>
                  <a:srgbClr val="FFFF00"/>
                </a:solidFill>
                <a:latin typeface="Segoe UI" panose="020B0502040204020203" pitchFamily="34" charset="0"/>
                <a:ea typeface="Times New Roman" panose="02020603050405020304" pitchFamily="18" charset="0"/>
              </a:rPr>
              <a:t>III. </a:t>
            </a:r>
            <a:r>
              <a:rPr lang="en-US" sz="3200" b="1" i="1" u="sng" kern="1400" dirty="0">
                <a:solidFill>
                  <a:srgbClr val="00B0F0"/>
                </a:solidFill>
                <a:latin typeface="Segoe UI" panose="020B0502040204020203" pitchFamily="34" charset="0"/>
                <a:ea typeface="Times New Roman" panose="02020603050405020304" pitchFamily="18" charset="0"/>
              </a:rPr>
              <a:t>OCCUPYING</a:t>
            </a:r>
            <a:r>
              <a:rPr lang="en-US" sz="3200" i="1" kern="1400" dirty="0">
                <a:solidFill>
                  <a:srgbClr val="FFFF00"/>
                </a:solidFill>
                <a:latin typeface="Segoe UI" panose="020B0502040204020203" pitchFamily="34" charset="0"/>
                <a:ea typeface="Times New Roman" panose="02020603050405020304" pitchFamily="18" charset="0"/>
              </a:rPr>
              <a:t> </a:t>
            </a:r>
            <a:r>
              <a:rPr lang="en-US" sz="3200" b="1" kern="1400" dirty="0">
                <a:solidFill>
                  <a:srgbClr val="FFFF00"/>
                </a:solidFill>
                <a:latin typeface="Segoe UI" panose="020B0502040204020203" pitchFamily="34" charset="0"/>
                <a:ea typeface="Times New Roman" panose="02020603050405020304" pitchFamily="18" charset="0"/>
              </a:rPr>
              <a:t>The Land - Ch. 13-24</a:t>
            </a:r>
            <a:endParaRPr lang="en-US" sz="3200" kern="1400"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70938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C270-3724-476E-AAC1-7DE475CC31DD}"/>
              </a:ext>
            </a:extLst>
          </p:cNvPr>
          <p:cNvSpPr>
            <a:spLocks noGrp="1"/>
          </p:cNvSpPr>
          <p:nvPr>
            <p:ph type="title"/>
          </p:nvPr>
        </p:nvSpPr>
        <p:spPr>
          <a:xfrm>
            <a:off x="457199" y="0"/>
            <a:ext cx="8229600" cy="792162"/>
          </a:xfrm>
        </p:spPr>
        <p:txBody>
          <a:bodyPr/>
          <a:lstStyle/>
          <a:p>
            <a:r>
              <a:rPr lang="en-US" sz="4800" dirty="0">
                <a:solidFill>
                  <a:srgbClr val="FFFF00"/>
                </a:solidFill>
              </a:rPr>
              <a:t>Christ In The Book</a:t>
            </a:r>
          </a:p>
        </p:txBody>
      </p:sp>
      <p:pic>
        <p:nvPicPr>
          <p:cNvPr id="4" name="Content Placeholder 4">
            <a:extLst>
              <a:ext uri="{FF2B5EF4-FFF2-40B4-BE49-F238E27FC236}">
                <a16:creationId xmlns:a16="http://schemas.microsoft.com/office/drawing/2014/main" id="{B7BA5E48-867D-4AD3-B942-0033CC06CB33}"/>
              </a:ext>
            </a:extLst>
          </p:cNvPr>
          <p:cNvPicPr/>
          <p:nvPr/>
        </p:nvPicPr>
        <p:blipFill rotWithShape="1">
          <a:blip r:embed="rId2">
            <a:lum contrast="20000"/>
          </a:blip>
          <a:srcRect l="6581" t="12731" r="32144" b="13214"/>
          <a:stretch/>
        </p:blipFill>
        <p:spPr bwMode="auto">
          <a:xfrm>
            <a:off x="561975" y="914400"/>
            <a:ext cx="8020049" cy="541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00638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371600"/>
          </a:xfrm>
        </p:spPr>
        <p:txBody>
          <a:bodyPr>
            <a:noAutofit/>
          </a:bodyPr>
          <a:lstStyle/>
          <a:p>
            <a:r>
              <a:rPr lang="en-US" sz="8000" dirty="0">
                <a:solidFill>
                  <a:srgbClr val="00B0F0"/>
                </a:solidFill>
              </a:rPr>
              <a:t>Judges</a:t>
            </a:r>
            <a:endParaRPr lang="en-US" dirty="0">
              <a:solidFill>
                <a:srgbClr val="00B0F0"/>
              </a:solidFill>
              <a:latin typeface="Times New Roman" pitchFamily="18" charset="0"/>
              <a:cs typeface="Times New Roman" pitchFamily="18" charset="0"/>
            </a:endParaRPr>
          </a:p>
        </p:txBody>
      </p:sp>
      <p:sp>
        <p:nvSpPr>
          <p:cNvPr id="11267" name="Rectangle 3"/>
          <p:cNvSpPr>
            <a:spLocks noGrp="1"/>
          </p:cNvSpPr>
          <p:nvPr>
            <p:ph idx="4294967295"/>
          </p:nvPr>
        </p:nvSpPr>
        <p:spPr>
          <a:xfrm>
            <a:off x="-990" y="1676400"/>
            <a:ext cx="9144000" cy="4343400"/>
          </a:xfrm>
        </p:spPr>
        <p:txBody>
          <a:bodyPr>
            <a:normAutofit lnSpcReduction="10000"/>
          </a:bodyPr>
          <a:lstStyle/>
          <a:p>
            <a:pPr marL="0" indent="0" algn="ctr">
              <a:buNone/>
            </a:pPr>
            <a:r>
              <a:rPr lang="en-US" sz="6600" b="1" dirty="0">
                <a:solidFill>
                  <a:srgbClr val="FFFF00"/>
                </a:solidFill>
                <a:latin typeface="Final Frontier" panose="020B0000000000000000" pitchFamily="34" charset="0"/>
              </a:rPr>
              <a:t>The Book</a:t>
            </a:r>
          </a:p>
          <a:p>
            <a:pPr marL="0" indent="0" algn="ctr">
              <a:buNone/>
            </a:pPr>
            <a:r>
              <a:rPr lang="en-US" sz="6600" b="1" dirty="0">
                <a:solidFill>
                  <a:srgbClr val="FFFF00"/>
                </a:solidFill>
                <a:latin typeface="Final Frontier" panose="020B0000000000000000" pitchFamily="34" charset="0"/>
              </a:rPr>
              <a:t>of</a:t>
            </a:r>
          </a:p>
          <a:p>
            <a:pPr marL="0" indent="0" algn="ctr">
              <a:buNone/>
            </a:pPr>
            <a:r>
              <a:rPr lang="en-US" sz="6600" b="1" dirty="0">
                <a:solidFill>
                  <a:srgbClr val="FFFF00"/>
                </a:solidFill>
                <a:latin typeface="Final Frontier" panose="020B0000000000000000" pitchFamily="34" charset="0"/>
              </a:rPr>
              <a:t>Apostasy, Defeat,</a:t>
            </a:r>
          </a:p>
          <a:p>
            <a:pPr marL="0" indent="0" algn="ctr">
              <a:buNone/>
            </a:pPr>
            <a:r>
              <a:rPr lang="en-US" sz="6600" b="1" dirty="0">
                <a:solidFill>
                  <a:srgbClr val="FFFF00"/>
                </a:solidFill>
                <a:latin typeface="Final Frontier" panose="020B0000000000000000" pitchFamily="34" charset="0"/>
              </a:rPr>
              <a:t>&amp; Deliverance</a:t>
            </a:r>
            <a:endParaRPr lang="en-US" sz="2800" b="1" dirty="0">
              <a:solidFill>
                <a:srgbClr val="FFFF00"/>
              </a:solidFill>
              <a:latin typeface="Final Frontier" panose="020B0000000000000000" pitchFamily="34" charset="0"/>
            </a:endParaRPr>
          </a:p>
          <a:p>
            <a:pPr marL="0" indent="0">
              <a:buNone/>
            </a:pPr>
            <a:endParaRPr lang="en-US" sz="2400" dirty="0">
              <a:solidFill>
                <a:srgbClr val="FFFF00"/>
              </a:solidFill>
            </a:endParaRPr>
          </a:p>
          <a:p>
            <a:pPr marL="0" indent="0">
              <a:buClr>
                <a:srgbClr val="FFFF00"/>
              </a:buClr>
              <a:buNone/>
            </a:pPr>
            <a:endParaRPr lang="en-US" i="1" dirty="0">
              <a:solidFill>
                <a:schemeClr val="bg1"/>
              </a:solidFill>
            </a:endParaRPr>
          </a:p>
          <a:p>
            <a:pPr lvl="1"/>
            <a:endParaRPr lang="en-US" dirty="0">
              <a:solidFill>
                <a:schemeClr val="bg1"/>
              </a:solidFill>
            </a:endParaRPr>
          </a:p>
        </p:txBody>
      </p:sp>
    </p:spTree>
    <p:custDataLst>
      <p:tags r:id="rId1"/>
    </p:custDataLst>
    <p:extLst>
      <p:ext uri="{BB962C8B-B14F-4D97-AF65-F5344CB8AC3E}">
        <p14:creationId xmlns:p14="http://schemas.microsoft.com/office/powerpoint/2010/main" val="11909676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1267">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1267">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p:cTn id="25"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1267">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D7712-3DE3-4EED-95FF-D1601B0DA65D}"/>
              </a:ext>
            </a:extLst>
          </p:cNvPr>
          <p:cNvSpPr txBox="1"/>
          <p:nvPr/>
        </p:nvSpPr>
        <p:spPr>
          <a:xfrm>
            <a:off x="0" y="990600"/>
            <a:ext cx="9144000" cy="4785926"/>
          </a:xfrm>
          <a:prstGeom prst="rect">
            <a:avLst/>
          </a:prstGeom>
          <a:noFill/>
        </p:spPr>
        <p:txBody>
          <a:bodyPr wrap="square">
            <a:spAutoFit/>
          </a:bodyPr>
          <a:lstStyle/>
          <a:p>
            <a:r>
              <a:rPr lang="en-US" sz="2800" b="1" kern="1400" dirty="0">
                <a:solidFill>
                  <a:srgbClr val="FFFF00"/>
                </a:solidFill>
                <a:latin typeface="Segoe UI" panose="020B0502040204020203" pitchFamily="34" charset="0"/>
              </a:rPr>
              <a:t>Author</a:t>
            </a:r>
            <a:r>
              <a:rPr lang="en-US" sz="3200" dirty="0">
                <a:solidFill>
                  <a:srgbClr val="FFFF00"/>
                </a:solidFill>
              </a:rPr>
              <a:t>:</a:t>
            </a:r>
            <a:r>
              <a:rPr lang="en-US" sz="3200" dirty="0">
                <a:solidFill>
                  <a:schemeClr val="bg1"/>
                </a:solidFill>
              </a:rPr>
              <a:t> </a:t>
            </a:r>
            <a:r>
              <a:rPr lang="en-US" sz="3200" b="1" u="sng" dirty="0">
                <a:solidFill>
                  <a:srgbClr val="FFFF00"/>
                </a:solidFill>
              </a:rPr>
              <a:t>Samuel</a:t>
            </a:r>
            <a:r>
              <a:rPr lang="en-US" sz="3200" dirty="0">
                <a:solidFill>
                  <a:schemeClr val="bg1"/>
                </a:solidFill>
              </a:rPr>
              <a:t> </a:t>
            </a:r>
          </a:p>
          <a:p>
            <a:endParaRPr lang="en-US" sz="1200" dirty="0">
              <a:solidFill>
                <a:schemeClr val="bg1"/>
              </a:solidFill>
            </a:endParaRPr>
          </a:p>
          <a:p>
            <a:r>
              <a:rPr lang="en-US" sz="2800" b="1" kern="1400" dirty="0">
                <a:solidFill>
                  <a:srgbClr val="FFFF00"/>
                </a:solidFill>
                <a:latin typeface="Segoe UI" panose="020B0502040204020203" pitchFamily="34" charset="0"/>
              </a:rPr>
              <a:t>Date</a:t>
            </a:r>
            <a:r>
              <a:rPr lang="en-US" sz="3200" dirty="0">
                <a:solidFill>
                  <a:srgbClr val="FFFF00"/>
                </a:solidFill>
              </a:rPr>
              <a:t>:</a:t>
            </a:r>
            <a:r>
              <a:rPr lang="en-US" sz="3200" dirty="0">
                <a:solidFill>
                  <a:schemeClr val="bg1"/>
                </a:solidFill>
              </a:rPr>
              <a:t> </a:t>
            </a:r>
            <a:r>
              <a:rPr lang="en-US" sz="2400" dirty="0">
                <a:solidFill>
                  <a:schemeClr val="bg1"/>
                </a:solidFill>
              </a:rPr>
              <a:t>Written c. 1043-1004 B.C. Judges covers about 350-400 years.</a:t>
            </a:r>
          </a:p>
          <a:p>
            <a:r>
              <a:rPr lang="en-US" sz="1100" dirty="0">
                <a:solidFill>
                  <a:schemeClr val="bg1"/>
                </a:solidFill>
              </a:rPr>
              <a:t> </a:t>
            </a:r>
            <a:endParaRPr lang="en-US" sz="1000" dirty="0">
              <a:solidFill>
                <a:schemeClr val="bg1"/>
              </a:solidFill>
            </a:endParaRPr>
          </a:p>
          <a:p>
            <a:r>
              <a:rPr lang="en-US" sz="2200" b="0" i="1" dirty="0">
                <a:solidFill>
                  <a:schemeClr val="bg1"/>
                </a:solidFill>
                <a:effectLst/>
                <a:latin typeface="system-ui"/>
              </a:rPr>
              <a:t>Judges is a sad contrast to the book of Joshua which records the blessings God bestowed on the Israelites for their obedience in conquering the land. </a:t>
            </a:r>
          </a:p>
          <a:p>
            <a:endParaRPr lang="en-US" sz="1000" b="0" i="1" dirty="0">
              <a:solidFill>
                <a:schemeClr val="bg1"/>
              </a:solidFill>
              <a:effectLst/>
              <a:latin typeface="system-ui"/>
            </a:endParaRPr>
          </a:p>
          <a:p>
            <a:r>
              <a:rPr lang="en-US" sz="2200" b="0" i="1" dirty="0">
                <a:solidFill>
                  <a:schemeClr val="bg1"/>
                </a:solidFill>
                <a:effectLst/>
                <a:latin typeface="system-ui"/>
              </a:rPr>
              <a:t>In Judges, they were disobedient and idolatrous, leading to many defeats. Yet God has never failed to open His arms in love to His people whenever they repented from their wicked ways and called upon His name. </a:t>
            </a:r>
            <a:r>
              <a:rPr lang="en-US" sz="2200" b="0" i="1" dirty="0">
                <a:solidFill>
                  <a:srgbClr val="00B0F0"/>
                </a:solidFill>
                <a:effectLst/>
                <a:latin typeface="system-ui"/>
              </a:rPr>
              <a:t>(Judges 2:18)</a:t>
            </a:r>
          </a:p>
          <a:p>
            <a:endParaRPr lang="en-US" sz="2200" i="1" dirty="0">
              <a:solidFill>
                <a:srgbClr val="00B0F0"/>
              </a:solidFill>
            </a:endParaRPr>
          </a:p>
          <a:p>
            <a:endParaRPr lang="en-US" sz="1200" dirty="0">
              <a:solidFill>
                <a:schemeClr val="bg1"/>
              </a:solidFill>
            </a:endParaRPr>
          </a:p>
          <a:p>
            <a:pPr algn="ctr"/>
            <a:r>
              <a:rPr lang="en-US" sz="3600" b="1" kern="1400" dirty="0">
                <a:solidFill>
                  <a:srgbClr val="FFFF00"/>
                </a:solidFill>
                <a:latin typeface="Segoe UI" panose="020B0502040204020203" pitchFamily="34" charset="0"/>
              </a:rPr>
              <a:t>Theme</a:t>
            </a:r>
            <a:r>
              <a:rPr lang="en-US" sz="4000" dirty="0">
                <a:solidFill>
                  <a:srgbClr val="FFFF00"/>
                </a:solidFill>
              </a:rPr>
              <a:t>:</a:t>
            </a:r>
            <a:r>
              <a:rPr lang="en-US" sz="4000" dirty="0">
                <a:solidFill>
                  <a:schemeClr val="bg1"/>
                </a:solidFill>
              </a:rPr>
              <a:t> </a:t>
            </a:r>
            <a:r>
              <a:rPr lang="en-US" sz="4000" b="1" u="sng" dirty="0">
                <a:solidFill>
                  <a:srgbClr val="FFFF00"/>
                </a:solidFill>
              </a:rPr>
              <a:t>Failure Through Disobedience  </a:t>
            </a:r>
          </a:p>
          <a:p>
            <a:endParaRPr lang="en-US" sz="1200" dirty="0">
              <a:solidFill>
                <a:schemeClr val="bg1"/>
              </a:solidFill>
            </a:endParaRPr>
          </a:p>
          <a:p>
            <a:endParaRPr lang="en-US" sz="1200" dirty="0">
              <a:solidFill>
                <a:schemeClr val="bg1"/>
              </a:solidFill>
            </a:endParaRPr>
          </a:p>
        </p:txBody>
      </p:sp>
      <p:sp>
        <p:nvSpPr>
          <p:cNvPr id="4" name="Title 16">
            <a:extLst>
              <a:ext uri="{FF2B5EF4-FFF2-40B4-BE49-F238E27FC236}">
                <a16:creationId xmlns:a16="http://schemas.microsoft.com/office/drawing/2014/main" id="{A2189980-E32D-40CB-B87B-1D085031BAFC}"/>
              </a:ext>
            </a:extLst>
          </p:cNvPr>
          <p:cNvSpPr txBox="1">
            <a:spLocks/>
          </p:cNvSpPr>
          <p:nvPr/>
        </p:nvSpPr>
        <p:spPr>
          <a:xfrm>
            <a:off x="457200" y="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Judges</a:t>
            </a:r>
            <a:endParaRPr lang="en-US" dirty="0"/>
          </a:p>
        </p:txBody>
      </p:sp>
    </p:spTree>
    <p:extLst>
      <p:ext uri="{BB962C8B-B14F-4D97-AF65-F5344CB8AC3E}">
        <p14:creationId xmlns:p14="http://schemas.microsoft.com/office/powerpoint/2010/main" val="10195881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A2189980-E32D-40CB-B87B-1D085031BAFC}"/>
              </a:ext>
            </a:extLst>
          </p:cNvPr>
          <p:cNvSpPr txBox="1">
            <a:spLocks/>
          </p:cNvSpPr>
          <p:nvPr/>
        </p:nvSpPr>
        <p:spPr>
          <a:xfrm>
            <a:off x="457200" y="304800"/>
            <a:ext cx="8229600" cy="1143000"/>
          </a:xfrm>
          <a:prstGeom prst="rect">
            <a:avLst/>
          </a:prstGeom>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Judges</a:t>
            </a:r>
            <a:endParaRPr lang="en-US" dirty="0"/>
          </a:p>
        </p:txBody>
      </p:sp>
      <p:sp>
        <p:nvSpPr>
          <p:cNvPr id="5" name="TextBox 4">
            <a:extLst>
              <a:ext uri="{FF2B5EF4-FFF2-40B4-BE49-F238E27FC236}">
                <a16:creationId xmlns:a16="http://schemas.microsoft.com/office/drawing/2014/main" id="{00A229F7-5F69-4E6B-BBB1-6157BF294049}"/>
              </a:ext>
            </a:extLst>
          </p:cNvPr>
          <p:cNvSpPr txBox="1"/>
          <p:nvPr/>
        </p:nvSpPr>
        <p:spPr>
          <a:xfrm>
            <a:off x="114300" y="1676400"/>
            <a:ext cx="8915400" cy="3908762"/>
          </a:xfrm>
          <a:prstGeom prst="rect">
            <a:avLst/>
          </a:prstGeom>
          <a:noFill/>
        </p:spPr>
        <p:txBody>
          <a:bodyPr wrap="square">
            <a:spAutoFit/>
          </a:bodyPr>
          <a:lstStyle/>
          <a:p>
            <a:pPr algn="ctr"/>
            <a:r>
              <a:rPr lang="en-US" sz="5400" dirty="0">
                <a:solidFill>
                  <a:srgbClr val="FFFF00"/>
                </a:solidFill>
                <a:latin typeface="+mj-lt"/>
                <a:ea typeface="+mj-ea"/>
                <a:cs typeface="+mj-cs"/>
              </a:rPr>
              <a:t>Key Verse: </a:t>
            </a:r>
          </a:p>
          <a:p>
            <a:pPr algn="ctr"/>
            <a:endParaRPr lang="en-US" dirty="0">
              <a:solidFill>
                <a:srgbClr val="FFFF00"/>
              </a:solidFill>
              <a:latin typeface="+mj-lt"/>
              <a:ea typeface="+mj-ea"/>
              <a:cs typeface="+mj-cs"/>
            </a:endParaRPr>
          </a:p>
          <a:p>
            <a:pPr algn="ctr"/>
            <a:r>
              <a:rPr lang="en-US" sz="4400" dirty="0">
                <a:solidFill>
                  <a:srgbClr val="FFFF00"/>
                </a:solidFill>
              </a:rPr>
              <a:t>Judges 17:6</a:t>
            </a:r>
          </a:p>
          <a:p>
            <a:pPr algn="ctr"/>
            <a:r>
              <a:rPr lang="en-US" sz="4400" i="1" dirty="0">
                <a:solidFill>
                  <a:schemeClr val="bg1"/>
                </a:solidFill>
              </a:rPr>
              <a:t>In those </a:t>
            </a:r>
            <a:r>
              <a:rPr lang="en-US" sz="4400" b="1" i="1" u="sng" dirty="0">
                <a:solidFill>
                  <a:srgbClr val="FFFF00"/>
                </a:solidFill>
              </a:rPr>
              <a:t>days</a:t>
            </a:r>
            <a:r>
              <a:rPr lang="en-US" sz="4400" i="1" dirty="0">
                <a:solidFill>
                  <a:schemeClr val="bg1"/>
                </a:solidFill>
              </a:rPr>
              <a:t> there was no </a:t>
            </a:r>
            <a:r>
              <a:rPr lang="en-US" sz="4400" b="1" i="1" u="sng" dirty="0">
                <a:solidFill>
                  <a:srgbClr val="FFFF00"/>
                </a:solidFill>
              </a:rPr>
              <a:t>king</a:t>
            </a:r>
            <a:r>
              <a:rPr lang="en-US" sz="4400" i="1" dirty="0">
                <a:solidFill>
                  <a:schemeClr val="bg1"/>
                </a:solidFill>
              </a:rPr>
              <a:t> in </a:t>
            </a:r>
            <a:r>
              <a:rPr lang="en-US" sz="4400" b="1" i="1" u="sng" dirty="0">
                <a:solidFill>
                  <a:srgbClr val="FFFF00"/>
                </a:solidFill>
              </a:rPr>
              <a:t>Israel</a:t>
            </a:r>
            <a:r>
              <a:rPr lang="en-US" sz="4400" i="1" dirty="0">
                <a:solidFill>
                  <a:schemeClr val="bg1"/>
                </a:solidFill>
              </a:rPr>
              <a:t>, but every man did that which was </a:t>
            </a:r>
            <a:r>
              <a:rPr lang="en-US" sz="4400" b="1" i="1" u="sng" dirty="0">
                <a:solidFill>
                  <a:srgbClr val="FFFF00"/>
                </a:solidFill>
              </a:rPr>
              <a:t>right</a:t>
            </a:r>
            <a:r>
              <a:rPr lang="en-US" sz="4400" i="1" dirty="0">
                <a:solidFill>
                  <a:schemeClr val="bg1"/>
                </a:solidFill>
              </a:rPr>
              <a:t> in his </a:t>
            </a:r>
            <a:r>
              <a:rPr lang="en-US" sz="4400" b="1" i="1" u="sng" dirty="0">
                <a:solidFill>
                  <a:srgbClr val="FFFF00"/>
                </a:solidFill>
              </a:rPr>
              <a:t>own</a:t>
            </a:r>
            <a:r>
              <a:rPr lang="en-US" sz="4400" i="1" dirty="0">
                <a:solidFill>
                  <a:schemeClr val="bg1"/>
                </a:solidFill>
              </a:rPr>
              <a:t> eyes</a:t>
            </a:r>
            <a:r>
              <a:rPr lang="en-US" sz="2400" i="1" dirty="0">
                <a:solidFill>
                  <a:schemeClr val="bg1"/>
                </a:solidFill>
              </a:rPr>
              <a:t>. </a:t>
            </a:r>
          </a:p>
        </p:txBody>
      </p:sp>
    </p:spTree>
    <p:extLst>
      <p:ext uri="{BB962C8B-B14F-4D97-AF65-F5344CB8AC3E}">
        <p14:creationId xmlns:p14="http://schemas.microsoft.com/office/powerpoint/2010/main" val="22387283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6BF8CE00-A9B3-423E-8829-06AA13D0021D}"/>
              </a:ext>
            </a:extLst>
          </p:cNvPr>
          <p:cNvGraphicFramePr/>
          <p:nvPr>
            <p:extLst>
              <p:ext uri="{D42A27DB-BD31-4B8C-83A1-F6EECF244321}">
                <p14:modId xmlns:p14="http://schemas.microsoft.com/office/powerpoint/2010/main" val="56874282"/>
              </p:ext>
            </p:extLst>
          </p:nvPr>
        </p:nvGraphicFramePr>
        <p:xfrm>
          <a:off x="76200" y="1126177"/>
          <a:ext cx="8763000" cy="133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6">
            <a:extLst>
              <a:ext uri="{FF2B5EF4-FFF2-40B4-BE49-F238E27FC236}">
                <a16:creationId xmlns:a16="http://schemas.microsoft.com/office/drawing/2014/main" id="{BFD876B4-483F-4A13-B15D-DC6892D13660}"/>
              </a:ext>
            </a:extLst>
          </p:cNvPr>
          <p:cNvSpPr txBox="1">
            <a:spLocks/>
          </p:cNvSpPr>
          <p:nvPr/>
        </p:nvSpPr>
        <p:spPr>
          <a:xfrm>
            <a:off x="457200" y="0"/>
            <a:ext cx="8229600" cy="6858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Judges</a:t>
            </a:r>
            <a:endParaRPr lang="en-US" dirty="0"/>
          </a:p>
        </p:txBody>
      </p:sp>
      <p:sp>
        <p:nvSpPr>
          <p:cNvPr id="6" name="TextBox 5">
            <a:extLst>
              <a:ext uri="{FF2B5EF4-FFF2-40B4-BE49-F238E27FC236}">
                <a16:creationId xmlns:a16="http://schemas.microsoft.com/office/drawing/2014/main" id="{3E6E53B6-B260-4A30-A7C6-04445027C141}"/>
              </a:ext>
            </a:extLst>
          </p:cNvPr>
          <p:cNvSpPr txBox="1"/>
          <p:nvPr/>
        </p:nvSpPr>
        <p:spPr>
          <a:xfrm>
            <a:off x="457200" y="2710934"/>
            <a:ext cx="6781800" cy="523220"/>
          </a:xfrm>
          <a:prstGeom prst="rect">
            <a:avLst/>
          </a:prstGeom>
          <a:noFill/>
        </p:spPr>
        <p:txBody>
          <a:bodyPr wrap="square">
            <a:spAutoFit/>
          </a:bodyPr>
          <a:lstStyle/>
          <a:p>
            <a:r>
              <a:rPr lang="en-US" sz="2800" dirty="0">
                <a:solidFill>
                  <a:schemeClr val="bg1"/>
                </a:solidFill>
              </a:rPr>
              <a:t>Two Great Truths are evident in Judges: </a:t>
            </a:r>
          </a:p>
        </p:txBody>
      </p:sp>
      <p:sp>
        <p:nvSpPr>
          <p:cNvPr id="8" name="TextBox 7">
            <a:extLst>
              <a:ext uri="{FF2B5EF4-FFF2-40B4-BE49-F238E27FC236}">
                <a16:creationId xmlns:a16="http://schemas.microsoft.com/office/drawing/2014/main" id="{02534C4A-FEC6-4E0B-BCE4-67D6C05CF7C3}"/>
              </a:ext>
            </a:extLst>
          </p:cNvPr>
          <p:cNvSpPr txBox="1"/>
          <p:nvPr/>
        </p:nvSpPr>
        <p:spPr>
          <a:xfrm>
            <a:off x="914400" y="3234154"/>
            <a:ext cx="8077200" cy="1477328"/>
          </a:xfrm>
          <a:prstGeom prst="rect">
            <a:avLst/>
          </a:prstGeom>
          <a:noFill/>
        </p:spPr>
        <p:txBody>
          <a:bodyPr wrap="square">
            <a:spAutoFit/>
          </a:bodyPr>
          <a:lstStyle/>
          <a:p>
            <a:pPr marL="514350" indent="-514350">
              <a:lnSpc>
                <a:spcPct val="150000"/>
              </a:lnSpc>
              <a:buFont typeface="+mj-lt"/>
              <a:buAutoNum type="arabicPeriod"/>
            </a:pPr>
            <a:r>
              <a:rPr lang="en-US" sz="3600" dirty="0">
                <a:solidFill>
                  <a:srgbClr val="00B0F0"/>
                </a:solidFill>
              </a:rPr>
              <a:t>The Recurring </a:t>
            </a:r>
            <a:r>
              <a:rPr lang="en-US" sz="3600" u="sng" dirty="0">
                <a:solidFill>
                  <a:srgbClr val="FFFF00"/>
                </a:solidFill>
              </a:rPr>
              <a:t>Sinfulness</a:t>
            </a:r>
            <a:r>
              <a:rPr lang="en-US" sz="3600" dirty="0">
                <a:solidFill>
                  <a:srgbClr val="00B0F0"/>
                </a:solidFill>
              </a:rPr>
              <a:t> of Man </a:t>
            </a:r>
          </a:p>
          <a:p>
            <a:pPr marL="514350" indent="-514350">
              <a:buFont typeface="+mj-lt"/>
              <a:buAutoNum type="arabicPeriod"/>
            </a:pPr>
            <a:r>
              <a:rPr lang="en-US" sz="3600" dirty="0">
                <a:solidFill>
                  <a:srgbClr val="00B0F0"/>
                </a:solidFill>
              </a:rPr>
              <a:t>The Persistent </a:t>
            </a:r>
            <a:r>
              <a:rPr lang="en-US" sz="3600" u="sng" dirty="0">
                <a:solidFill>
                  <a:srgbClr val="FFFF00"/>
                </a:solidFill>
              </a:rPr>
              <a:t>Mercifulness</a:t>
            </a:r>
            <a:r>
              <a:rPr lang="en-US" sz="3600" dirty="0">
                <a:solidFill>
                  <a:srgbClr val="00B0F0"/>
                </a:solidFill>
              </a:rPr>
              <a:t> of God </a:t>
            </a:r>
          </a:p>
        </p:txBody>
      </p:sp>
      <p:sp>
        <p:nvSpPr>
          <p:cNvPr id="10" name="TextBox 9">
            <a:extLst>
              <a:ext uri="{FF2B5EF4-FFF2-40B4-BE49-F238E27FC236}">
                <a16:creationId xmlns:a16="http://schemas.microsoft.com/office/drawing/2014/main" id="{430AF452-A222-4445-9A4A-D55F0BA2EF5F}"/>
              </a:ext>
            </a:extLst>
          </p:cNvPr>
          <p:cNvSpPr txBox="1"/>
          <p:nvPr/>
        </p:nvSpPr>
        <p:spPr>
          <a:xfrm>
            <a:off x="457200" y="5234702"/>
            <a:ext cx="8410699" cy="1077218"/>
          </a:xfrm>
          <a:prstGeom prst="rect">
            <a:avLst/>
          </a:prstGeom>
          <a:noFill/>
        </p:spPr>
        <p:txBody>
          <a:bodyPr wrap="square">
            <a:spAutoFit/>
          </a:bodyPr>
          <a:lstStyle/>
          <a:p>
            <a:pPr algn="ctr"/>
            <a:r>
              <a:rPr lang="en-US" sz="3200" dirty="0">
                <a:solidFill>
                  <a:schemeClr val="bg1"/>
                </a:solidFill>
              </a:rPr>
              <a:t>The book begins with </a:t>
            </a:r>
            <a:r>
              <a:rPr lang="en-US" sz="3200" b="1" u="sng" dirty="0">
                <a:solidFill>
                  <a:srgbClr val="FFFF00"/>
                </a:solidFill>
              </a:rPr>
              <a:t>Disobedience</a:t>
            </a:r>
            <a:r>
              <a:rPr lang="en-US" sz="3200" dirty="0">
                <a:solidFill>
                  <a:schemeClr val="bg1"/>
                </a:solidFill>
              </a:rPr>
              <a:t> (ch. 1) and </a:t>
            </a:r>
          </a:p>
          <a:p>
            <a:pPr algn="ctr"/>
            <a:r>
              <a:rPr lang="en-US" sz="3200" dirty="0">
                <a:solidFill>
                  <a:schemeClr val="bg1"/>
                </a:solidFill>
              </a:rPr>
              <a:t>ends in </a:t>
            </a:r>
            <a:r>
              <a:rPr lang="en-US" sz="3200" b="1" u="sng" dirty="0">
                <a:solidFill>
                  <a:srgbClr val="FFFF00"/>
                </a:solidFill>
              </a:rPr>
              <a:t>Chaos</a:t>
            </a:r>
            <a:r>
              <a:rPr lang="en-US" sz="3200" dirty="0">
                <a:solidFill>
                  <a:schemeClr val="bg1"/>
                </a:solidFill>
              </a:rPr>
              <a:t> &amp; Confusion (see Ch. 21:25) </a:t>
            </a:r>
          </a:p>
        </p:txBody>
      </p:sp>
    </p:spTree>
    <p:extLst>
      <p:ext uri="{BB962C8B-B14F-4D97-AF65-F5344CB8AC3E}">
        <p14:creationId xmlns:p14="http://schemas.microsoft.com/office/powerpoint/2010/main" val="29955235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tgtEl>
                                          <p:spTgt spid="8">
                                            <p:txEl>
                                              <p:pRg st="1" end="1"/>
                                            </p:txEl>
                                          </p:spTgt>
                                        </p:tgtEl>
                                      </p:cBhvr>
                                    </p:animEffect>
                                    <p:anim calcmode="lin" valueType="num">
                                      <p:cBhvr>
                                        <p:cTn id="3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0E722A-1C1F-48CC-A648-C0913B50F545}"/>
              </a:ext>
            </a:extLst>
          </p:cNvPr>
          <p:cNvSpPr txBox="1"/>
          <p:nvPr/>
        </p:nvSpPr>
        <p:spPr>
          <a:xfrm>
            <a:off x="421574" y="1020206"/>
            <a:ext cx="8534400" cy="523220"/>
          </a:xfrm>
          <a:prstGeom prst="rect">
            <a:avLst/>
          </a:prstGeom>
          <a:noFill/>
        </p:spPr>
        <p:txBody>
          <a:bodyPr wrap="square">
            <a:spAutoFit/>
          </a:bodyPr>
          <a:lstStyle/>
          <a:p>
            <a:r>
              <a:rPr lang="en-US" sz="2800" dirty="0">
                <a:solidFill>
                  <a:schemeClr val="bg1"/>
                </a:solidFill>
              </a:rPr>
              <a:t>God's Repeated Dealings with Israel Reveals a Cycle of: </a:t>
            </a:r>
          </a:p>
        </p:txBody>
      </p:sp>
      <p:sp>
        <p:nvSpPr>
          <p:cNvPr id="4" name="Title 16">
            <a:extLst>
              <a:ext uri="{FF2B5EF4-FFF2-40B4-BE49-F238E27FC236}">
                <a16:creationId xmlns:a16="http://schemas.microsoft.com/office/drawing/2014/main" id="{EE53AC2F-866E-4F71-AA44-EAA144A40BCB}"/>
              </a:ext>
            </a:extLst>
          </p:cNvPr>
          <p:cNvSpPr txBox="1">
            <a:spLocks/>
          </p:cNvSpPr>
          <p:nvPr/>
        </p:nvSpPr>
        <p:spPr>
          <a:xfrm>
            <a:off x="457200" y="0"/>
            <a:ext cx="8229600" cy="6858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Book of Judges</a:t>
            </a:r>
            <a:endParaRPr lang="en-US" dirty="0"/>
          </a:p>
        </p:txBody>
      </p:sp>
      <p:sp>
        <p:nvSpPr>
          <p:cNvPr id="6" name="TextBox 5">
            <a:extLst>
              <a:ext uri="{FF2B5EF4-FFF2-40B4-BE49-F238E27FC236}">
                <a16:creationId xmlns:a16="http://schemas.microsoft.com/office/drawing/2014/main" id="{BF1309C6-7826-41D1-8453-1EEB2D7D9082}"/>
              </a:ext>
            </a:extLst>
          </p:cNvPr>
          <p:cNvSpPr txBox="1"/>
          <p:nvPr/>
        </p:nvSpPr>
        <p:spPr>
          <a:xfrm>
            <a:off x="457200" y="2057400"/>
            <a:ext cx="2819400" cy="3257174"/>
          </a:xfrm>
          <a:prstGeom prst="rect">
            <a:avLst/>
          </a:prstGeom>
          <a:noFill/>
        </p:spPr>
        <p:txBody>
          <a:bodyPr wrap="square">
            <a:spAutoFit/>
          </a:bodyPr>
          <a:lstStyle/>
          <a:p>
            <a:pPr marL="225425" indent="-225425">
              <a:lnSpc>
                <a:spcPct val="150000"/>
              </a:lnSpc>
              <a:buFont typeface="+mj-lt"/>
              <a:buAutoNum type="arabicPeriod"/>
            </a:pPr>
            <a:r>
              <a:rPr lang="en-US" sz="2800" b="1" u="sng" dirty="0">
                <a:solidFill>
                  <a:srgbClr val="FFFF00"/>
                </a:solidFill>
              </a:rPr>
              <a:t>REST</a:t>
            </a:r>
          </a:p>
          <a:p>
            <a:pPr marL="225425" indent="-225425">
              <a:lnSpc>
                <a:spcPct val="150000"/>
              </a:lnSpc>
              <a:buFont typeface="+mj-lt"/>
              <a:buAutoNum type="arabicPeriod"/>
            </a:pPr>
            <a:r>
              <a:rPr lang="en-US" sz="2800" b="1" u="sng" dirty="0">
                <a:solidFill>
                  <a:srgbClr val="FFFF00"/>
                </a:solidFill>
              </a:rPr>
              <a:t>REBELLION</a:t>
            </a:r>
          </a:p>
          <a:p>
            <a:pPr marL="225425" indent="-225425">
              <a:lnSpc>
                <a:spcPct val="150000"/>
              </a:lnSpc>
              <a:buFont typeface="+mj-lt"/>
              <a:buAutoNum type="arabicPeriod"/>
            </a:pPr>
            <a:r>
              <a:rPr lang="en-US" sz="2800" b="1" u="sng" dirty="0">
                <a:solidFill>
                  <a:srgbClr val="FFFF00"/>
                </a:solidFill>
              </a:rPr>
              <a:t>RETRIBUTION</a:t>
            </a:r>
          </a:p>
          <a:p>
            <a:pPr marL="225425" indent="-225425">
              <a:lnSpc>
                <a:spcPct val="150000"/>
              </a:lnSpc>
              <a:buFont typeface="+mj-lt"/>
              <a:buAutoNum type="arabicPeriod"/>
            </a:pPr>
            <a:r>
              <a:rPr lang="en-US" sz="2800" b="1" u="sng" dirty="0">
                <a:solidFill>
                  <a:srgbClr val="FFFF00"/>
                </a:solidFill>
              </a:rPr>
              <a:t>REPENTANCE</a:t>
            </a:r>
          </a:p>
          <a:p>
            <a:pPr marL="225425" indent="-225425">
              <a:lnSpc>
                <a:spcPct val="150000"/>
              </a:lnSpc>
              <a:buFont typeface="+mj-lt"/>
              <a:buAutoNum type="arabicPeriod"/>
            </a:pPr>
            <a:r>
              <a:rPr lang="en-US" sz="2800" b="1" u="sng" dirty="0">
                <a:solidFill>
                  <a:srgbClr val="FFFF00"/>
                </a:solidFill>
              </a:rPr>
              <a:t>RESTORATION</a:t>
            </a:r>
          </a:p>
        </p:txBody>
      </p:sp>
      <p:pic>
        <p:nvPicPr>
          <p:cNvPr id="12" name="Picture 11">
            <a:extLst>
              <a:ext uri="{FF2B5EF4-FFF2-40B4-BE49-F238E27FC236}">
                <a16:creationId xmlns:a16="http://schemas.microsoft.com/office/drawing/2014/main" id="{DFF8A6DF-947D-4EEF-923F-B9CE7C5C213D}"/>
              </a:ext>
            </a:extLst>
          </p:cNvPr>
          <p:cNvPicPr>
            <a:picLocks noChangeAspect="1"/>
          </p:cNvPicPr>
          <p:nvPr/>
        </p:nvPicPr>
        <p:blipFill>
          <a:blip r:embed="rId2">
            <a:alphaModFix/>
          </a:blip>
          <a:stretch>
            <a:fillRect/>
          </a:stretch>
        </p:blipFill>
        <p:spPr>
          <a:xfrm>
            <a:off x="3657600" y="2057400"/>
            <a:ext cx="5222335" cy="4021182"/>
          </a:xfrm>
          <a:prstGeom prst="rect">
            <a:avLst/>
          </a:prstGeom>
        </p:spPr>
      </p:pic>
    </p:spTree>
    <p:extLst>
      <p:ext uri="{BB962C8B-B14F-4D97-AF65-F5344CB8AC3E}">
        <p14:creationId xmlns:p14="http://schemas.microsoft.com/office/powerpoint/2010/main" val="34348270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10779950"/>
              </p:ext>
            </p:extLst>
          </p:nvPr>
        </p:nvGraphicFramePr>
        <p:xfrm>
          <a:off x="228600" y="76200"/>
          <a:ext cx="8534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5CFDE82-701B-45D9-8421-F5053B42AF6D}"/>
              </a:ext>
            </a:extLst>
          </p:cNvPr>
          <p:cNvSpPr txBox="1"/>
          <p:nvPr/>
        </p:nvSpPr>
        <p:spPr>
          <a:xfrm>
            <a:off x="228600" y="1981200"/>
            <a:ext cx="8686800" cy="954107"/>
          </a:xfrm>
          <a:prstGeom prst="rect">
            <a:avLst/>
          </a:prstGeom>
          <a:solidFill>
            <a:srgbClr val="0070C0"/>
          </a:solidFill>
          <a:ln>
            <a:solidFill>
              <a:schemeClr val="bg1"/>
            </a:solidFill>
          </a:ln>
        </p:spPr>
        <p:txBody>
          <a:bodyPr wrap="square">
            <a:spAutoFit/>
          </a:bodyPr>
          <a:lstStyle/>
          <a:p>
            <a:pPr algn="ctr"/>
            <a:r>
              <a:rPr lang="en-US" sz="2800" b="1" dirty="0">
                <a:solidFill>
                  <a:schemeClr val="bg1"/>
                </a:solidFill>
              </a:rPr>
              <a:t>Genesis 1:1 </a:t>
            </a:r>
          </a:p>
          <a:p>
            <a:pPr algn="ctr"/>
            <a:r>
              <a:rPr lang="en-US" sz="2800" b="1" dirty="0">
                <a:solidFill>
                  <a:schemeClr val="bg1"/>
                </a:solidFill>
              </a:rPr>
              <a:t>“In the </a:t>
            </a:r>
            <a:r>
              <a:rPr lang="en-US" sz="2800" b="1" u="sng" dirty="0">
                <a:solidFill>
                  <a:schemeClr val="bg1"/>
                </a:solidFill>
              </a:rPr>
              <a:t>beginning</a:t>
            </a:r>
            <a:r>
              <a:rPr lang="en-US" sz="2800" b="1" dirty="0">
                <a:solidFill>
                  <a:schemeClr val="bg1"/>
                </a:solidFill>
              </a:rPr>
              <a:t> God created the heaven and the earth.”</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2CC1E536-B50F-414E-9712-CB4AF34BED96}"/>
              </a:ext>
            </a:extLst>
          </p:cNvPr>
          <p:cNvSpPr txBox="1">
            <a:spLocks/>
          </p:cNvSpPr>
          <p:nvPr/>
        </p:nvSpPr>
        <p:spPr>
          <a:xfrm>
            <a:off x="457200" y="0"/>
            <a:ext cx="8229600" cy="6858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kern="0" dirty="0">
                <a:solidFill>
                  <a:srgbClr val="FFFF00"/>
                </a:solidFill>
                <a:latin typeface="Segoe UI" panose="020B0502040204020203" pitchFamily="34" charset="0"/>
                <a:ea typeface="Times New Roman" panose="02020603050405020304" pitchFamily="18" charset="0"/>
                <a:cs typeface="Times New Roman" panose="02020603050405020304" pitchFamily="18" charset="0"/>
              </a:rPr>
              <a:t>The Judges</a:t>
            </a:r>
            <a:endParaRPr lang="en-US" dirty="0"/>
          </a:p>
        </p:txBody>
      </p:sp>
      <p:sp>
        <p:nvSpPr>
          <p:cNvPr id="6" name="TextBox 5">
            <a:extLst>
              <a:ext uri="{FF2B5EF4-FFF2-40B4-BE49-F238E27FC236}">
                <a16:creationId xmlns:a16="http://schemas.microsoft.com/office/drawing/2014/main" id="{727EFAEE-22C9-43B6-A487-49C0646EC2BB}"/>
              </a:ext>
            </a:extLst>
          </p:cNvPr>
          <p:cNvSpPr txBox="1"/>
          <p:nvPr/>
        </p:nvSpPr>
        <p:spPr>
          <a:xfrm>
            <a:off x="381000" y="685800"/>
            <a:ext cx="2819400" cy="5693866"/>
          </a:xfrm>
          <a:prstGeom prst="rect">
            <a:avLst/>
          </a:prstGeom>
          <a:noFill/>
        </p:spPr>
        <p:txBody>
          <a:bodyPr wrap="square">
            <a:spAutoFit/>
          </a:bodyPr>
          <a:lstStyle/>
          <a:p>
            <a:pPr marL="569913" indent="-569913"/>
            <a:r>
              <a:rPr lang="en-US" sz="2800" dirty="0">
                <a:solidFill>
                  <a:srgbClr val="00B0F0"/>
                </a:solidFill>
              </a:rPr>
              <a:t>1.	</a:t>
            </a:r>
            <a:r>
              <a:rPr lang="en-US" sz="2800" b="1" dirty="0">
                <a:solidFill>
                  <a:srgbClr val="FFFF00"/>
                </a:solidFill>
              </a:rPr>
              <a:t>O</a:t>
            </a:r>
            <a:r>
              <a:rPr lang="en-US" sz="2800" u="sng" dirty="0">
                <a:solidFill>
                  <a:srgbClr val="00B0F0"/>
                </a:solidFill>
              </a:rPr>
              <a:t>thniel</a:t>
            </a:r>
          </a:p>
          <a:p>
            <a:pPr marL="569913" indent="-569913"/>
            <a:r>
              <a:rPr lang="en-US" sz="2800" dirty="0">
                <a:solidFill>
                  <a:srgbClr val="00B0F0"/>
                </a:solidFill>
              </a:rPr>
              <a:t>2.	</a:t>
            </a:r>
            <a:r>
              <a:rPr lang="en-US" sz="2800" b="1" dirty="0">
                <a:solidFill>
                  <a:srgbClr val="FFFF00"/>
                </a:solidFill>
              </a:rPr>
              <a:t>E</a:t>
            </a:r>
            <a:r>
              <a:rPr lang="en-US" sz="2800" u="sng" dirty="0">
                <a:solidFill>
                  <a:srgbClr val="00B0F0"/>
                </a:solidFill>
              </a:rPr>
              <a:t>hud</a:t>
            </a:r>
          </a:p>
          <a:p>
            <a:pPr marL="569913" indent="-569913"/>
            <a:r>
              <a:rPr lang="en-US" sz="2800" dirty="0">
                <a:solidFill>
                  <a:srgbClr val="00B0F0"/>
                </a:solidFill>
              </a:rPr>
              <a:t>3.	</a:t>
            </a:r>
            <a:r>
              <a:rPr lang="en-US" sz="2800" b="1" dirty="0">
                <a:solidFill>
                  <a:srgbClr val="FFFF00"/>
                </a:solidFill>
              </a:rPr>
              <a:t>S</a:t>
            </a:r>
            <a:r>
              <a:rPr lang="en-US" sz="2800" u="sng" dirty="0">
                <a:solidFill>
                  <a:srgbClr val="00B0F0"/>
                </a:solidFill>
              </a:rPr>
              <a:t>hamgar</a:t>
            </a:r>
          </a:p>
          <a:p>
            <a:pPr marL="569913" indent="-569913"/>
            <a:r>
              <a:rPr lang="en-US" sz="2800" dirty="0">
                <a:solidFill>
                  <a:srgbClr val="00B0F0"/>
                </a:solidFill>
              </a:rPr>
              <a:t>4.	</a:t>
            </a:r>
            <a:r>
              <a:rPr lang="en-US" sz="2800" b="1" dirty="0">
                <a:solidFill>
                  <a:srgbClr val="FFFF00"/>
                </a:solidFill>
              </a:rPr>
              <a:t>D</a:t>
            </a:r>
            <a:r>
              <a:rPr lang="en-US" sz="2800" u="sng" dirty="0">
                <a:solidFill>
                  <a:srgbClr val="00B0F0"/>
                </a:solidFill>
              </a:rPr>
              <a:t>eborah</a:t>
            </a:r>
          </a:p>
          <a:p>
            <a:pPr marL="569913" indent="-569913"/>
            <a:r>
              <a:rPr lang="en-US" sz="2800" dirty="0">
                <a:solidFill>
                  <a:srgbClr val="00B0F0"/>
                </a:solidFill>
              </a:rPr>
              <a:t>5.	</a:t>
            </a:r>
            <a:r>
              <a:rPr lang="en-US" sz="2800" b="1" dirty="0">
                <a:solidFill>
                  <a:srgbClr val="FFFF00"/>
                </a:solidFill>
              </a:rPr>
              <a:t>B</a:t>
            </a:r>
            <a:r>
              <a:rPr lang="en-US" sz="2800" u="sng" dirty="0">
                <a:solidFill>
                  <a:srgbClr val="00B0F0"/>
                </a:solidFill>
              </a:rPr>
              <a:t>arak</a:t>
            </a:r>
          </a:p>
          <a:p>
            <a:pPr marL="569913" indent="-569913"/>
            <a:r>
              <a:rPr lang="en-US" sz="2800" dirty="0">
                <a:solidFill>
                  <a:srgbClr val="00B0F0"/>
                </a:solidFill>
              </a:rPr>
              <a:t>6.	</a:t>
            </a:r>
            <a:r>
              <a:rPr lang="en-US" sz="2800" b="1" dirty="0">
                <a:solidFill>
                  <a:srgbClr val="FFFF00"/>
                </a:solidFill>
              </a:rPr>
              <a:t>G</a:t>
            </a:r>
            <a:r>
              <a:rPr lang="en-US" sz="2800" u="sng" dirty="0">
                <a:solidFill>
                  <a:srgbClr val="00B0F0"/>
                </a:solidFill>
              </a:rPr>
              <a:t>ideon</a:t>
            </a:r>
          </a:p>
          <a:p>
            <a:pPr marL="569913" indent="-569913"/>
            <a:r>
              <a:rPr lang="en-US" sz="2800" dirty="0">
                <a:solidFill>
                  <a:srgbClr val="00B0F0"/>
                </a:solidFill>
              </a:rPr>
              <a:t>7.	</a:t>
            </a:r>
            <a:r>
              <a:rPr lang="en-US" sz="2800" b="1" dirty="0">
                <a:solidFill>
                  <a:srgbClr val="FFFF00"/>
                </a:solidFill>
              </a:rPr>
              <a:t>T</a:t>
            </a:r>
            <a:r>
              <a:rPr lang="en-US" sz="2800" u="sng" dirty="0">
                <a:solidFill>
                  <a:srgbClr val="00B0F0"/>
                </a:solidFill>
              </a:rPr>
              <a:t>ola</a:t>
            </a:r>
          </a:p>
          <a:p>
            <a:pPr marL="569913" indent="-569913"/>
            <a:r>
              <a:rPr lang="en-US" sz="2800" dirty="0">
                <a:solidFill>
                  <a:srgbClr val="00B0F0"/>
                </a:solidFill>
              </a:rPr>
              <a:t>8.	</a:t>
            </a:r>
            <a:r>
              <a:rPr lang="en-US" sz="2800" b="1" dirty="0">
                <a:solidFill>
                  <a:srgbClr val="FFFF00"/>
                </a:solidFill>
              </a:rPr>
              <a:t>J</a:t>
            </a:r>
            <a:r>
              <a:rPr lang="en-US" sz="2800" u="sng" dirty="0">
                <a:solidFill>
                  <a:srgbClr val="00B0F0"/>
                </a:solidFill>
              </a:rPr>
              <a:t>air</a:t>
            </a:r>
          </a:p>
          <a:p>
            <a:pPr marL="569913" indent="-569913"/>
            <a:r>
              <a:rPr lang="en-US" sz="2800" dirty="0">
                <a:solidFill>
                  <a:srgbClr val="00B0F0"/>
                </a:solidFill>
              </a:rPr>
              <a:t>9.	</a:t>
            </a:r>
            <a:r>
              <a:rPr lang="en-US" sz="2800" b="1" dirty="0">
                <a:solidFill>
                  <a:srgbClr val="FFFF00"/>
                </a:solidFill>
              </a:rPr>
              <a:t>J</a:t>
            </a:r>
            <a:r>
              <a:rPr lang="en-US" sz="2800" u="sng" dirty="0">
                <a:solidFill>
                  <a:srgbClr val="00B0F0"/>
                </a:solidFill>
              </a:rPr>
              <a:t>ephthah</a:t>
            </a:r>
          </a:p>
          <a:p>
            <a:pPr marL="569913" indent="-569913"/>
            <a:r>
              <a:rPr lang="en-US" sz="2800" dirty="0">
                <a:solidFill>
                  <a:srgbClr val="00B0F0"/>
                </a:solidFill>
              </a:rPr>
              <a:t>10.	</a:t>
            </a:r>
            <a:r>
              <a:rPr lang="en-US" sz="2800" b="1" dirty="0">
                <a:solidFill>
                  <a:srgbClr val="FFFF00"/>
                </a:solidFill>
              </a:rPr>
              <a:t> I</a:t>
            </a:r>
            <a:r>
              <a:rPr lang="en-US" sz="2800" u="sng" dirty="0">
                <a:solidFill>
                  <a:srgbClr val="00B0F0"/>
                </a:solidFill>
              </a:rPr>
              <a:t>bzan</a:t>
            </a:r>
          </a:p>
          <a:p>
            <a:pPr marL="569913" indent="-569913"/>
            <a:r>
              <a:rPr lang="en-US" sz="2800" dirty="0">
                <a:solidFill>
                  <a:srgbClr val="00B0F0"/>
                </a:solidFill>
              </a:rPr>
              <a:t>11.	 </a:t>
            </a:r>
            <a:r>
              <a:rPr lang="en-US" sz="2800" b="1" dirty="0">
                <a:solidFill>
                  <a:srgbClr val="FFFF00"/>
                </a:solidFill>
              </a:rPr>
              <a:t>E</a:t>
            </a:r>
            <a:r>
              <a:rPr lang="en-US" sz="2800" u="sng" dirty="0">
                <a:solidFill>
                  <a:srgbClr val="00B0F0"/>
                </a:solidFill>
              </a:rPr>
              <a:t>lon</a:t>
            </a:r>
          </a:p>
          <a:p>
            <a:pPr marL="569913" indent="-569913"/>
            <a:r>
              <a:rPr lang="en-US" sz="2800" dirty="0">
                <a:solidFill>
                  <a:srgbClr val="00B0F0"/>
                </a:solidFill>
              </a:rPr>
              <a:t>12.	 </a:t>
            </a:r>
            <a:r>
              <a:rPr lang="en-US" sz="2800" b="1" dirty="0">
                <a:solidFill>
                  <a:srgbClr val="FFFF00"/>
                </a:solidFill>
              </a:rPr>
              <a:t>A</a:t>
            </a:r>
            <a:r>
              <a:rPr lang="en-US" sz="2800" u="sng" dirty="0">
                <a:solidFill>
                  <a:srgbClr val="00B0F0"/>
                </a:solidFill>
              </a:rPr>
              <a:t>bdon</a:t>
            </a:r>
          </a:p>
          <a:p>
            <a:pPr marL="569913" indent="-569913"/>
            <a:r>
              <a:rPr lang="en-US" sz="2800" dirty="0">
                <a:solidFill>
                  <a:srgbClr val="00B0F0"/>
                </a:solidFill>
              </a:rPr>
              <a:t>13.	 </a:t>
            </a:r>
            <a:r>
              <a:rPr lang="en-US" sz="2800" b="1" dirty="0">
                <a:solidFill>
                  <a:srgbClr val="FFFF00"/>
                </a:solidFill>
              </a:rPr>
              <a:t>S</a:t>
            </a:r>
            <a:r>
              <a:rPr lang="en-US" sz="2800" u="sng" dirty="0">
                <a:solidFill>
                  <a:srgbClr val="00B0F0"/>
                </a:solidFill>
              </a:rPr>
              <a:t>amson</a:t>
            </a:r>
          </a:p>
        </p:txBody>
      </p:sp>
      <p:sp>
        <p:nvSpPr>
          <p:cNvPr id="9" name="TextBox 8">
            <a:extLst>
              <a:ext uri="{FF2B5EF4-FFF2-40B4-BE49-F238E27FC236}">
                <a16:creationId xmlns:a16="http://schemas.microsoft.com/office/drawing/2014/main" id="{D4F69736-EDA1-498A-80A1-97192532D05A}"/>
              </a:ext>
            </a:extLst>
          </p:cNvPr>
          <p:cNvSpPr txBox="1"/>
          <p:nvPr/>
        </p:nvSpPr>
        <p:spPr>
          <a:xfrm>
            <a:off x="3200400" y="914400"/>
            <a:ext cx="5715000" cy="5078313"/>
          </a:xfrm>
          <a:prstGeom prst="rect">
            <a:avLst/>
          </a:prstGeom>
          <a:noFill/>
        </p:spPr>
        <p:txBody>
          <a:bodyPr wrap="square">
            <a:spAutoFit/>
          </a:bodyPr>
          <a:lstStyle/>
          <a:p>
            <a:pPr algn="ctr"/>
            <a:r>
              <a:rPr lang="en-US" sz="2800" i="1" dirty="0">
                <a:solidFill>
                  <a:srgbClr val="FFFF00"/>
                </a:solidFill>
              </a:rPr>
              <a:t>13 Judges are mentioned in the book itself, 4 more are named in 1</a:t>
            </a:r>
            <a:r>
              <a:rPr lang="en-US" sz="2800" i="1" baseline="30000" dirty="0">
                <a:solidFill>
                  <a:srgbClr val="FFFF00"/>
                </a:solidFill>
              </a:rPr>
              <a:t>st</a:t>
            </a:r>
            <a:r>
              <a:rPr lang="en-US" sz="2800" i="1" dirty="0">
                <a:solidFill>
                  <a:srgbClr val="FFFF00"/>
                </a:solidFill>
              </a:rPr>
              <a:t> Samuel.</a:t>
            </a:r>
          </a:p>
          <a:p>
            <a:pPr algn="ctr"/>
            <a:endParaRPr lang="en-US" sz="2800" i="1" dirty="0">
              <a:solidFill>
                <a:srgbClr val="FFFF00"/>
              </a:solidFill>
            </a:endParaRPr>
          </a:p>
          <a:p>
            <a:pPr algn="ctr"/>
            <a:r>
              <a:rPr lang="en-US" sz="2800" i="1" dirty="0">
                <a:solidFill>
                  <a:srgbClr val="FFFF00"/>
                </a:solidFill>
              </a:rPr>
              <a:t>In Judges, there are:</a:t>
            </a:r>
          </a:p>
          <a:p>
            <a:pPr algn="ctr"/>
            <a:r>
              <a:rPr lang="en-US" sz="2800" b="1" i="1" dirty="0">
                <a:solidFill>
                  <a:schemeClr val="bg1"/>
                </a:solidFill>
              </a:rPr>
              <a:t>7 Apostasies</a:t>
            </a:r>
          </a:p>
          <a:p>
            <a:pPr algn="ctr"/>
            <a:r>
              <a:rPr lang="en-US" sz="2800" b="1" i="1" dirty="0">
                <a:solidFill>
                  <a:schemeClr val="bg1"/>
                </a:solidFill>
              </a:rPr>
              <a:t>7 Servitudes</a:t>
            </a:r>
          </a:p>
          <a:p>
            <a:pPr algn="ctr"/>
            <a:r>
              <a:rPr lang="en-US" sz="2800" b="1" i="1" dirty="0">
                <a:solidFill>
                  <a:schemeClr val="bg1"/>
                </a:solidFill>
              </a:rPr>
              <a:t>7 Deliverances</a:t>
            </a:r>
          </a:p>
          <a:p>
            <a:pPr algn="ctr"/>
            <a:endParaRPr lang="en-US" sz="2800" b="1" i="1" dirty="0">
              <a:solidFill>
                <a:schemeClr val="bg1"/>
              </a:solidFill>
            </a:endParaRPr>
          </a:p>
          <a:p>
            <a:pPr algn="ctr"/>
            <a:r>
              <a:rPr lang="en-US" sz="2800" i="1" dirty="0">
                <a:solidFill>
                  <a:srgbClr val="FFFF00"/>
                </a:solidFill>
              </a:rPr>
              <a:t>In Judges, the oppressors were the:</a:t>
            </a:r>
          </a:p>
          <a:p>
            <a:pPr algn="ctr"/>
            <a:r>
              <a:rPr lang="en-US" sz="2400" b="1" i="1" dirty="0">
                <a:solidFill>
                  <a:schemeClr val="bg1"/>
                </a:solidFill>
              </a:rPr>
              <a:t>Mesopotamians	Moabites </a:t>
            </a:r>
          </a:p>
          <a:p>
            <a:pPr algn="ctr"/>
            <a:r>
              <a:rPr lang="en-US" sz="2400" b="1" i="1" dirty="0">
                <a:solidFill>
                  <a:schemeClr val="bg1"/>
                </a:solidFill>
              </a:rPr>
              <a:t> Philistines		Canaanites</a:t>
            </a:r>
          </a:p>
          <a:p>
            <a:pPr algn="ctr"/>
            <a:r>
              <a:rPr lang="en-US" sz="2400" b="1" i="1" dirty="0">
                <a:solidFill>
                  <a:schemeClr val="bg1"/>
                </a:solidFill>
              </a:rPr>
              <a:t>Ammonites		Midianites</a:t>
            </a:r>
            <a:endParaRPr lang="en-US" sz="3600" b="1" i="1" dirty="0">
              <a:solidFill>
                <a:schemeClr val="bg1"/>
              </a:solidFill>
            </a:endParaRPr>
          </a:p>
        </p:txBody>
      </p:sp>
    </p:spTree>
    <p:extLst>
      <p:ext uri="{BB962C8B-B14F-4D97-AF65-F5344CB8AC3E}">
        <p14:creationId xmlns:p14="http://schemas.microsoft.com/office/powerpoint/2010/main" val="5757600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1000"/>
                                        <p:tgtEl>
                                          <p:spTgt spid="6">
                                            <p:txEl>
                                              <p:pRg st="8" end="8"/>
                                            </p:txEl>
                                          </p:spTgt>
                                        </p:tgtEl>
                                      </p:cBhvr>
                                    </p:animEffect>
                                    <p:anim calcmode="lin" valueType="num">
                                      <p:cBhvr>
                                        <p:cTn id="4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1000"/>
                                        <p:tgtEl>
                                          <p:spTgt spid="6">
                                            <p:txEl>
                                              <p:pRg st="9" end="9"/>
                                            </p:txEl>
                                          </p:spTgt>
                                        </p:tgtEl>
                                      </p:cBhvr>
                                    </p:animEffect>
                                    <p:anim calcmode="lin" valueType="num">
                                      <p:cBhvr>
                                        <p:cTn id="5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1000"/>
                                        <p:tgtEl>
                                          <p:spTgt spid="6">
                                            <p:txEl>
                                              <p:pRg st="10" end="10"/>
                                            </p:txEl>
                                          </p:spTgt>
                                        </p:tgtEl>
                                      </p:cBhvr>
                                    </p:animEffect>
                                    <p:anim calcmode="lin" valueType="num">
                                      <p:cBhvr>
                                        <p:cTn id="5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1000"/>
                                        <p:tgtEl>
                                          <p:spTgt spid="6">
                                            <p:txEl>
                                              <p:pRg st="11" end="11"/>
                                            </p:txEl>
                                          </p:spTgt>
                                        </p:tgtEl>
                                      </p:cBhvr>
                                    </p:animEffect>
                                    <p:anim calcmode="lin" valueType="num">
                                      <p:cBhvr>
                                        <p:cTn id="6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1000"/>
                                        <p:tgtEl>
                                          <p:spTgt spid="6">
                                            <p:txEl>
                                              <p:pRg st="12" end="12"/>
                                            </p:txEl>
                                          </p:spTgt>
                                        </p:tgtEl>
                                      </p:cBhvr>
                                    </p:animEffect>
                                    <p:anim calcmode="lin" valueType="num">
                                      <p:cBhvr>
                                        <p:cTn id="6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fade">
                                      <p:cBhvr>
                                        <p:cTn id="74" dur="1000"/>
                                        <p:tgtEl>
                                          <p:spTgt spid="9">
                                            <p:txEl>
                                              <p:pRg st="0" end="0"/>
                                            </p:txEl>
                                          </p:spTgt>
                                        </p:tgtEl>
                                      </p:cBhvr>
                                    </p:animEffect>
                                    <p:anim calcmode="lin" valueType="num">
                                      <p:cBhvr>
                                        <p:cTn id="7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9">
                                            <p:txEl>
                                              <p:pRg st="2" end="2"/>
                                            </p:txEl>
                                          </p:spTgt>
                                        </p:tgtEl>
                                        <p:attrNameLst>
                                          <p:attrName>style.visibility</p:attrName>
                                        </p:attrNameLst>
                                      </p:cBhvr>
                                      <p:to>
                                        <p:strVal val="visible"/>
                                      </p:to>
                                    </p:set>
                                    <p:animEffect transition="in" filter="fade">
                                      <p:cBhvr>
                                        <p:cTn id="81" dur="1000"/>
                                        <p:tgtEl>
                                          <p:spTgt spid="9">
                                            <p:txEl>
                                              <p:pRg st="2" end="2"/>
                                            </p:txEl>
                                          </p:spTgt>
                                        </p:tgtEl>
                                      </p:cBhvr>
                                    </p:animEffect>
                                    <p:anim calcmode="lin" valueType="num">
                                      <p:cBhvr>
                                        <p:cTn id="8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9">
                                            <p:txEl>
                                              <p:pRg st="3" end="3"/>
                                            </p:txEl>
                                          </p:spTgt>
                                        </p:tgtEl>
                                        <p:attrNameLst>
                                          <p:attrName>style.visibility</p:attrName>
                                        </p:attrNameLst>
                                      </p:cBhvr>
                                      <p:to>
                                        <p:strVal val="visible"/>
                                      </p:to>
                                    </p:set>
                                    <p:animEffect transition="in" filter="fade">
                                      <p:cBhvr>
                                        <p:cTn id="86" dur="1000"/>
                                        <p:tgtEl>
                                          <p:spTgt spid="9">
                                            <p:txEl>
                                              <p:pRg st="3" end="3"/>
                                            </p:txEl>
                                          </p:spTgt>
                                        </p:tgtEl>
                                      </p:cBhvr>
                                    </p:animEffect>
                                    <p:anim calcmode="lin" valueType="num">
                                      <p:cBhvr>
                                        <p:cTn id="8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8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9">
                                            <p:txEl>
                                              <p:pRg st="4" end="4"/>
                                            </p:txEl>
                                          </p:spTgt>
                                        </p:tgtEl>
                                        <p:attrNameLst>
                                          <p:attrName>style.visibility</p:attrName>
                                        </p:attrNameLst>
                                      </p:cBhvr>
                                      <p:to>
                                        <p:strVal val="visible"/>
                                      </p:to>
                                    </p:set>
                                    <p:animEffect transition="in" filter="fade">
                                      <p:cBhvr>
                                        <p:cTn id="91" dur="1000"/>
                                        <p:tgtEl>
                                          <p:spTgt spid="9">
                                            <p:txEl>
                                              <p:pRg st="4" end="4"/>
                                            </p:txEl>
                                          </p:spTgt>
                                        </p:tgtEl>
                                      </p:cBhvr>
                                    </p:animEffect>
                                    <p:anim calcmode="lin" valueType="num">
                                      <p:cBhvr>
                                        <p:cTn id="9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9">
                                            <p:txEl>
                                              <p:pRg st="4" end="4"/>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9">
                                            <p:txEl>
                                              <p:pRg st="5" end="5"/>
                                            </p:txEl>
                                          </p:spTgt>
                                        </p:tgtEl>
                                        <p:attrNameLst>
                                          <p:attrName>style.visibility</p:attrName>
                                        </p:attrNameLst>
                                      </p:cBhvr>
                                      <p:to>
                                        <p:strVal val="visible"/>
                                      </p:to>
                                    </p:set>
                                    <p:animEffect transition="in" filter="fade">
                                      <p:cBhvr>
                                        <p:cTn id="96" dur="1000"/>
                                        <p:tgtEl>
                                          <p:spTgt spid="9">
                                            <p:txEl>
                                              <p:pRg st="5" end="5"/>
                                            </p:txEl>
                                          </p:spTgt>
                                        </p:tgtEl>
                                      </p:cBhvr>
                                    </p:animEffect>
                                    <p:anim calcmode="lin" valueType="num">
                                      <p:cBhvr>
                                        <p:cTn id="9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8"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9">
                                            <p:txEl>
                                              <p:pRg st="7" end="7"/>
                                            </p:txEl>
                                          </p:spTgt>
                                        </p:tgtEl>
                                        <p:attrNameLst>
                                          <p:attrName>style.visibility</p:attrName>
                                        </p:attrNameLst>
                                      </p:cBhvr>
                                      <p:to>
                                        <p:strVal val="visible"/>
                                      </p:to>
                                    </p:set>
                                    <p:animEffect transition="in" filter="fade">
                                      <p:cBhvr>
                                        <p:cTn id="103" dur="1000"/>
                                        <p:tgtEl>
                                          <p:spTgt spid="9">
                                            <p:txEl>
                                              <p:pRg st="7" end="7"/>
                                            </p:txEl>
                                          </p:spTgt>
                                        </p:tgtEl>
                                      </p:cBhvr>
                                    </p:animEffect>
                                    <p:anim calcmode="lin" valueType="num">
                                      <p:cBhvr>
                                        <p:cTn id="104"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05" dur="1000" fill="hold"/>
                                        <p:tgtEl>
                                          <p:spTgt spid="9">
                                            <p:txEl>
                                              <p:pRg st="7" end="7"/>
                                            </p:txEl>
                                          </p:spTgt>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9">
                                            <p:txEl>
                                              <p:pRg st="8" end="8"/>
                                            </p:txEl>
                                          </p:spTgt>
                                        </p:tgtEl>
                                        <p:attrNameLst>
                                          <p:attrName>style.visibility</p:attrName>
                                        </p:attrNameLst>
                                      </p:cBhvr>
                                      <p:to>
                                        <p:strVal val="visible"/>
                                      </p:to>
                                    </p:set>
                                    <p:animEffect transition="in" filter="fade">
                                      <p:cBhvr>
                                        <p:cTn id="108" dur="1000"/>
                                        <p:tgtEl>
                                          <p:spTgt spid="9">
                                            <p:txEl>
                                              <p:pRg st="8" end="8"/>
                                            </p:txEl>
                                          </p:spTgt>
                                        </p:tgtEl>
                                      </p:cBhvr>
                                    </p:animEffect>
                                    <p:anim calcmode="lin" valueType="num">
                                      <p:cBhvr>
                                        <p:cTn id="10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10" dur="1000" fill="hold"/>
                                        <p:tgtEl>
                                          <p:spTgt spid="9">
                                            <p:txEl>
                                              <p:pRg st="8" end="8"/>
                                            </p:txEl>
                                          </p:spTgt>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9">
                                            <p:txEl>
                                              <p:pRg st="9" end="9"/>
                                            </p:txEl>
                                          </p:spTgt>
                                        </p:tgtEl>
                                        <p:attrNameLst>
                                          <p:attrName>style.visibility</p:attrName>
                                        </p:attrNameLst>
                                      </p:cBhvr>
                                      <p:to>
                                        <p:strVal val="visible"/>
                                      </p:to>
                                    </p:set>
                                    <p:animEffect transition="in" filter="fade">
                                      <p:cBhvr>
                                        <p:cTn id="113" dur="1000"/>
                                        <p:tgtEl>
                                          <p:spTgt spid="9">
                                            <p:txEl>
                                              <p:pRg st="9" end="9"/>
                                            </p:txEl>
                                          </p:spTgt>
                                        </p:tgtEl>
                                      </p:cBhvr>
                                    </p:animEffect>
                                    <p:anim calcmode="lin" valueType="num">
                                      <p:cBhvr>
                                        <p:cTn id="11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115" dur="1000" fill="hold"/>
                                        <p:tgtEl>
                                          <p:spTgt spid="9">
                                            <p:txEl>
                                              <p:pRg st="9" end="9"/>
                                            </p:txEl>
                                          </p:spTgt>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9">
                                            <p:txEl>
                                              <p:pRg st="10" end="10"/>
                                            </p:txEl>
                                          </p:spTgt>
                                        </p:tgtEl>
                                        <p:attrNameLst>
                                          <p:attrName>style.visibility</p:attrName>
                                        </p:attrNameLst>
                                      </p:cBhvr>
                                      <p:to>
                                        <p:strVal val="visible"/>
                                      </p:to>
                                    </p:set>
                                    <p:animEffect transition="in" filter="fade">
                                      <p:cBhvr>
                                        <p:cTn id="118" dur="1000"/>
                                        <p:tgtEl>
                                          <p:spTgt spid="9">
                                            <p:txEl>
                                              <p:pRg st="10" end="10"/>
                                            </p:txEl>
                                          </p:spTgt>
                                        </p:tgtEl>
                                      </p:cBhvr>
                                    </p:animEffect>
                                    <p:anim calcmode="lin" valueType="num">
                                      <p:cBhvr>
                                        <p:cTn id="119"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120"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1CDAB9-3667-42C6-9942-F9906EC7A0AB}"/>
              </a:ext>
            </a:extLst>
          </p:cNvPr>
          <p:cNvSpPr txBox="1"/>
          <p:nvPr/>
        </p:nvSpPr>
        <p:spPr>
          <a:xfrm>
            <a:off x="304800" y="304800"/>
            <a:ext cx="8686800" cy="6060762"/>
          </a:xfrm>
          <a:prstGeom prst="rect">
            <a:avLst/>
          </a:prstGeom>
          <a:noFill/>
        </p:spPr>
        <p:txBody>
          <a:bodyPr wrap="square">
            <a:spAutoFit/>
          </a:bodyPr>
          <a:lstStyle/>
          <a:p>
            <a:pPr algn="ctr"/>
            <a:r>
              <a:rPr lang="en-US" sz="2000" b="1" dirty="0">
                <a:solidFill>
                  <a:schemeClr val="bg1"/>
                </a:solidFill>
                <a:latin typeface="Arial" panose="020B0604020202020204" pitchFamily="34" charset="0"/>
              </a:rPr>
              <a:t>In </a:t>
            </a:r>
            <a:r>
              <a:rPr lang="en-US" sz="2000" b="1" i="0" dirty="0">
                <a:solidFill>
                  <a:schemeClr val="bg1"/>
                </a:solidFill>
                <a:effectLst/>
                <a:latin typeface="Arial" panose="020B0604020202020204" pitchFamily="34" charset="0"/>
              </a:rPr>
              <a:t>Judges, whereas the nation fails, God still brings deliverance and salvation. The Lord is often seen to act by the most insignificant and ordinary means. The </a:t>
            </a:r>
            <a:r>
              <a:rPr lang="en-US" sz="2000" b="1" i="0" dirty="0">
                <a:solidFill>
                  <a:srgbClr val="00B0F0"/>
                </a:solidFill>
                <a:effectLst/>
                <a:latin typeface="Arial" panose="020B0604020202020204" pitchFamily="34" charset="0"/>
              </a:rPr>
              <a:t>"</a:t>
            </a:r>
            <a:r>
              <a:rPr lang="en-US" sz="2000" b="1" i="0" u="sng" dirty="0">
                <a:solidFill>
                  <a:srgbClr val="00B0F0"/>
                </a:solidFill>
                <a:effectLst/>
                <a:latin typeface="Arial" panose="020B0604020202020204" pitchFamily="34" charset="0"/>
              </a:rPr>
              <a:t>little</a:t>
            </a:r>
            <a:r>
              <a:rPr lang="en-US" sz="2000" b="1" i="0" dirty="0">
                <a:solidFill>
                  <a:srgbClr val="00B0F0"/>
                </a:solidFill>
                <a:effectLst/>
                <a:latin typeface="Arial" panose="020B0604020202020204" pitchFamily="34" charset="0"/>
              </a:rPr>
              <a:t>" </a:t>
            </a:r>
            <a:r>
              <a:rPr lang="en-US" sz="2000" b="1" i="0" dirty="0">
                <a:solidFill>
                  <a:schemeClr val="bg1"/>
                </a:solidFill>
                <a:effectLst/>
                <a:latin typeface="Arial" panose="020B0604020202020204" pitchFamily="34" charset="0"/>
              </a:rPr>
              <a:t>instruments which He uses include:</a:t>
            </a:r>
            <a:br>
              <a:rPr lang="en-US" sz="2000" dirty="0">
                <a:solidFill>
                  <a:schemeClr val="bg1"/>
                </a:solidFill>
              </a:rPr>
            </a:br>
            <a:endParaRPr lang="en-US" sz="1000" dirty="0">
              <a:solidFill>
                <a:schemeClr val="bg1"/>
              </a:solidFill>
            </a:endParaRPr>
          </a:p>
          <a:p>
            <a:pPr>
              <a:lnSpc>
                <a:spcPct val="200000"/>
              </a:lnSpc>
            </a:pPr>
            <a:r>
              <a:rPr lang="en-US" b="1" i="0" dirty="0">
                <a:solidFill>
                  <a:srgbClr val="FFFF00"/>
                </a:solidFill>
                <a:effectLst/>
                <a:latin typeface="Arial" panose="020B0604020202020204" pitchFamily="34" charset="0"/>
              </a:rPr>
              <a:t>1. A left hand and a dagger (Judges 3:15,16). (EHUD)</a:t>
            </a:r>
            <a:br>
              <a:rPr lang="en-US" b="1" dirty="0">
                <a:solidFill>
                  <a:srgbClr val="FFFF00"/>
                </a:solidFill>
              </a:rPr>
            </a:br>
            <a:r>
              <a:rPr lang="en-US" b="1" i="0" dirty="0">
                <a:solidFill>
                  <a:srgbClr val="FFFF00"/>
                </a:solidFill>
                <a:effectLst/>
                <a:latin typeface="Arial" panose="020B0604020202020204" pitchFamily="34" charset="0"/>
              </a:rPr>
              <a:t>2. An ox-goad (Judges 3:31). (SHAMGAR)</a:t>
            </a:r>
            <a:br>
              <a:rPr lang="en-US" b="1" dirty="0">
                <a:solidFill>
                  <a:srgbClr val="FFFF00"/>
                </a:solidFill>
              </a:rPr>
            </a:br>
            <a:r>
              <a:rPr lang="en-US" b="1" i="0" dirty="0">
                <a:solidFill>
                  <a:srgbClr val="FFFF00"/>
                </a:solidFill>
                <a:effectLst/>
                <a:latin typeface="Arial" panose="020B0604020202020204" pitchFamily="34" charset="0"/>
              </a:rPr>
              <a:t>3. A tent-peg (Judges 4:21,22). (JAEL)</a:t>
            </a:r>
            <a:br>
              <a:rPr lang="en-US" b="1" dirty="0">
                <a:solidFill>
                  <a:srgbClr val="FFFF00"/>
                </a:solidFill>
              </a:rPr>
            </a:br>
            <a:r>
              <a:rPr lang="en-US" b="1" i="0" dirty="0">
                <a:solidFill>
                  <a:srgbClr val="FFFF00"/>
                </a:solidFill>
                <a:effectLst/>
                <a:latin typeface="Arial" panose="020B0604020202020204" pitchFamily="34" charset="0"/>
              </a:rPr>
              <a:t>4. A woman (Judges 5:7). (DEBORAH)</a:t>
            </a:r>
            <a:br>
              <a:rPr lang="en-US" b="1" dirty="0">
                <a:solidFill>
                  <a:srgbClr val="FFFF00"/>
                </a:solidFill>
              </a:rPr>
            </a:br>
            <a:r>
              <a:rPr lang="en-US" b="1" i="0" dirty="0">
                <a:solidFill>
                  <a:srgbClr val="FFFF00"/>
                </a:solidFill>
                <a:effectLst/>
                <a:latin typeface="Arial" panose="020B0604020202020204" pitchFamily="34" charset="0"/>
              </a:rPr>
              <a:t>5. 300 men with pitchers and lamps (Judges 7:6-16). (GIDEON)</a:t>
            </a:r>
            <a:br>
              <a:rPr lang="en-US" b="1" dirty="0">
                <a:solidFill>
                  <a:srgbClr val="FFFF00"/>
                </a:solidFill>
              </a:rPr>
            </a:br>
            <a:r>
              <a:rPr lang="en-US" b="1" i="0" dirty="0">
                <a:solidFill>
                  <a:srgbClr val="FFFF00"/>
                </a:solidFill>
                <a:effectLst/>
                <a:latin typeface="Arial" panose="020B0604020202020204" pitchFamily="34" charset="0"/>
              </a:rPr>
              <a:t>6. A woman and a stone (Judges 9:53). (A CERTAIN WOMAN)</a:t>
            </a:r>
            <a:br>
              <a:rPr lang="en-US" b="1" dirty="0">
                <a:solidFill>
                  <a:srgbClr val="FFFF00"/>
                </a:solidFill>
              </a:rPr>
            </a:br>
            <a:r>
              <a:rPr lang="en-US" b="1" i="0" dirty="0">
                <a:solidFill>
                  <a:srgbClr val="FFFF00"/>
                </a:solidFill>
                <a:effectLst/>
                <a:latin typeface="Arial" panose="020B0604020202020204" pitchFamily="34" charset="0"/>
              </a:rPr>
              <a:t>7. A social outcast (Judges 11:2,3). (</a:t>
            </a:r>
            <a:r>
              <a:rPr lang="en-US" b="1" dirty="0">
                <a:solidFill>
                  <a:srgbClr val="FFFF00"/>
                </a:solidFill>
                <a:latin typeface="Arial" panose="020B0604020202020204" pitchFamily="34" charset="0"/>
              </a:rPr>
              <a:t>JEPHTHAH )</a:t>
            </a:r>
            <a:br>
              <a:rPr lang="en-US" b="1" dirty="0">
                <a:solidFill>
                  <a:srgbClr val="FFFF00"/>
                </a:solidFill>
              </a:rPr>
            </a:br>
            <a:r>
              <a:rPr lang="en-US" b="1" i="0" dirty="0">
                <a:solidFill>
                  <a:srgbClr val="FFFF00"/>
                </a:solidFill>
                <a:effectLst/>
                <a:latin typeface="Arial" panose="020B0604020202020204" pitchFamily="34" charset="0"/>
              </a:rPr>
              <a:t>8. The jawbone of an ass (Judges 15:16). (SAMSON)</a:t>
            </a:r>
            <a:br>
              <a:rPr lang="en-US" b="1" dirty="0">
                <a:solidFill>
                  <a:srgbClr val="FFFF00"/>
                </a:solidFill>
              </a:rPr>
            </a:br>
            <a:r>
              <a:rPr lang="en-US" b="1" i="0" dirty="0">
                <a:solidFill>
                  <a:srgbClr val="FFFF00"/>
                </a:solidFill>
                <a:effectLst/>
                <a:latin typeface="Arial" panose="020B0604020202020204" pitchFamily="34" charset="0"/>
              </a:rPr>
              <a:t>9. 300 foxes with firebrands (Judges 15:4). (SAMSON)</a:t>
            </a:r>
            <a:endParaRPr lang="en-US" b="1" dirty="0">
              <a:solidFill>
                <a:srgbClr val="FFFF00"/>
              </a:solidFill>
            </a:endParaRPr>
          </a:p>
        </p:txBody>
      </p:sp>
    </p:spTree>
    <p:extLst>
      <p:ext uri="{BB962C8B-B14F-4D97-AF65-F5344CB8AC3E}">
        <p14:creationId xmlns:p14="http://schemas.microsoft.com/office/powerpoint/2010/main" val="308130035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5CFC15-59FA-492B-813A-FCFCAB28ED5B}"/>
              </a:ext>
            </a:extLst>
          </p:cNvPr>
          <p:cNvSpPr txBox="1"/>
          <p:nvPr/>
        </p:nvSpPr>
        <p:spPr>
          <a:xfrm>
            <a:off x="304800" y="1447800"/>
            <a:ext cx="8229600" cy="4278094"/>
          </a:xfrm>
          <a:prstGeom prst="rect">
            <a:avLst/>
          </a:prstGeom>
          <a:noFill/>
        </p:spPr>
        <p:txBody>
          <a:bodyPr wrap="square">
            <a:spAutoFit/>
          </a:bodyPr>
          <a:lstStyle/>
          <a:p>
            <a:r>
              <a:rPr lang="en-US" sz="3200" dirty="0">
                <a:solidFill>
                  <a:schemeClr val="bg1"/>
                </a:solidFill>
              </a:rPr>
              <a:t>1. Every judge was a “</a:t>
            </a:r>
            <a:r>
              <a:rPr lang="en-US" sz="3200" u="sng" dirty="0">
                <a:solidFill>
                  <a:srgbClr val="FFFF00"/>
                </a:solidFill>
              </a:rPr>
              <a:t>Deliverer</a:t>
            </a:r>
            <a:r>
              <a:rPr lang="en-US" sz="3200" dirty="0">
                <a:solidFill>
                  <a:schemeClr val="bg1"/>
                </a:solidFill>
              </a:rPr>
              <a:t>”</a:t>
            </a:r>
          </a:p>
          <a:p>
            <a:pPr>
              <a:lnSpc>
                <a:spcPct val="150000"/>
              </a:lnSpc>
            </a:pPr>
            <a:r>
              <a:rPr lang="en-US" sz="3200" dirty="0">
                <a:solidFill>
                  <a:schemeClr val="bg1"/>
                </a:solidFill>
              </a:rPr>
              <a:t>2. Christ is the </a:t>
            </a:r>
            <a:r>
              <a:rPr lang="en-US" sz="3200" u="sng" dirty="0">
                <a:solidFill>
                  <a:srgbClr val="FFFF00"/>
                </a:solidFill>
              </a:rPr>
              <a:t>Deliverer</a:t>
            </a:r>
            <a:r>
              <a:rPr lang="en-US" sz="3200" dirty="0">
                <a:solidFill>
                  <a:schemeClr val="bg1"/>
                </a:solidFill>
              </a:rPr>
              <a:t> From Sin</a:t>
            </a:r>
          </a:p>
          <a:p>
            <a:r>
              <a:rPr lang="en-US" sz="3200" dirty="0">
                <a:solidFill>
                  <a:schemeClr val="bg1"/>
                </a:solidFill>
              </a:rPr>
              <a:t>3. Some Judges were:</a:t>
            </a:r>
          </a:p>
          <a:p>
            <a:pPr marL="747713" indent="-285750">
              <a:buFont typeface="Wingdings" panose="05000000000000000000" pitchFamily="2" charset="2"/>
              <a:buChar char="ü"/>
            </a:pPr>
            <a:r>
              <a:rPr lang="en-US" sz="3200" dirty="0">
                <a:solidFill>
                  <a:srgbClr val="00B0F0"/>
                </a:solidFill>
              </a:rPr>
              <a:t>Rulers / Warriors / “</a:t>
            </a:r>
            <a:r>
              <a:rPr lang="en-US" sz="3200" u="sng" dirty="0">
                <a:solidFill>
                  <a:srgbClr val="00B0F0"/>
                </a:solidFill>
              </a:rPr>
              <a:t>Kings</a:t>
            </a:r>
            <a:r>
              <a:rPr lang="en-US" sz="3200" dirty="0">
                <a:solidFill>
                  <a:srgbClr val="00B0F0"/>
                </a:solidFill>
              </a:rPr>
              <a:t>”</a:t>
            </a:r>
          </a:p>
          <a:p>
            <a:pPr marL="747713" indent="-285750">
              <a:lnSpc>
                <a:spcPct val="150000"/>
              </a:lnSpc>
              <a:buFont typeface="Wingdings" panose="05000000000000000000" pitchFamily="2" charset="2"/>
              <a:buChar char="ü"/>
            </a:pPr>
            <a:r>
              <a:rPr lang="en-US" sz="3200" dirty="0">
                <a:solidFill>
                  <a:srgbClr val="00B0F0"/>
                </a:solidFill>
              </a:rPr>
              <a:t>Prophets</a:t>
            </a:r>
          </a:p>
          <a:p>
            <a:pPr marL="747713" indent="-285750">
              <a:lnSpc>
                <a:spcPct val="150000"/>
              </a:lnSpc>
              <a:buFont typeface="Wingdings" panose="05000000000000000000" pitchFamily="2" charset="2"/>
              <a:buChar char="ü"/>
            </a:pPr>
            <a:r>
              <a:rPr lang="en-US" sz="3200" dirty="0">
                <a:solidFill>
                  <a:srgbClr val="00B0F0"/>
                </a:solidFill>
              </a:rPr>
              <a:t>Priests</a:t>
            </a:r>
          </a:p>
          <a:p>
            <a:pPr marL="285750" indent="-285750"/>
            <a:r>
              <a:rPr lang="en-US" sz="3200" dirty="0">
                <a:solidFill>
                  <a:schemeClr val="bg1"/>
                </a:solidFill>
              </a:rPr>
              <a:t>4. Christ is </a:t>
            </a:r>
            <a:r>
              <a:rPr lang="en-US" sz="3200" u="sng" dirty="0">
                <a:solidFill>
                  <a:srgbClr val="FFFF00"/>
                </a:solidFill>
              </a:rPr>
              <a:t>Prophet</a:t>
            </a:r>
            <a:r>
              <a:rPr lang="en-US" sz="3200" dirty="0">
                <a:solidFill>
                  <a:schemeClr val="bg1"/>
                </a:solidFill>
              </a:rPr>
              <a:t>, </a:t>
            </a:r>
            <a:r>
              <a:rPr lang="en-US" sz="3200" u="sng" dirty="0">
                <a:solidFill>
                  <a:srgbClr val="FFFF00"/>
                </a:solidFill>
              </a:rPr>
              <a:t>Priest</a:t>
            </a:r>
            <a:r>
              <a:rPr lang="en-US" sz="3200" dirty="0">
                <a:solidFill>
                  <a:schemeClr val="bg1"/>
                </a:solidFill>
              </a:rPr>
              <a:t>, and </a:t>
            </a:r>
            <a:r>
              <a:rPr lang="en-US" sz="3200" u="sng" dirty="0">
                <a:solidFill>
                  <a:srgbClr val="FFFF00"/>
                </a:solidFill>
              </a:rPr>
              <a:t>King</a:t>
            </a:r>
          </a:p>
        </p:txBody>
      </p:sp>
      <p:sp>
        <p:nvSpPr>
          <p:cNvPr id="6" name="Rectangle 2">
            <a:extLst>
              <a:ext uri="{FF2B5EF4-FFF2-40B4-BE49-F238E27FC236}">
                <a16:creationId xmlns:a16="http://schemas.microsoft.com/office/drawing/2014/main" id="{3A95EE7D-A0AE-44B3-A1FE-2425E5DD2927}"/>
              </a:ext>
            </a:extLst>
          </p:cNvPr>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b="1">
                <a:solidFill>
                  <a:srgbClr val="00B0F0"/>
                </a:solidFill>
              </a:rPr>
              <a:t>Christ In The Book</a:t>
            </a:r>
            <a:endParaRPr lang="en-US" b="1" dirty="0">
              <a:solidFill>
                <a:srgbClr val="00B0F0"/>
              </a:solidFill>
            </a:endParaRPr>
          </a:p>
        </p:txBody>
      </p:sp>
    </p:spTree>
    <p:extLst>
      <p:ext uri="{BB962C8B-B14F-4D97-AF65-F5344CB8AC3E}">
        <p14:creationId xmlns:p14="http://schemas.microsoft.com/office/powerpoint/2010/main" val="17540434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A384-5317-49F2-8C02-2BAF2B1F3E0A}"/>
              </a:ext>
            </a:extLst>
          </p:cNvPr>
          <p:cNvSpPr>
            <a:spLocks noGrp="1"/>
          </p:cNvSpPr>
          <p:nvPr>
            <p:ph idx="1"/>
          </p:nvPr>
        </p:nvSpPr>
        <p:spPr/>
        <p:txBody>
          <a:bodyPr>
            <a:normAutofit/>
          </a:bodyPr>
          <a:lstStyle/>
          <a:p>
            <a:pPr marL="0" indent="0" algn="ctr">
              <a:buNone/>
            </a:pPr>
            <a:r>
              <a:rPr lang="en-US" sz="7200" dirty="0">
                <a:solidFill>
                  <a:srgbClr val="FFFF00"/>
                </a:solidFill>
              </a:rPr>
              <a:t>End of Lesson 6</a:t>
            </a:r>
          </a:p>
        </p:txBody>
      </p:sp>
    </p:spTree>
    <p:extLst>
      <p:ext uri="{BB962C8B-B14F-4D97-AF65-F5344CB8AC3E}">
        <p14:creationId xmlns:p14="http://schemas.microsoft.com/office/powerpoint/2010/main" val="18328742"/>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307361"/>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62652"/>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A384-5317-49F2-8C02-2BAF2B1F3E0A}"/>
              </a:ext>
            </a:extLst>
          </p:cNvPr>
          <p:cNvSpPr>
            <a:spLocks noGrp="1"/>
          </p:cNvSpPr>
          <p:nvPr>
            <p:ph idx="1"/>
          </p:nvPr>
        </p:nvSpPr>
        <p:spPr/>
        <p:txBody>
          <a:bodyPr>
            <a:normAutofit/>
          </a:bodyPr>
          <a:lstStyle/>
          <a:p>
            <a:pPr marL="0" indent="0" algn="ctr">
              <a:buNone/>
            </a:pPr>
            <a:r>
              <a:rPr lang="en-US" sz="7200" dirty="0">
                <a:solidFill>
                  <a:srgbClr val="FFFF00"/>
                </a:solidFill>
              </a:rPr>
              <a:t>End of Lesson 7</a:t>
            </a:r>
          </a:p>
        </p:txBody>
      </p:sp>
    </p:spTree>
    <p:extLst>
      <p:ext uri="{BB962C8B-B14F-4D97-AF65-F5344CB8AC3E}">
        <p14:creationId xmlns:p14="http://schemas.microsoft.com/office/powerpoint/2010/main" val="324369200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120C8E-2212-4CF7-B3C1-BE430F6F0BEC}"/>
              </a:ext>
            </a:extLst>
          </p:cNvPr>
          <p:cNvGrpSpPr/>
          <p:nvPr/>
        </p:nvGrpSpPr>
        <p:grpSpPr>
          <a:xfrm>
            <a:off x="880867" y="174171"/>
            <a:ext cx="7534665" cy="2590800"/>
            <a:chOff x="697098" y="89892"/>
            <a:chExt cx="6992130" cy="1797724"/>
          </a:xfrm>
        </p:grpSpPr>
        <p:sp>
          <p:nvSpPr>
            <p:cNvPr id="5" name="Rectangle 4">
              <a:extLst>
                <a:ext uri="{FF2B5EF4-FFF2-40B4-BE49-F238E27FC236}">
                  <a16:creationId xmlns:a16="http://schemas.microsoft.com/office/drawing/2014/main" id="{07E1C6E0-069C-4656-8BC9-ECDF9CD51D5A}"/>
                </a:ext>
              </a:extLst>
            </p:cNvPr>
            <p:cNvSpPr/>
            <p:nvPr/>
          </p:nvSpPr>
          <p:spPr>
            <a:xfrm>
              <a:off x="697098" y="89892"/>
              <a:ext cx="6992130" cy="1797724"/>
            </a:xfrm>
            <a:prstGeom prst="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id="{BBB85B54-236F-4952-B69A-7A5A99CB85B1}"/>
                </a:ext>
              </a:extLst>
            </p:cNvPr>
            <p:cNvSpPr txBox="1"/>
            <p:nvPr/>
          </p:nvSpPr>
          <p:spPr>
            <a:xfrm>
              <a:off x="697098" y="89892"/>
              <a:ext cx="6992130" cy="1797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Exodus</a:t>
              </a:r>
            </a:p>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The Book of Redemption</a:t>
              </a:r>
            </a:p>
          </p:txBody>
        </p:sp>
      </p:grpSp>
      <p:sp>
        <p:nvSpPr>
          <p:cNvPr id="10" name="TextBox 9">
            <a:extLst>
              <a:ext uri="{FF2B5EF4-FFF2-40B4-BE49-F238E27FC236}">
                <a16:creationId xmlns:a16="http://schemas.microsoft.com/office/drawing/2014/main" id="{23EA0DC8-3601-437D-A494-0DC878950745}"/>
              </a:ext>
            </a:extLst>
          </p:cNvPr>
          <p:cNvSpPr txBox="1"/>
          <p:nvPr/>
        </p:nvSpPr>
        <p:spPr>
          <a:xfrm>
            <a:off x="457200" y="2971800"/>
            <a:ext cx="8229600" cy="2677656"/>
          </a:xfrm>
          <a:prstGeom prst="rect">
            <a:avLst/>
          </a:prstGeom>
          <a:solidFill>
            <a:srgbClr val="0070C0"/>
          </a:solidFill>
        </p:spPr>
        <p:txBody>
          <a:bodyPr wrap="square">
            <a:spAutoFit/>
          </a:bodyPr>
          <a:lstStyle/>
          <a:p>
            <a:pPr algn="ctr"/>
            <a:r>
              <a:rPr lang="en-US" sz="2800" b="1" dirty="0">
                <a:solidFill>
                  <a:schemeClr val="bg1"/>
                </a:solidFill>
              </a:rPr>
              <a:t>Exodus 6:6 </a:t>
            </a:r>
          </a:p>
          <a:p>
            <a:pPr algn="ctr"/>
            <a:r>
              <a:rPr lang="en-US" sz="2800" dirty="0">
                <a:solidFill>
                  <a:schemeClr val="bg1"/>
                </a:solidFill>
              </a:rPr>
              <a:t>Wherefore say unto the children of Israel, I am the LORD, and I will bring you out from under the burdens of the Egyptians, and I will rid you out of their bondage, and I will </a:t>
            </a:r>
            <a:r>
              <a:rPr lang="en-US" sz="2800" u="sng" dirty="0">
                <a:solidFill>
                  <a:schemeClr val="bg1"/>
                </a:solidFill>
              </a:rPr>
              <a:t>redeem</a:t>
            </a:r>
            <a:r>
              <a:rPr lang="en-US" sz="2800" dirty="0">
                <a:solidFill>
                  <a:schemeClr val="bg1"/>
                </a:solidFill>
              </a:rPr>
              <a:t> you with a stretched out arm, and with great judgments:</a:t>
            </a:r>
          </a:p>
        </p:txBody>
      </p:sp>
    </p:spTree>
    <p:custDataLst>
      <p:tags r:id="rId1"/>
    </p:custDataLst>
    <p:extLst>
      <p:ext uri="{BB962C8B-B14F-4D97-AF65-F5344CB8AC3E}">
        <p14:creationId xmlns:p14="http://schemas.microsoft.com/office/powerpoint/2010/main" val="187293778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D521F90-776B-4F07-B234-175421C38FB1}"/>
              </a:ext>
            </a:extLst>
          </p:cNvPr>
          <p:cNvGrpSpPr/>
          <p:nvPr/>
        </p:nvGrpSpPr>
        <p:grpSpPr>
          <a:xfrm>
            <a:off x="1075935" y="167938"/>
            <a:ext cx="6992130" cy="1797724"/>
            <a:chOff x="697098" y="89892"/>
            <a:chExt cx="6992130" cy="1797724"/>
          </a:xfrm>
        </p:grpSpPr>
        <p:sp>
          <p:nvSpPr>
            <p:cNvPr id="11" name="Rectangle 10">
              <a:extLst>
                <a:ext uri="{FF2B5EF4-FFF2-40B4-BE49-F238E27FC236}">
                  <a16:creationId xmlns:a16="http://schemas.microsoft.com/office/drawing/2014/main" id="{EF956219-61D9-4EBA-ABE4-2E707590F6F6}"/>
                </a:ext>
              </a:extLst>
            </p:cNvPr>
            <p:cNvSpPr/>
            <p:nvPr/>
          </p:nvSpPr>
          <p:spPr>
            <a:xfrm>
              <a:off x="697098" y="89892"/>
              <a:ext cx="6992130" cy="1797724"/>
            </a:xfrm>
            <a:prstGeom prst="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2683BCF5-37CB-4369-BBE0-7CDD75D3FD69}"/>
                </a:ext>
              </a:extLst>
            </p:cNvPr>
            <p:cNvSpPr txBox="1"/>
            <p:nvPr/>
          </p:nvSpPr>
          <p:spPr>
            <a:xfrm>
              <a:off x="697098" y="89892"/>
              <a:ext cx="6992130" cy="1797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Leviticus</a:t>
              </a:r>
            </a:p>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The Book of Atonement</a:t>
              </a:r>
            </a:p>
          </p:txBody>
        </p:sp>
      </p:grpSp>
      <p:sp>
        <p:nvSpPr>
          <p:cNvPr id="13" name="TextBox 12">
            <a:extLst>
              <a:ext uri="{FF2B5EF4-FFF2-40B4-BE49-F238E27FC236}">
                <a16:creationId xmlns:a16="http://schemas.microsoft.com/office/drawing/2014/main" id="{126411C8-279E-4E32-822D-398517C4780D}"/>
              </a:ext>
            </a:extLst>
          </p:cNvPr>
          <p:cNvSpPr txBox="1"/>
          <p:nvPr/>
        </p:nvSpPr>
        <p:spPr>
          <a:xfrm>
            <a:off x="3065812" y="2280126"/>
            <a:ext cx="3379520" cy="4401205"/>
          </a:xfrm>
          <a:prstGeom prst="rect">
            <a:avLst/>
          </a:prstGeom>
          <a:solidFill>
            <a:srgbClr val="0070C0"/>
          </a:solidFill>
        </p:spPr>
        <p:txBody>
          <a:bodyPr wrap="square">
            <a:spAutoFit/>
          </a:bodyPr>
          <a:lstStyle/>
          <a:p>
            <a:pPr algn="ctr"/>
            <a:r>
              <a:rPr lang="en-US" sz="2800" b="1" dirty="0">
                <a:solidFill>
                  <a:schemeClr val="bg1"/>
                </a:solidFill>
              </a:rPr>
              <a:t>Leviticus 16:34 </a:t>
            </a:r>
          </a:p>
          <a:p>
            <a:pPr algn="ctr"/>
            <a:r>
              <a:rPr lang="en-US" sz="2800" dirty="0">
                <a:solidFill>
                  <a:schemeClr val="bg1"/>
                </a:solidFill>
              </a:rPr>
              <a:t>And this shall be an everlasting statute unto you, to make an </a:t>
            </a:r>
            <a:r>
              <a:rPr lang="en-US" sz="2800" u="sng" dirty="0">
                <a:solidFill>
                  <a:schemeClr val="bg1"/>
                </a:solidFill>
              </a:rPr>
              <a:t>atonement</a:t>
            </a:r>
            <a:r>
              <a:rPr lang="en-US" sz="2800" dirty="0">
                <a:solidFill>
                  <a:schemeClr val="bg1"/>
                </a:solidFill>
              </a:rPr>
              <a:t> for the children of Israel for all their sins once a year. And he did as the LORD commanded Moses.</a:t>
            </a:r>
          </a:p>
        </p:txBody>
      </p:sp>
      <p:sp>
        <p:nvSpPr>
          <p:cNvPr id="14" name="Text Box 4">
            <a:extLst>
              <a:ext uri="{FF2B5EF4-FFF2-40B4-BE49-F238E27FC236}">
                <a16:creationId xmlns:a16="http://schemas.microsoft.com/office/drawing/2014/main" id="{8A16382D-3C82-40E0-BF96-63D9527BEDDD}"/>
              </a:ext>
            </a:extLst>
          </p:cNvPr>
          <p:cNvSpPr txBox="1">
            <a:spLocks noChangeArrowheads="1"/>
          </p:cNvSpPr>
          <p:nvPr/>
        </p:nvSpPr>
        <p:spPr bwMode="auto">
          <a:xfrm>
            <a:off x="66304" y="2362200"/>
            <a:ext cx="2753096" cy="34290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400" b="1" u="sng" dirty="0">
                <a:solidFill>
                  <a:srgbClr val="FFFF00"/>
                </a:solidFill>
                <a:latin typeface="Cambria" pitchFamily="18" charset="0"/>
                <a:cs typeface="Arial" pitchFamily="34" charset="0"/>
              </a:rPr>
              <a:t>5 Major Offerings</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“B-M-P-S-T”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rgbClr val="FFFF00"/>
                </a:solidFill>
                <a:effectLst/>
                <a:latin typeface="Cambria" pitchFamily="18" charset="0"/>
                <a:cs typeface="Arial" pitchFamily="34" charset="0"/>
              </a:rPr>
              <a:t>B</a:t>
            </a:r>
            <a:r>
              <a:rPr kumimoji="0" lang="en-US" b="0" i="0" u="none" strike="noStrike" cap="none" normalizeH="0" baseline="0" dirty="0">
                <a:ln>
                  <a:noFill/>
                </a:ln>
                <a:solidFill>
                  <a:schemeClr val="bg1"/>
                </a:solidFill>
                <a:effectLst/>
                <a:latin typeface="Cambria" pitchFamily="18" charset="0"/>
                <a:cs typeface="Arial" pitchFamily="34" charset="0"/>
              </a:rPr>
              <a:t>urnt – Redemption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M</a:t>
            </a:r>
            <a:r>
              <a:rPr kumimoji="0" lang="en-US" b="0" i="0" u="none" strike="noStrike" cap="none" normalizeH="0" baseline="0" dirty="0">
                <a:ln>
                  <a:noFill/>
                </a:ln>
                <a:solidFill>
                  <a:schemeClr val="bg1"/>
                </a:solidFill>
                <a:effectLst/>
                <a:latin typeface="Cambria" pitchFamily="18" charset="0"/>
                <a:cs typeface="Arial" pitchFamily="34" charset="0"/>
              </a:rPr>
              <a:t>eat – Propitiation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P</a:t>
            </a:r>
            <a:r>
              <a:rPr kumimoji="0" lang="en-US" b="0" i="0" u="none" strike="noStrike" cap="none" normalizeH="0" baseline="0" dirty="0">
                <a:ln>
                  <a:noFill/>
                </a:ln>
                <a:solidFill>
                  <a:schemeClr val="bg1"/>
                </a:solidFill>
                <a:effectLst/>
                <a:latin typeface="Cambria" pitchFamily="18" charset="0"/>
                <a:cs typeface="Arial" pitchFamily="34" charset="0"/>
              </a:rPr>
              <a:t>eace – Reconciliation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S</a:t>
            </a:r>
            <a:r>
              <a:rPr kumimoji="0" lang="en-US" b="0" i="0" u="none" strike="noStrike" cap="none" normalizeH="0" baseline="0" dirty="0">
                <a:ln>
                  <a:noFill/>
                </a:ln>
                <a:solidFill>
                  <a:schemeClr val="bg1"/>
                </a:solidFill>
                <a:effectLst/>
                <a:latin typeface="Cambria" pitchFamily="18" charset="0"/>
                <a:cs typeface="Arial" pitchFamily="34" charset="0"/>
              </a:rPr>
              <a:t>in – Justification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T</a:t>
            </a:r>
            <a:r>
              <a:rPr kumimoji="0" lang="en-US" b="0" i="0" u="none" strike="noStrike" cap="none" normalizeH="0" baseline="0" dirty="0">
                <a:ln>
                  <a:noFill/>
                </a:ln>
                <a:solidFill>
                  <a:schemeClr val="bg1"/>
                </a:solidFill>
                <a:effectLst/>
                <a:latin typeface="Cambria" pitchFamily="18" charset="0"/>
                <a:cs typeface="Arial" pitchFamily="34" charset="0"/>
              </a:rPr>
              <a:t>respass – Regeneration</a:t>
            </a:r>
            <a:endParaRPr lang="en-US" dirty="0">
              <a:solidFill>
                <a:schemeClr val="bg1"/>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1200" b="0" i="0" u="none" strike="noStrike" cap="none" normalizeH="0" baseline="0" dirty="0">
              <a:ln>
                <a:noFill/>
              </a:ln>
              <a:solidFill>
                <a:schemeClr val="bg1"/>
              </a:solidFill>
              <a:effectLst/>
              <a:latin typeface="Cambria" pitchFamily="18" charset="0"/>
              <a:cs typeface="Arial" pitchFamily="34" charset="0"/>
            </a:endParaRPr>
          </a:p>
        </p:txBody>
      </p:sp>
      <p:sp>
        <p:nvSpPr>
          <p:cNvPr id="15" name="Rectangle 14">
            <a:extLst>
              <a:ext uri="{FF2B5EF4-FFF2-40B4-BE49-F238E27FC236}">
                <a16:creationId xmlns:a16="http://schemas.microsoft.com/office/drawing/2014/main" id="{BF51D04D-75F1-4D05-809A-80AD0D646AEC}"/>
              </a:ext>
            </a:extLst>
          </p:cNvPr>
          <p:cNvSpPr/>
          <p:nvPr/>
        </p:nvSpPr>
        <p:spPr>
          <a:xfrm>
            <a:off x="6477000" y="2362200"/>
            <a:ext cx="2667000" cy="4319131"/>
          </a:xfrm>
          <a:prstGeom prst="rect">
            <a:avLst/>
          </a:prstGeom>
        </p:spPr>
        <p:txBody>
          <a:bodyPr wrap="square">
            <a:spAutoFit/>
          </a:bodyPr>
          <a:lstStyle/>
          <a:p>
            <a:pPr lvl="0" algn="ctr" fontAlgn="base">
              <a:spcBef>
                <a:spcPct val="0"/>
              </a:spcBef>
              <a:spcAft>
                <a:spcPts val="1000"/>
              </a:spcAft>
            </a:pPr>
            <a:r>
              <a:rPr lang="en-US" sz="2400" b="1" u="sng" dirty="0">
                <a:solidFill>
                  <a:srgbClr val="FFFF00"/>
                </a:solidFill>
                <a:latin typeface="Cambria" pitchFamily="18" charset="0"/>
                <a:cs typeface="Arial" pitchFamily="34" charset="0"/>
              </a:rPr>
              <a:t>7 Major Feasts</a:t>
            </a:r>
            <a:endParaRPr lang="en-US" sz="2400" b="1" dirty="0">
              <a:solidFill>
                <a:srgbClr val="FFFF00"/>
              </a:solidFill>
              <a:latin typeface="Cambria" pitchFamily="18" charset="0"/>
              <a:cs typeface="Arial" pitchFamily="34" charset="0"/>
            </a:endParaRPr>
          </a:p>
          <a:p>
            <a:pPr lvl="0" algn="ctr" fontAlgn="base">
              <a:spcBef>
                <a:spcPct val="0"/>
              </a:spcBef>
              <a:spcAft>
                <a:spcPts val="1000"/>
              </a:spcAft>
            </a:pPr>
            <a:r>
              <a:rPr lang="en-US" sz="2400" b="1" dirty="0">
                <a:solidFill>
                  <a:srgbClr val="FFFF00"/>
                </a:solidFill>
                <a:latin typeface="Cambria" pitchFamily="18" charset="0"/>
                <a:cs typeface="Arial" pitchFamily="34" charset="0"/>
              </a:rPr>
              <a:t>“P-U-F-P-T-A-T”</a:t>
            </a:r>
          </a:p>
          <a:p>
            <a:pPr lvl="1" fontAlgn="base">
              <a:spcBef>
                <a:spcPct val="0"/>
              </a:spcBef>
              <a:spcAft>
                <a:spcPts val="1000"/>
              </a:spcAft>
            </a:pPr>
            <a:r>
              <a:rPr lang="en-US" sz="2000" dirty="0">
                <a:solidFill>
                  <a:schemeClr val="bg1"/>
                </a:solidFill>
                <a:latin typeface="Cambria" pitchFamily="18" charset="0"/>
                <a:cs typeface="Arial" pitchFamily="34" charset="0"/>
              </a:rPr>
              <a:t>1-</a:t>
            </a:r>
            <a:r>
              <a:rPr lang="en-US" sz="2000" b="1" dirty="0">
                <a:solidFill>
                  <a:srgbClr val="FFFF00"/>
                </a:solidFill>
                <a:latin typeface="Cambria" pitchFamily="18" charset="0"/>
                <a:cs typeface="Arial" pitchFamily="34" charset="0"/>
              </a:rPr>
              <a:t>P</a:t>
            </a:r>
            <a:r>
              <a:rPr lang="en-US" sz="2000" dirty="0">
                <a:solidFill>
                  <a:schemeClr val="bg1"/>
                </a:solidFill>
                <a:latin typeface="Cambria" pitchFamily="18" charset="0"/>
                <a:cs typeface="Arial" pitchFamily="34" charset="0"/>
              </a:rPr>
              <a:t>assover</a:t>
            </a:r>
          </a:p>
          <a:p>
            <a:pPr lvl="1" fontAlgn="base">
              <a:spcBef>
                <a:spcPct val="0"/>
              </a:spcBef>
              <a:spcAft>
                <a:spcPts val="1000"/>
              </a:spcAft>
            </a:pPr>
            <a:r>
              <a:rPr lang="en-US" sz="2000" dirty="0">
                <a:solidFill>
                  <a:schemeClr val="bg1"/>
                </a:solidFill>
                <a:latin typeface="Cambria" pitchFamily="18" charset="0"/>
                <a:cs typeface="Arial" pitchFamily="34" charset="0"/>
              </a:rPr>
              <a:t>2-</a:t>
            </a:r>
            <a:r>
              <a:rPr lang="en-US" sz="2000" b="1" dirty="0">
                <a:solidFill>
                  <a:srgbClr val="FFFF00"/>
                </a:solidFill>
                <a:latin typeface="Cambria" pitchFamily="18" charset="0"/>
                <a:cs typeface="Arial" pitchFamily="34" charset="0"/>
              </a:rPr>
              <a:t>U</a:t>
            </a:r>
            <a:r>
              <a:rPr lang="en-US" sz="2000" dirty="0">
                <a:solidFill>
                  <a:schemeClr val="bg1"/>
                </a:solidFill>
                <a:latin typeface="Cambria" pitchFamily="18" charset="0"/>
                <a:cs typeface="Arial" pitchFamily="34" charset="0"/>
              </a:rPr>
              <a:t>nleavened 	Bread</a:t>
            </a:r>
          </a:p>
          <a:p>
            <a:pPr lvl="1" fontAlgn="base">
              <a:spcBef>
                <a:spcPct val="0"/>
              </a:spcBef>
              <a:spcAft>
                <a:spcPts val="1000"/>
              </a:spcAft>
            </a:pPr>
            <a:r>
              <a:rPr lang="en-US" sz="2000" dirty="0">
                <a:solidFill>
                  <a:schemeClr val="bg1"/>
                </a:solidFill>
                <a:latin typeface="Cambria" pitchFamily="18" charset="0"/>
                <a:cs typeface="Arial" pitchFamily="34" charset="0"/>
              </a:rPr>
              <a:t>3-</a:t>
            </a:r>
            <a:r>
              <a:rPr lang="en-US" sz="2000" b="1" dirty="0">
                <a:solidFill>
                  <a:srgbClr val="FFFF00"/>
                </a:solidFill>
                <a:latin typeface="Cambria" pitchFamily="18" charset="0"/>
                <a:cs typeface="Arial" pitchFamily="34" charset="0"/>
              </a:rPr>
              <a:t>F</a:t>
            </a:r>
            <a:r>
              <a:rPr lang="en-US" sz="2000" dirty="0">
                <a:solidFill>
                  <a:schemeClr val="bg1"/>
                </a:solidFill>
                <a:latin typeface="Cambria" pitchFamily="18" charset="0"/>
                <a:cs typeface="Arial" pitchFamily="34" charset="0"/>
              </a:rPr>
              <a:t>irstfruits</a:t>
            </a:r>
          </a:p>
          <a:p>
            <a:pPr lvl="1" fontAlgn="base">
              <a:spcBef>
                <a:spcPct val="0"/>
              </a:spcBef>
              <a:spcAft>
                <a:spcPts val="1000"/>
              </a:spcAft>
            </a:pPr>
            <a:r>
              <a:rPr lang="en-US" sz="2000" dirty="0">
                <a:solidFill>
                  <a:schemeClr val="bg1"/>
                </a:solidFill>
                <a:latin typeface="Cambria" pitchFamily="18" charset="0"/>
                <a:cs typeface="Arial" pitchFamily="34" charset="0"/>
              </a:rPr>
              <a:t>4-</a:t>
            </a:r>
            <a:r>
              <a:rPr lang="en-US" sz="2000" b="1" dirty="0">
                <a:solidFill>
                  <a:srgbClr val="FFFF00"/>
                </a:solidFill>
                <a:latin typeface="Cambria" pitchFamily="18" charset="0"/>
                <a:cs typeface="Arial" pitchFamily="34" charset="0"/>
              </a:rPr>
              <a:t>P</a:t>
            </a:r>
            <a:r>
              <a:rPr lang="en-US" sz="2000" dirty="0">
                <a:solidFill>
                  <a:schemeClr val="bg1"/>
                </a:solidFill>
                <a:latin typeface="Cambria" pitchFamily="18" charset="0"/>
                <a:cs typeface="Arial" pitchFamily="34" charset="0"/>
              </a:rPr>
              <a:t>entecost</a:t>
            </a:r>
          </a:p>
          <a:p>
            <a:pPr lvl="1" fontAlgn="base">
              <a:spcBef>
                <a:spcPct val="0"/>
              </a:spcBef>
              <a:spcAft>
                <a:spcPts val="1000"/>
              </a:spcAft>
            </a:pPr>
            <a:r>
              <a:rPr lang="en-US" sz="2000" dirty="0">
                <a:solidFill>
                  <a:schemeClr val="bg1"/>
                </a:solidFill>
                <a:latin typeface="Cambria" pitchFamily="18" charset="0"/>
                <a:cs typeface="Arial" pitchFamily="34" charset="0"/>
              </a:rPr>
              <a:t>5-</a:t>
            </a:r>
            <a:r>
              <a:rPr lang="en-US" sz="2000" b="1" dirty="0">
                <a:solidFill>
                  <a:srgbClr val="FFFF00"/>
                </a:solidFill>
                <a:latin typeface="Cambria" pitchFamily="18" charset="0"/>
                <a:cs typeface="Arial" pitchFamily="34" charset="0"/>
              </a:rPr>
              <a:t>T</a:t>
            </a:r>
            <a:r>
              <a:rPr lang="en-US" sz="2000" dirty="0">
                <a:solidFill>
                  <a:schemeClr val="bg1"/>
                </a:solidFill>
                <a:latin typeface="Cambria" pitchFamily="18" charset="0"/>
                <a:cs typeface="Arial" pitchFamily="34" charset="0"/>
              </a:rPr>
              <a:t>rumpets</a:t>
            </a:r>
          </a:p>
          <a:p>
            <a:pPr lvl="1" fontAlgn="base">
              <a:spcBef>
                <a:spcPct val="0"/>
              </a:spcBef>
              <a:spcAft>
                <a:spcPts val="1000"/>
              </a:spcAft>
            </a:pPr>
            <a:r>
              <a:rPr lang="en-US" sz="2000" dirty="0">
                <a:solidFill>
                  <a:schemeClr val="bg1"/>
                </a:solidFill>
                <a:latin typeface="Cambria" pitchFamily="18" charset="0"/>
                <a:cs typeface="Arial" pitchFamily="34" charset="0"/>
              </a:rPr>
              <a:t>6-</a:t>
            </a:r>
            <a:r>
              <a:rPr lang="en-US" sz="2000" b="1" dirty="0">
                <a:solidFill>
                  <a:srgbClr val="FFFF00"/>
                </a:solidFill>
                <a:latin typeface="Cambria" pitchFamily="18" charset="0"/>
                <a:cs typeface="Arial" pitchFamily="34" charset="0"/>
              </a:rPr>
              <a:t>A</a:t>
            </a:r>
            <a:r>
              <a:rPr lang="en-US" sz="2000" dirty="0">
                <a:solidFill>
                  <a:schemeClr val="bg1"/>
                </a:solidFill>
                <a:latin typeface="Cambria" pitchFamily="18" charset="0"/>
                <a:cs typeface="Arial" pitchFamily="34" charset="0"/>
              </a:rPr>
              <a:t>tonement</a:t>
            </a:r>
          </a:p>
          <a:p>
            <a:pPr lvl="1" fontAlgn="base">
              <a:spcBef>
                <a:spcPct val="0"/>
              </a:spcBef>
              <a:spcAft>
                <a:spcPts val="1000"/>
              </a:spcAft>
            </a:pPr>
            <a:r>
              <a:rPr lang="en-US" sz="2000" dirty="0">
                <a:solidFill>
                  <a:schemeClr val="bg1"/>
                </a:solidFill>
                <a:latin typeface="Cambria" pitchFamily="18" charset="0"/>
                <a:cs typeface="Arial" pitchFamily="34" charset="0"/>
              </a:rPr>
              <a:t>7-</a:t>
            </a:r>
            <a:r>
              <a:rPr lang="en-US" sz="2000" b="1" dirty="0">
                <a:solidFill>
                  <a:srgbClr val="FFFF00"/>
                </a:solidFill>
                <a:latin typeface="Cambria" pitchFamily="18" charset="0"/>
                <a:cs typeface="Arial" pitchFamily="34" charset="0"/>
              </a:rPr>
              <a:t>T</a:t>
            </a:r>
            <a:r>
              <a:rPr lang="en-US" sz="2000" dirty="0">
                <a:solidFill>
                  <a:schemeClr val="bg1"/>
                </a:solidFill>
                <a:latin typeface="Cambria" pitchFamily="18" charset="0"/>
                <a:cs typeface="Arial" pitchFamily="34" charset="0"/>
              </a:rPr>
              <a:t>abernacles</a:t>
            </a:r>
            <a:endParaRPr lang="en-US" sz="2400" dirty="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9808144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14300" y="4246146"/>
            <a:ext cx="8915400" cy="1592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US" sz="2800" dirty="0">
                <a:solidFill>
                  <a:schemeClr val="bg1"/>
                </a:solidFill>
                <a:latin typeface="Segoe UI" pitchFamily="34" charset="0"/>
                <a:ea typeface="Times New Roman" pitchFamily="18" charset="0"/>
                <a:cs typeface="Segoe UI" pitchFamily="34" charset="0"/>
              </a:rPr>
              <a:t>"</a:t>
            </a:r>
            <a:r>
              <a:rPr lang="en-US" sz="2800" b="1" i="1" dirty="0">
                <a:solidFill>
                  <a:schemeClr val="bg1"/>
                </a:solidFill>
                <a:latin typeface="Segoe UI" pitchFamily="34" charset="0"/>
                <a:ea typeface="Times New Roman" pitchFamily="18" charset="0"/>
                <a:cs typeface="Segoe UI" pitchFamily="34" charset="0"/>
              </a:rPr>
              <a:t>Numbering</a:t>
            </a:r>
            <a:r>
              <a:rPr lang="en-US" sz="2800" dirty="0">
                <a:solidFill>
                  <a:schemeClr val="bg1"/>
                </a:solidFill>
                <a:latin typeface="Segoe UI" pitchFamily="34" charset="0"/>
                <a:ea typeface="Times New Roman" pitchFamily="18" charset="0"/>
                <a:cs typeface="Segoe UI" pitchFamily="34" charset="0"/>
              </a:rPr>
              <a:t>" of the people</a:t>
            </a:r>
          </a:p>
          <a:p>
            <a:pPr algn="ctr" defTabSz="914377" eaLnBrk="0" fontAlgn="base" hangingPunct="0">
              <a:spcBef>
                <a:spcPct val="0"/>
              </a:spcBef>
              <a:spcAft>
                <a:spcPct val="0"/>
              </a:spcAft>
            </a:pPr>
            <a:endParaRPr lang="en-US" sz="1100" dirty="0">
              <a:solidFill>
                <a:schemeClr val="bg1"/>
              </a:solidFill>
              <a:latin typeface="Arial" pitchFamily="34" charset="0"/>
              <a:cs typeface="Arial" pitchFamily="34" charset="0"/>
            </a:endParaRPr>
          </a:p>
          <a:p>
            <a:pPr algn="ctr" defTabSz="914377" eaLnBrk="0" fontAlgn="base" hangingPunct="0">
              <a:spcBef>
                <a:spcPct val="0"/>
              </a:spcBef>
              <a:spcAft>
                <a:spcPct val="0"/>
              </a:spcAft>
            </a:pPr>
            <a:r>
              <a:rPr lang="en-US" sz="2400" u="sng" dirty="0">
                <a:solidFill>
                  <a:srgbClr val="FFFF00"/>
                </a:solidFill>
                <a:latin typeface="Segoe UI" pitchFamily="34" charset="0"/>
                <a:ea typeface="Times New Roman" pitchFamily="18" charset="0"/>
                <a:cs typeface="Segoe UI" pitchFamily="34" charset="0"/>
              </a:rPr>
              <a:t>Men</a:t>
            </a:r>
            <a:r>
              <a:rPr lang="en-US" sz="2400" dirty="0">
                <a:solidFill>
                  <a:srgbClr val="FFFF00"/>
                </a:solidFill>
                <a:latin typeface="Segoe UI" pitchFamily="34" charset="0"/>
                <a:ea typeface="Times New Roman" pitchFamily="18" charset="0"/>
                <a:cs typeface="Segoe UI" pitchFamily="34" charset="0"/>
              </a:rPr>
              <a:t> Numbered - 20 yrs. old &amp; above</a:t>
            </a:r>
          </a:p>
          <a:p>
            <a:pPr algn="ctr" defTabSz="914377" eaLnBrk="0" fontAlgn="base" hangingPunct="0">
              <a:spcBef>
                <a:spcPct val="0"/>
              </a:spcBef>
              <a:spcAft>
                <a:spcPct val="0"/>
              </a:spcAft>
            </a:pPr>
            <a:endParaRPr lang="en-US" sz="1051" dirty="0">
              <a:solidFill>
                <a:schemeClr val="bg1"/>
              </a:solidFill>
              <a:latin typeface="Arial" pitchFamily="34" charset="0"/>
              <a:cs typeface="Arial" pitchFamily="34" charset="0"/>
            </a:endParaRPr>
          </a:p>
          <a:p>
            <a:pPr algn="ctr" defTabSz="914377" eaLnBrk="0" fontAlgn="base" hangingPunct="0">
              <a:spcBef>
                <a:spcPct val="0"/>
              </a:spcBef>
              <a:spcAft>
                <a:spcPct val="0"/>
              </a:spcAft>
            </a:pPr>
            <a:r>
              <a:rPr lang="en-US" sz="2400" u="sng" dirty="0">
                <a:solidFill>
                  <a:srgbClr val="FFFF00"/>
                </a:solidFill>
                <a:latin typeface="Segoe UI" pitchFamily="34" charset="0"/>
                <a:ea typeface="Times New Roman" pitchFamily="18" charset="0"/>
                <a:cs typeface="Segoe UI" pitchFamily="34" charset="0"/>
              </a:rPr>
              <a:t>Not Numbered</a:t>
            </a:r>
            <a:r>
              <a:rPr lang="en-US" sz="2400" dirty="0">
                <a:solidFill>
                  <a:srgbClr val="FFFF00"/>
                </a:solidFill>
                <a:latin typeface="Segoe UI" pitchFamily="34" charset="0"/>
                <a:ea typeface="Times New Roman" pitchFamily="18" charset="0"/>
                <a:cs typeface="Segoe UI" pitchFamily="34" charset="0"/>
              </a:rPr>
              <a:t> </a:t>
            </a:r>
            <a:r>
              <a:rPr lang="en-US" sz="2400" dirty="0">
                <a:solidFill>
                  <a:srgbClr val="00B0F0"/>
                </a:solidFill>
                <a:latin typeface="Segoe UI" pitchFamily="34" charset="0"/>
                <a:ea typeface="Times New Roman" pitchFamily="18" charset="0"/>
                <a:cs typeface="Segoe UI" pitchFamily="34" charset="0"/>
              </a:rPr>
              <a:t>- Levites, women, &amp; children under 20 yrs. old</a:t>
            </a:r>
            <a:endParaRPr lang="en-US" sz="3600" dirty="0">
              <a:solidFill>
                <a:srgbClr val="00B0F0"/>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C9273846-3224-480A-BC85-E74532153CBA}"/>
              </a:ext>
            </a:extLst>
          </p:cNvPr>
          <p:cNvSpPr/>
          <p:nvPr/>
        </p:nvSpPr>
        <p:spPr>
          <a:xfrm>
            <a:off x="571500" y="2122841"/>
            <a:ext cx="8000999" cy="1815882"/>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2800" b="1" dirty="0"/>
              <a:t>Numbers 33:1 </a:t>
            </a:r>
          </a:p>
          <a:p>
            <a:pPr algn="ctr"/>
            <a:r>
              <a:rPr lang="en-US" sz="2800" dirty="0"/>
              <a:t>These are the </a:t>
            </a:r>
            <a:r>
              <a:rPr lang="en-US" sz="2800" u="sng" dirty="0"/>
              <a:t>journeys</a:t>
            </a:r>
            <a:r>
              <a:rPr lang="en-US" sz="2800" dirty="0"/>
              <a:t> of the children of Israel, which went forth out of the land of Egypt with their armies under the hand of Moses and Aaron.</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4780EF0-7AC4-4DFE-B210-1340A8C893AF}"/>
              </a:ext>
            </a:extLst>
          </p:cNvPr>
          <p:cNvGrpSpPr/>
          <p:nvPr/>
        </p:nvGrpSpPr>
        <p:grpSpPr>
          <a:xfrm>
            <a:off x="609601" y="17695"/>
            <a:ext cx="8000998" cy="1797724"/>
            <a:chOff x="306966" y="89892"/>
            <a:chExt cx="7620000" cy="1797724"/>
          </a:xfrm>
        </p:grpSpPr>
        <p:sp>
          <p:nvSpPr>
            <p:cNvPr id="6" name="Rectangle 5">
              <a:extLst>
                <a:ext uri="{FF2B5EF4-FFF2-40B4-BE49-F238E27FC236}">
                  <a16:creationId xmlns:a16="http://schemas.microsoft.com/office/drawing/2014/main" id="{4DF7C066-0837-45F5-A1A4-E73027603BE8}"/>
                </a:ext>
              </a:extLst>
            </p:cNvPr>
            <p:cNvSpPr/>
            <p:nvPr/>
          </p:nvSpPr>
          <p:spPr>
            <a:xfrm>
              <a:off x="697098" y="89892"/>
              <a:ext cx="6992130" cy="1797724"/>
            </a:xfrm>
            <a:prstGeom prst="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80F651C2-1D02-4712-82F8-1578DCC943EB}"/>
                </a:ext>
              </a:extLst>
            </p:cNvPr>
            <p:cNvSpPr txBox="1"/>
            <p:nvPr/>
          </p:nvSpPr>
          <p:spPr>
            <a:xfrm>
              <a:off x="306966" y="89892"/>
              <a:ext cx="7620000" cy="1797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Numbers</a:t>
              </a:r>
            </a:p>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The Book of Wanderings</a:t>
              </a:r>
            </a:p>
          </p:txBody>
        </p:sp>
      </p:grpSp>
    </p:spTree>
    <p:extLst>
      <p:ext uri="{BB962C8B-B14F-4D97-AF65-F5344CB8AC3E}">
        <p14:creationId xmlns:p14="http://schemas.microsoft.com/office/powerpoint/2010/main" val="242590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1">
                                            <p:txEl>
                                              <p:pRg st="0" end="0"/>
                                            </p:txEl>
                                          </p:spTgt>
                                        </p:tgtEl>
                                        <p:attrNameLst>
                                          <p:attrName>style.visibility</p:attrName>
                                        </p:attrNameLst>
                                      </p:cBhvr>
                                      <p:to>
                                        <p:strVal val="visible"/>
                                      </p:to>
                                    </p:set>
                                    <p:animEffect transition="in" filter="fade">
                                      <p:cBhvr>
                                        <p:cTn id="14" dur="1000"/>
                                        <p:tgtEl>
                                          <p:spTgt spid="10241">
                                            <p:txEl>
                                              <p:pRg st="0" end="0"/>
                                            </p:txEl>
                                          </p:spTgt>
                                        </p:tgtEl>
                                      </p:cBhvr>
                                    </p:animEffect>
                                    <p:anim calcmode="lin" valueType="num">
                                      <p:cBhvr>
                                        <p:cTn id="15" dur="1000" fill="hold"/>
                                        <p:tgtEl>
                                          <p:spTgt spid="1024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4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41">
                                            <p:txEl>
                                              <p:pRg st="2" end="2"/>
                                            </p:txEl>
                                          </p:spTgt>
                                        </p:tgtEl>
                                        <p:attrNameLst>
                                          <p:attrName>style.visibility</p:attrName>
                                        </p:attrNameLst>
                                      </p:cBhvr>
                                      <p:to>
                                        <p:strVal val="visible"/>
                                      </p:to>
                                    </p:set>
                                    <p:animEffect transition="in" filter="fade">
                                      <p:cBhvr>
                                        <p:cTn id="19" dur="1000"/>
                                        <p:tgtEl>
                                          <p:spTgt spid="10241">
                                            <p:txEl>
                                              <p:pRg st="2" end="2"/>
                                            </p:txEl>
                                          </p:spTgt>
                                        </p:tgtEl>
                                      </p:cBhvr>
                                    </p:animEffect>
                                    <p:anim calcmode="lin" valueType="num">
                                      <p:cBhvr>
                                        <p:cTn id="20" dur="1000" fill="hold"/>
                                        <p:tgtEl>
                                          <p:spTgt spid="1024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2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41">
                                            <p:txEl>
                                              <p:pRg st="4" end="4"/>
                                            </p:txEl>
                                          </p:spTgt>
                                        </p:tgtEl>
                                        <p:attrNameLst>
                                          <p:attrName>style.visibility</p:attrName>
                                        </p:attrNameLst>
                                      </p:cBhvr>
                                      <p:to>
                                        <p:strVal val="visible"/>
                                      </p:to>
                                    </p:set>
                                    <p:animEffect transition="in" filter="fade">
                                      <p:cBhvr>
                                        <p:cTn id="26" dur="1000"/>
                                        <p:tgtEl>
                                          <p:spTgt spid="10241">
                                            <p:txEl>
                                              <p:pRg st="4" end="4"/>
                                            </p:txEl>
                                          </p:spTgt>
                                        </p:tgtEl>
                                      </p:cBhvr>
                                    </p:animEffect>
                                    <p:anim calcmode="lin" valueType="num">
                                      <p:cBhvr>
                                        <p:cTn id="27" dur="1000" fill="hold"/>
                                        <p:tgtEl>
                                          <p:spTgt spid="1024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24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41ADCB-5EF4-4D29-943D-A1A79E15158A}"/>
              </a:ext>
            </a:extLst>
          </p:cNvPr>
          <p:cNvSpPr/>
          <p:nvPr/>
        </p:nvSpPr>
        <p:spPr>
          <a:xfrm>
            <a:off x="76200" y="2438400"/>
            <a:ext cx="8991600" cy="2218300"/>
          </a:xfrm>
          <a:prstGeom prst="rect">
            <a:avLst/>
          </a:prstGeom>
          <a:solidFill>
            <a:srgbClr val="0070C0"/>
          </a:solidFill>
        </p:spPr>
        <p:txBody>
          <a:bodyPr wrap="square" lIns="91440" tIns="45720" rIns="91440" bIns="45720">
            <a:spAutoFit/>
          </a:bodyPr>
          <a:lstStyle/>
          <a:p>
            <a:pPr algn="ctr">
              <a:spcBef>
                <a:spcPts val="20"/>
              </a:spcBef>
            </a:pPr>
            <a:endParaRPr lang="en-US" sz="1100" b="1" spc="51" dirty="0">
              <a:ln w="9525" cmpd="sng">
                <a:solidFill>
                  <a:schemeClr val="accent1"/>
                </a:solidFill>
                <a:prstDash val="solid"/>
              </a:ln>
              <a:solidFill>
                <a:srgbClr val="70AD47">
                  <a:tint val="1000"/>
                </a:srgbClr>
              </a:solidFill>
              <a:effectLst>
                <a:glow rad="38100">
                  <a:schemeClr val="accent1">
                    <a:alpha val="40000"/>
                  </a:schemeClr>
                </a:glow>
              </a:effectLst>
            </a:endParaRPr>
          </a:p>
          <a:p>
            <a:pPr marR="5080" algn="ctr">
              <a:lnSpc>
                <a:spcPct val="111000"/>
              </a:lnSpc>
            </a:pPr>
            <a:r>
              <a:rPr lang="en-US" sz="3200" b="1" dirty="0">
                <a:solidFill>
                  <a:schemeClr val="bg1"/>
                </a:solidFill>
              </a:rPr>
              <a:t>Deuteronomy 15:15 </a:t>
            </a:r>
          </a:p>
          <a:p>
            <a:pPr marR="5080" algn="ctr">
              <a:lnSpc>
                <a:spcPct val="111000"/>
              </a:lnSpc>
            </a:pPr>
            <a:r>
              <a:rPr lang="en-US" sz="2800" i="1" dirty="0">
                <a:solidFill>
                  <a:schemeClr val="bg1"/>
                </a:solidFill>
              </a:rPr>
              <a:t>And thou shalt </a:t>
            </a:r>
            <a:r>
              <a:rPr lang="en-US" sz="2800" i="1" u="sng" dirty="0">
                <a:solidFill>
                  <a:schemeClr val="bg1"/>
                </a:solidFill>
              </a:rPr>
              <a:t>remember</a:t>
            </a:r>
            <a:r>
              <a:rPr lang="en-US" sz="2800" i="1" dirty="0">
                <a:solidFill>
                  <a:schemeClr val="bg1"/>
                </a:solidFill>
              </a:rPr>
              <a:t> that thou </a:t>
            </a:r>
            <a:r>
              <a:rPr lang="en-US" sz="2800" i="1" dirty="0" err="1">
                <a:solidFill>
                  <a:schemeClr val="bg1"/>
                </a:solidFill>
              </a:rPr>
              <a:t>wast</a:t>
            </a:r>
            <a:r>
              <a:rPr lang="en-US" sz="2800" i="1" dirty="0">
                <a:solidFill>
                  <a:schemeClr val="bg1"/>
                </a:solidFill>
              </a:rPr>
              <a:t> a bondman in the land of  Egypt, and the LORD thy God redeemed thee: therefore I command thee this thing to day.</a:t>
            </a:r>
          </a:p>
        </p:txBody>
      </p:sp>
      <p:grpSp>
        <p:nvGrpSpPr>
          <p:cNvPr id="7" name="Group 6">
            <a:extLst>
              <a:ext uri="{FF2B5EF4-FFF2-40B4-BE49-F238E27FC236}">
                <a16:creationId xmlns:a16="http://schemas.microsoft.com/office/drawing/2014/main" id="{A0578D8E-621F-4F50-AA8A-143C7F78B85A}"/>
              </a:ext>
            </a:extLst>
          </p:cNvPr>
          <p:cNvGrpSpPr/>
          <p:nvPr/>
        </p:nvGrpSpPr>
        <p:grpSpPr>
          <a:xfrm>
            <a:off x="573783" y="228600"/>
            <a:ext cx="8265417" cy="1797724"/>
            <a:chOff x="697097" y="89892"/>
            <a:chExt cx="6992131" cy="1797724"/>
          </a:xfrm>
        </p:grpSpPr>
        <p:sp>
          <p:nvSpPr>
            <p:cNvPr id="8" name="Rectangle 7">
              <a:extLst>
                <a:ext uri="{FF2B5EF4-FFF2-40B4-BE49-F238E27FC236}">
                  <a16:creationId xmlns:a16="http://schemas.microsoft.com/office/drawing/2014/main" id="{D9171528-F4BC-4308-9C05-A11656D1D10D}"/>
                </a:ext>
              </a:extLst>
            </p:cNvPr>
            <p:cNvSpPr/>
            <p:nvPr/>
          </p:nvSpPr>
          <p:spPr>
            <a:xfrm>
              <a:off x="697098" y="89892"/>
              <a:ext cx="6992130" cy="1797724"/>
            </a:xfrm>
            <a:prstGeom prst="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7241234D-D549-426E-B3E6-B17D9C6AE35A}"/>
                </a:ext>
              </a:extLst>
            </p:cNvPr>
            <p:cNvSpPr txBox="1"/>
            <p:nvPr/>
          </p:nvSpPr>
          <p:spPr>
            <a:xfrm>
              <a:off x="697097" y="89892"/>
              <a:ext cx="6817617" cy="1797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Deuteronomy</a:t>
              </a:r>
            </a:p>
            <a:p>
              <a:pPr marL="0" lvl="0" indent="0" algn="ctr" defTabSz="2133600" rtl="0">
                <a:lnSpc>
                  <a:spcPct val="90000"/>
                </a:lnSpc>
                <a:spcBef>
                  <a:spcPct val="0"/>
                </a:spcBef>
                <a:spcAft>
                  <a:spcPct val="35000"/>
                </a:spcAft>
                <a:buNone/>
              </a:pPr>
              <a:r>
                <a:rPr lang="en-US" sz="4800" b="1" kern="1200" dirty="0">
                  <a:latin typeface="Final Frontier" panose="020B0000000000000000" pitchFamily="34" charset="0"/>
                </a:rPr>
                <a:t>The Book of Remembrance</a:t>
              </a:r>
            </a:p>
          </p:txBody>
        </p:sp>
      </p:grpSp>
      <p:sp>
        <p:nvSpPr>
          <p:cNvPr id="10" name="Text Box 4">
            <a:extLst>
              <a:ext uri="{FF2B5EF4-FFF2-40B4-BE49-F238E27FC236}">
                <a16:creationId xmlns:a16="http://schemas.microsoft.com/office/drawing/2014/main" id="{B23029A7-6103-4950-A918-073D96E618B3}"/>
              </a:ext>
            </a:extLst>
          </p:cNvPr>
          <p:cNvSpPr txBox="1">
            <a:spLocks noChangeArrowheads="1"/>
          </p:cNvSpPr>
          <p:nvPr/>
        </p:nvSpPr>
        <p:spPr bwMode="auto">
          <a:xfrm>
            <a:off x="212766" y="4800600"/>
            <a:ext cx="8718468" cy="181494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377" fontAlgn="base">
              <a:spcBef>
                <a:spcPct val="0"/>
              </a:spcBef>
              <a:spcAft>
                <a:spcPts val="1000"/>
              </a:spcAft>
            </a:pPr>
            <a:r>
              <a:rPr lang="en-US" sz="2800" b="1" u="sng" dirty="0">
                <a:solidFill>
                  <a:srgbClr val="00B0F0"/>
                </a:solidFill>
                <a:latin typeface="Cambria" pitchFamily="18" charset="0"/>
                <a:cs typeface="Arial" pitchFamily="34" charset="0"/>
              </a:rPr>
              <a:t>Pivotal Passage</a:t>
            </a:r>
            <a:endParaRPr lang="en-US" sz="2800" b="1" dirty="0">
              <a:solidFill>
                <a:srgbClr val="00B0F0"/>
              </a:solidFill>
              <a:latin typeface="Cambria" pitchFamily="18" charset="0"/>
              <a:cs typeface="Arial" pitchFamily="34" charset="0"/>
            </a:endParaRPr>
          </a:p>
          <a:p>
            <a:pPr algn="ctr" fontAlgn="base">
              <a:spcBef>
                <a:spcPct val="0"/>
              </a:spcBef>
              <a:spcAft>
                <a:spcPts val="1000"/>
              </a:spcAft>
            </a:pPr>
            <a:r>
              <a:rPr lang="en-US" b="1" dirty="0">
                <a:solidFill>
                  <a:srgbClr val="FFFF00"/>
                </a:solidFill>
              </a:rPr>
              <a:t>Deuteronomy 6:4-5 </a:t>
            </a:r>
          </a:p>
          <a:p>
            <a:pPr algn="ctr" fontAlgn="base">
              <a:spcBef>
                <a:spcPct val="0"/>
              </a:spcBef>
              <a:spcAft>
                <a:spcPts val="1000"/>
              </a:spcAft>
            </a:pPr>
            <a:r>
              <a:rPr lang="en-US" sz="2000" i="1" dirty="0">
                <a:solidFill>
                  <a:schemeClr val="bg1"/>
                </a:solidFill>
              </a:rPr>
              <a:t>Hear, O Israel: The LORD our God is one LORD: And thou shalt love the LORD thy God with all thine heart, and with all thy soul, and with all thy might. </a:t>
            </a:r>
            <a:endParaRPr lang="en-US" sz="1600" i="1" dirty="0">
              <a:solidFill>
                <a:schemeClr val="bg1"/>
              </a:solidFill>
              <a:latin typeface="Cambria" pitchFamily="18" charset="0"/>
              <a:cs typeface="Arial" pitchFamily="34" charset="0"/>
            </a:endParaRPr>
          </a:p>
        </p:txBody>
      </p:sp>
    </p:spTree>
    <p:custDataLst>
      <p:tags r:id="rId1"/>
    </p:custDataLst>
    <p:extLst>
      <p:ext uri="{BB962C8B-B14F-4D97-AF65-F5344CB8AC3E}">
        <p14:creationId xmlns:p14="http://schemas.microsoft.com/office/powerpoint/2010/main" val="406435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9B81FA-8D95-47E6-8745-151B05C294B8}"/>
              </a:ext>
            </a:extLst>
          </p:cNvPr>
          <p:cNvSpPr txBox="1"/>
          <p:nvPr/>
        </p:nvSpPr>
        <p:spPr>
          <a:xfrm>
            <a:off x="266700" y="685800"/>
            <a:ext cx="8610600" cy="5202001"/>
          </a:xfrm>
          <a:prstGeom prst="rect">
            <a:avLst/>
          </a:prstGeom>
          <a:solidFill>
            <a:srgbClr val="0070C0"/>
          </a:solidFill>
        </p:spPr>
        <p:txBody>
          <a:bodyPr wrap="square">
            <a:spAutoFit/>
          </a:bodyPr>
          <a:lstStyle/>
          <a:p>
            <a:pPr algn="ctr"/>
            <a:r>
              <a:rPr lang="en-US" sz="7200" b="1" dirty="0">
                <a:solidFill>
                  <a:schemeClr val="lt1"/>
                </a:solidFill>
                <a:latin typeface="Final Frontier" panose="020B0000000000000000" pitchFamily="34" charset="0"/>
              </a:rPr>
              <a:t>5 Books of Moses</a:t>
            </a:r>
          </a:p>
          <a:p>
            <a:pPr algn="ctr">
              <a:lnSpc>
                <a:spcPct val="150000"/>
              </a:lnSpc>
            </a:pPr>
            <a:r>
              <a:rPr lang="en-US" sz="6000" b="1" dirty="0">
                <a:solidFill>
                  <a:schemeClr val="lt1"/>
                </a:solidFill>
                <a:latin typeface="Final Frontier" panose="020B0000000000000000" pitchFamily="34" charset="0"/>
              </a:rPr>
              <a:t>The Law</a:t>
            </a:r>
          </a:p>
          <a:p>
            <a:pPr algn="ctr">
              <a:lnSpc>
                <a:spcPct val="150000"/>
              </a:lnSpc>
            </a:pPr>
            <a:r>
              <a:rPr lang="en-US" sz="6000" b="1" dirty="0">
                <a:solidFill>
                  <a:schemeClr val="lt1"/>
                </a:solidFill>
                <a:latin typeface="Final Frontier" panose="020B0000000000000000" pitchFamily="34" charset="0"/>
              </a:rPr>
              <a:t>The Torah</a:t>
            </a:r>
          </a:p>
          <a:p>
            <a:pPr algn="ctr">
              <a:lnSpc>
                <a:spcPct val="150000"/>
              </a:lnSpc>
            </a:pPr>
            <a:r>
              <a:rPr lang="en-US" sz="6000" b="1" dirty="0">
                <a:solidFill>
                  <a:schemeClr val="lt1"/>
                </a:solidFill>
                <a:latin typeface="Final Frontier" panose="020B0000000000000000" pitchFamily="34" charset="0"/>
              </a:rPr>
              <a:t>The Pentateuch </a:t>
            </a:r>
          </a:p>
        </p:txBody>
      </p:sp>
    </p:spTree>
    <p:custDataLst>
      <p:tags r:id="rId1"/>
    </p:custDataLst>
    <p:extLst>
      <p:ext uri="{BB962C8B-B14F-4D97-AF65-F5344CB8AC3E}">
        <p14:creationId xmlns:p14="http://schemas.microsoft.com/office/powerpoint/2010/main" val="23394766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1"/>
            <a:ext cx="8610600" cy="4864100"/>
          </a:xfrm>
          <a:prstGeom prst="rect">
            <a:avLst/>
          </a:prstGeom>
          <a:noFill/>
        </p:spPr>
      </p:pic>
      <p:sp>
        <p:nvSpPr>
          <p:cNvPr id="5" name="TextBox 4">
            <a:extLst>
              <a:ext uri="{FF2B5EF4-FFF2-40B4-BE49-F238E27FC236}">
                <a16:creationId xmlns:a16="http://schemas.microsoft.com/office/drawing/2014/main" id="{48A9DA41-DC46-4665-BB70-998C232899C3}"/>
              </a:ext>
            </a:extLst>
          </p:cNvPr>
          <p:cNvSpPr txBox="1"/>
          <p:nvPr/>
        </p:nvSpPr>
        <p:spPr>
          <a:xfrm>
            <a:off x="990600" y="1471386"/>
            <a:ext cx="6934200" cy="1015663"/>
          </a:xfrm>
          <a:prstGeom prst="rect">
            <a:avLst/>
          </a:prstGeom>
          <a:noFill/>
        </p:spPr>
        <p:txBody>
          <a:bodyPr wrap="square">
            <a:spAutoFit/>
          </a:bodyPr>
          <a:lstStyle/>
          <a:p>
            <a:pPr algn="ctr"/>
            <a:r>
              <a:rPr lang="en-US" sz="6000" dirty="0">
                <a:solidFill>
                  <a:srgbClr val="FFFF00"/>
                </a:solidFill>
                <a:latin typeface="Final Frontier" panose="020B0000000000000000" pitchFamily="34" charset="0"/>
              </a:rPr>
              <a:t>Lesson 6</a:t>
            </a:r>
            <a:endParaRPr lang="en-US" sz="6000" dirty="0"/>
          </a:p>
        </p:txBody>
      </p:sp>
    </p:spTree>
    <p:extLst>
      <p:ext uri="{BB962C8B-B14F-4D97-AF65-F5344CB8AC3E}">
        <p14:creationId xmlns:p14="http://schemas.microsoft.com/office/powerpoint/2010/main" val="2177102109"/>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371600"/>
          </a:xfrm>
        </p:spPr>
        <p:txBody>
          <a:bodyPr>
            <a:noAutofit/>
          </a:bodyPr>
          <a:lstStyle/>
          <a:p>
            <a:r>
              <a:rPr lang="en-US" sz="8000" dirty="0">
                <a:solidFill>
                  <a:srgbClr val="00B0F0"/>
                </a:solidFill>
              </a:rPr>
              <a:t>Joshua</a:t>
            </a:r>
            <a:endParaRPr lang="en-US" dirty="0">
              <a:solidFill>
                <a:srgbClr val="00B0F0"/>
              </a:solidFill>
              <a:latin typeface="Times New Roman" pitchFamily="18" charset="0"/>
              <a:cs typeface="Times New Roman" pitchFamily="18" charset="0"/>
            </a:endParaRPr>
          </a:p>
        </p:txBody>
      </p:sp>
      <p:sp>
        <p:nvSpPr>
          <p:cNvPr id="11267" name="Rectangle 3"/>
          <p:cNvSpPr>
            <a:spLocks noGrp="1"/>
          </p:cNvSpPr>
          <p:nvPr>
            <p:ph idx="4294967295"/>
          </p:nvPr>
        </p:nvSpPr>
        <p:spPr>
          <a:xfrm>
            <a:off x="-990" y="1676400"/>
            <a:ext cx="9144000" cy="4724400"/>
          </a:xfrm>
        </p:spPr>
        <p:txBody>
          <a:bodyPr>
            <a:normAutofit lnSpcReduction="10000"/>
          </a:bodyPr>
          <a:lstStyle/>
          <a:p>
            <a:pPr marL="0" indent="0" algn="ctr">
              <a:buNone/>
            </a:pPr>
            <a:r>
              <a:rPr lang="en-US" sz="8800" b="1" dirty="0">
                <a:solidFill>
                  <a:srgbClr val="FFFF00"/>
                </a:solidFill>
                <a:latin typeface="Final Frontier" panose="020B0000000000000000" pitchFamily="34" charset="0"/>
              </a:rPr>
              <a:t>The Book</a:t>
            </a:r>
          </a:p>
          <a:p>
            <a:pPr marL="0" indent="0" algn="ctr">
              <a:buNone/>
            </a:pPr>
            <a:r>
              <a:rPr lang="en-US" sz="8800" b="1" dirty="0">
                <a:solidFill>
                  <a:srgbClr val="FFFF00"/>
                </a:solidFill>
                <a:latin typeface="Final Frontier" panose="020B0000000000000000" pitchFamily="34" charset="0"/>
              </a:rPr>
              <a:t>of</a:t>
            </a:r>
          </a:p>
          <a:p>
            <a:pPr marL="0" indent="0" algn="ctr">
              <a:buNone/>
            </a:pPr>
            <a:r>
              <a:rPr lang="en-US" sz="10400" b="1" dirty="0">
                <a:solidFill>
                  <a:srgbClr val="FFFF00"/>
                </a:solidFill>
                <a:latin typeface="Final Frontier" panose="020B0000000000000000" pitchFamily="34" charset="0"/>
              </a:rPr>
              <a:t>Victory</a:t>
            </a:r>
          </a:p>
          <a:p>
            <a:pPr marL="0" indent="0">
              <a:buNone/>
            </a:pPr>
            <a:endParaRPr lang="en-US" sz="2400" dirty="0">
              <a:solidFill>
                <a:srgbClr val="FFFF00"/>
              </a:solidFill>
            </a:endParaRPr>
          </a:p>
          <a:p>
            <a:pPr marL="0" indent="0">
              <a:buClr>
                <a:srgbClr val="FFFF00"/>
              </a:buClr>
              <a:buNone/>
            </a:pPr>
            <a:endParaRPr lang="en-US" i="1" dirty="0">
              <a:solidFill>
                <a:schemeClr val="bg1"/>
              </a:solidFill>
            </a:endParaRPr>
          </a:p>
          <a:p>
            <a:pPr lvl="1"/>
            <a:endParaRPr lang="en-US" dirty="0">
              <a:solidFill>
                <a:schemeClr val="bg1"/>
              </a:solidFill>
            </a:endParaRPr>
          </a:p>
        </p:txBody>
      </p:sp>
    </p:spTree>
    <p:custDataLst>
      <p:tags r:id="rId1"/>
    </p:custDataLst>
    <p:extLst>
      <p:ext uri="{BB962C8B-B14F-4D97-AF65-F5344CB8AC3E}">
        <p14:creationId xmlns:p14="http://schemas.microsoft.com/office/powerpoint/2010/main" val="12579313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267">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1267">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41.1"/>
</p:tagLst>
</file>

<file path=ppt/tags/tag2.xml><?xml version="1.0" encoding="utf-8"?>
<p:tagLst xmlns:a="http://schemas.openxmlformats.org/drawingml/2006/main" xmlns:r="http://schemas.openxmlformats.org/officeDocument/2006/relationships" xmlns:p="http://schemas.openxmlformats.org/presentationml/2006/main">
  <p:tag name="TIMING" val="|0.9|41.1"/>
</p:tagLst>
</file>

<file path=ppt/tags/tag3.xml><?xml version="1.0" encoding="utf-8"?>
<p:tagLst xmlns:a="http://schemas.openxmlformats.org/drawingml/2006/main" xmlns:r="http://schemas.openxmlformats.org/officeDocument/2006/relationships" xmlns:p="http://schemas.openxmlformats.org/presentationml/2006/main">
  <p:tag name="TIMING" val="|0.9|41.1"/>
</p:tagLst>
</file>

<file path=ppt/tags/tag4.xml><?xml version="1.0" encoding="utf-8"?>
<p:tagLst xmlns:a="http://schemas.openxmlformats.org/drawingml/2006/main" xmlns:r="http://schemas.openxmlformats.org/officeDocument/2006/relationships" xmlns:p="http://schemas.openxmlformats.org/presentationml/2006/main">
  <p:tag name="TIMING" val="|0.9|11|6.4"/>
</p:tagLst>
</file>

<file path=ppt/tags/tag5.xml><?xml version="1.0" encoding="utf-8"?>
<p:tagLst xmlns:a="http://schemas.openxmlformats.org/drawingml/2006/main" xmlns:r="http://schemas.openxmlformats.org/officeDocument/2006/relationships" xmlns:p="http://schemas.openxmlformats.org/presentationml/2006/main">
  <p:tag name="TIMING" val="|0.9|11|6.4"/>
</p:tagLst>
</file>

<file path=ppt/tags/tag6.xml><?xml version="1.0" encoding="utf-8"?>
<p:tagLst xmlns:a="http://schemas.openxmlformats.org/drawingml/2006/main" xmlns:r="http://schemas.openxmlformats.org/officeDocument/2006/relationships" xmlns:p="http://schemas.openxmlformats.org/presentationml/2006/main">
  <p:tag name="TIMING" val="|1.1|5.3|7|6.2|7.7|4.9|3.6|5.2|6|1.5|6.5|5.2|6"/>
</p:tagLst>
</file>

<file path=ppt/tags/tag7.xml><?xml version="1.0" encoding="utf-8"?>
<p:tagLst xmlns:a="http://schemas.openxmlformats.org/drawingml/2006/main" xmlns:r="http://schemas.openxmlformats.org/officeDocument/2006/relationships" xmlns:p="http://schemas.openxmlformats.org/presentationml/2006/main">
  <p:tag name="TIMING" val="|1.1|5.3|7|6.2|7.7|4.9|3.6|5.2|6|1.5|6.5|5.2|6"/>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49715</TotalTime>
  <Words>1066</Words>
  <Application>Microsoft Office PowerPoint</Application>
  <PresentationFormat>On-screen Show (4:3)</PresentationFormat>
  <Paragraphs>155</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 Narrow</vt:lpstr>
      <vt:lpstr>Baskerville Old Face</vt:lpstr>
      <vt:lpstr>Calibri</vt:lpstr>
      <vt:lpstr>Cambria</vt:lpstr>
      <vt:lpstr>Final Frontier</vt:lpstr>
      <vt:lpstr>Ringbearer</vt:lpstr>
      <vt:lpstr>Segoe UI</vt:lpstr>
      <vt:lpstr>system-ui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Joshua</vt:lpstr>
      <vt:lpstr>The Book of Joshua</vt:lpstr>
      <vt:lpstr>Key Verse: </vt:lpstr>
      <vt:lpstr>Key Chapter Content</vt:lpstr>
      <vt:lpstr>Outline of Joshua</vt:lpstr>
      <vt:lpstr>Christ In The Book</vt:lpstr>
      <vt:lpstr>Judges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Terry Sellars</dc:creator>
  <cp:lastModifiedBy>Terry Sellars</cp:lastModifiedBy>
  <cp:revision>374</cp:revision>
  <dcterms:created xsi:type="dcterms:W3CDTF">2018-01-17T22:25:53Z</dcterms:created>
  <dcterms:modified xsi:type="dcterms:W3CDTF">2021-10-05T10:55:35Z</dcterms:modified>
</cp:coreProperties>
</file>