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9" r:id="rId4"/>
    <p:sldId id="432" r:id="rId5"/>
    <p:sldId id="435" r:id="rId6"/>
    <p:sldId id="436" r:id="rId7"/>
    <p:sldId id="437" r:id="rId8"/>
    <p:sldId id="438" r:id="rId9"/>
    <p:sldId id="439" r:id="rId10"/>
    <p:sldId id="440" r:id="rId11"/>
    <p:sldId id="272" r:id="rId12"/>
    <p:sldId id="271" r:id="rId13"/>
    <p:sldId id="275" r:id="rId14"/>
    <p:sldId id="273" r:id="rId15"/>
    <p:sldId id="274" r:id="rId16"/>
    <p:sldId id="276" r:id="rId17"/>
    <p:sldId id="430" r:id="rId18"/>
    <p:sldId id="434" r:id="rId19"/>
  </p:sldIdLst>
  <p:sldSz cx="10363200" cy="7772400"/>
  <p:notesSz cx="5029200" cy="7772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44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312D"/>
    <a:srgbClr val="000000"/>
    <a:srgbClr val="36312E"/>
    <a:srgbClr val="F5BF22"/>
    <a:srgbClr val="1676A4"/>
    <a:srgbClr val="E0B83D"/>
    <a:srgbClr val="9D2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5700F-A6A2-44B4-BB5A-004A6C992709}" v="404" dt="2023-08-21T19:37:53.3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662" y="72"/>
      </p:cViewPr>
      <p:guideLst>
        <p:guide orient="horz" pos="2880"/>
        <p:guide pos="445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240" y="2409444"/>
            <a:ext cx="8808720" cy="276999"/>
          </a:xfrm>
          <a:prstGeom prst="rect">
            <a:avLst/>
          </a:prstGeom>
        </p:spPr>
        <p:txBody>
          <a:bodyPr wrap="square" lIns="0" tIns="0" rIns="0" bIns="0">
            <a:spAutoFit/>
          </a:bodyPr>
          <a:lstStyle>
            <a:lvl1pPr>
              <a:defRPr sz="18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554480" y="4352544"/>
            <a:ext cx="72542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18160" y="1787652"/>
            <a:ext cx="45079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37048" y="1787652"/>
            <a:ext cx="450799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885077"/>
            <a:ext cx="8808720" cy="2092881"/>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295400" y="4082310"/>
            <a:ext cx="7772400" cy="418576"/>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267488-75AC-4FC8-9BAB-269D6357065F}"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098642" y="6759651"/>
            <a:ext cx="593529" cy="169277"/>
          </a:xfrm>
        </p:spPr>
        <p:txBody>
          <a:bodyPr/>
          <a:lstStyle/>
          <a:p>
            <a:fld id="{F81838BD-3570-4F09-853C-3A21C639EB48}" type="slidenum">
              <a:rPr lang="en-US" smtClean="0"/>
              <a:t>‹#›</a:t>
            </a:fld>
            <a:endParaRPr lang="en-US"/>
          </a:p>
        </p:txBody>
      </p:sp>
    </p:spTree>
    <p:extLst>
      <p:ext uri="{BB962C8B-B14F-4D97-AF65-F5344CB8AC3E}">
        <p14:creationId xmlns:p14="http://schemas.microsoft.com/office/powerpoint/2010/main" val="1263707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2700000" scaled="1"/>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55726" y="427735"/>
            <a:ext cx="7666413" cy="276999"/>
          </a:xfrm>
          <a:prstGeom prst="rect">
            <a:avLst/>
          </a:prstGeom>
        </p:spPr>
        <p:txBody>
          <a:bodyPr wrap="square" lIns="0" tIns="0" rIns="0" bIns="0">
            <a:spAutoFit/>
          </a:bodyPr>
          <a:lstStyle>
            <a:lvl1pPr>
              <a:defRPr sz="1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18160" y="1787652"/>
            <a:ext cx="93268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523488" y="7228332"/>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8160" y="7228332"/>
            <a:ext cx="238353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a:xfrm>
            <a:off x="5098642" y="6759651"/>
            <a:ext cx="593529" cy="153888"/>
          </a:xfrm>
          <a:prstGeom prst="rect">
            <a:avLst/>
          </a:prstGeom>
        </p:spPr>
        <p:txBody>
          <a:bodyPr wrap="square" lIns="0" tIns="0" rIns="0" bIns="0">
            <a:spAutoFit/>
          </a:bodyPr>
          <a:lstStyle>
            <a:lvl1pPr>
              <a:defRPr sz="1100" b="0" i="0">
                <a:solidFill>
                  <a:schemeClr val="tx1"/>
                </a:solidFill>
                <a:latin typeface="Calibri"/>
                <a:cs typeface="Calibri"/>
              </a:defRPr>
            </a:lvl1pPr>
          </a:lstStyle>
          <a:p>
            <a:pPr marL="165735">
              <a:lnSpc>
                <a:spcPts val="1150"/>
              </a:lnSpc>
            </a:pPr>
            <a:fld id="{81D60167-4931-47E6-BA6A-407CBD079E47}" type="slidenum">
              <a:rPr lang="en-US" smtClean="0"/>
              <a:pPr marL="165735">
                <a:lnSpc>
                  <a:spcPts val="1150"/>
                </a:lnSpc>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152400" y="5018400"/>
            <a:ext cx="9982200" cy="2296800"/>
          </a:xfrm>
          <a:prstGeom prst="rect">
            <a:avLst/>
          </a:prstGeom>
        </p:spPr>
        <p:txBody>
          <a:bodyPr vert="horz" wrap="square" lIns="91440" tIns="45720" rIns="91440" bIns="45720" rtlCol="0" anchor="b">
            <a:normAutofit fontScale="62500" lnSpcReduction="20000"/>
          </a:bodyPr>
          <a:lstStyle/>
          <a:p>
            <a:pPr marL="12700" algn="ctr" rtl="0">
              <a:lnSpc>
                <a:spcPct val="90000"/>
              </a:lnSpc>
              <a:spcBef>
                <a:spcPct val="0"/>
              </a:spcBef>
              <a:spcAft>
                <a:spcPts val="600"/>
              </a:spcAft>
            </a:pPr>
            <a:r>
              <a:rPr lang="en-US" sz="7700" b="1" i="1" kern="1200">
                <a:solidFill>
                  <a:schemeClr val="bg1"/>
                </a:solidFill>
                <a:latin typeface="+mj-lt"/>
                <a:ea typeface="+mj-ea"/>
                <a:cs typeface="+mj-cs"/>
              </a:rPr>
              <a:t>Practical Studies About the Ministry</a:t>
            </a:r>
          </a:p>
          <a:p>
            <a:pPr marL="12700" algn="ctr" rtl="0">
              <a:lnSpc>
                <a:spcPct val="90000"/>
              </a:lnSpc>
              <a:spcBef>
                <a:spcPct val="0"/>
              </a:spcBef>
              <a:spcAft>
                <a:spcPts val="600"/>
              </a:spcAft>
            </a:pPr>
            <a:r>
              <a:rPr lang="en-US" sz="4500" b="1" kern="1200">
                <a:solidFill>
                  <a:srgbClr val="FFFF00"/>
                </a:solidFill>
                <a:latin typeface="+mj-lt"/>
                <a:ea typeface="+mj-ea"/>
                <a:cs typeface="+mj-cs"/>
              </a:rPr>
              <a:t>2 Timothy 2:2 </a:t>
            </a:r>
          </a:p>
          <a:p>
            <a:pPr marL="12700" algn="ctr" rtl="0">
              <a:lnSpc>
                <a:spcPct val="90000"/>
              </a:lnSpc>
              <a:spcBef>
                <a:spcPct val="0"/>
              </a:spcBef>
              <a:spcAft>
                <a:spcPts val="600"/>
              </a:spcAft>
            </a:pPr>
            <a:r>
              <a:rPr lang="en-US" sz="4500" i="1" kern="1200">
                <a:solidFill>
                  <a:schemeClr val="bg1"/>
                </a:solidFill>
                <a:latin typeface="+mj-lt"/>
                <a:ea typeface="+mj-ea"/>
                <a:cs typeface="+mj-cs"/>
              </a:rPr>
              <a:t>And the things that thou hast heard of me among many witnesses, the same commit thou to faithful men, who shall be able to teach others also. </a:t>
            </a:r>
            <a:endParaRPr lang="en-US" sz="4500" i="1" kern="1200" dirty="0">
              <a:solidFill>
                <a:schemeClr val="bg1"/>
              </a:solidFill>
              <a:latin typeface="+mj-lt"/>
              <a:ea typeface="+mj-ea"/>
              <a:cs typeface="+mj-cs"/>
            </a:endParaRPr>
          </a:p>
        </p:txBody>
      </p:sp>
      <p:grpSp>
        <p:nvGrpSpPr>
          <p:cNvPr id="26" name="Group 25">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27" name="Freeform: Shape 26">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13">
            <a:extLst>
              <a:ext uri="{FF2B5EF4-FFF2-40B4-BE49-F238E27FC236}">
                <a16:creationId xmlns:a16="http://schemas.microsoft.com/office/drawing/2014/main" id="{E0F8ADA9-5AA1-DCFA-E183-5DE8CF723003}"/>
              </a:ext>
            </a:extLst>
          </p:cNvPr>
          <p:cNvPicPr>
            <a:picLocks noChangeAspect="1"/>
          </p:cNvPicPr>
          <p:nvPr/>
        </p:nvPicPr>
        <p:blipFill rotWithShape="1">
          <a:blip r:embed="rId3"/>
          <a:srcRect l="21982" r="1" b="1"/>
          <a:stretch/>
        </p:blipFill>
        <p:spPr>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g-covered mountain">
            <a:extLst>
              <a:ext uri="{FF2B5EF4-FFF2-40B4-BE49-F238E27FC236}">
                <a16:creationId xmlns:a16="http://schemas.microsoft.com/office/drawing/2014/main" id="{ABE40632-0776-4CC7-46D2-C5099855B216}"/>
              </a:ext>
            </a:extLst>
          </p:cNvPr>
          <p:cNvPicPr>
            <a:picLocks noChangeAspect="1"/>
          </p:cNvPicPr>
          <p:nvPr/>
        </p:nvPicPr>
        <p:blipFill rotWithShape="1">
          <a:blip r:embed="rId2"/>
          <a:srcRect l="20207" r="9205" b="-1"/>
          <a:stretch/>
        </p:blipFill>
        <p:spPr>
          <a:xfrm>
            <a:off x="4394522" y="11"/>
            <a:ext cx="5968676" cy="7772389"/>
          </a:xfrm>
          <a:prstGeom prst="rect">
            <a:avLst/>
          </a:prstGeom>
        </p:spPr>
      </p:pic>
      <p:sp>
        <p:nvSpPr>
          <p:cNvPr id="2" name="Title 1">
            <a:extLst>
              <a:ext uri="{FF2B5EF4-FFF2-40B4-BE49-F238E27FC236}">
                <a16:creationId xmlns:a16="http://schemas.microsoft.com/office/drawing/2014/main" id="{D3C067B7-C042-671F-EFF0-388EDB6D6795}"/>
              </a:ext>
            </a:extLst>
          </p:cNvPr>
          <p:cNvSpPr>
            <a:spLocks noGrp="1"/>
          </p:cNvSpPr>
          <p:nvPr>
            <p:ph type="title"/>
          </p:nvPr>
        </p:nvSpPr>
        <p:spPr>
          <a:xfrm>
            <a:off x="304800" y="413808"/>
            <a:ext cx="3656530" cy="2153234"/>
          </a:xfrm>
        </p:spPr>
        <p:txBody>
          <a:bodyPr>
            <a:normAutofit/>
          </a:bodyPr>
          <a:lstStyle/>
          <a:p>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your calling”</a:t>
            </a:r>
            <a:endParaRPr lang="en-US" sz="4800" dirty="0">
              <a:solidFill>
                <a:schemeClr val="bg1"/>
              </a:solidFill>
            </a:endParaRPr>
          </a:p>
        </p:txBody>
      </p:sp>
      <p:sp>
        <p:nvSpPr>
          <p:cNvPr id="3" name="Content Placeholder 2">
            <a:extLst>
              <a:ext uri="{FF2B5EF4-FFF2-40B4-BE49-F238E27FC236}">
                <a16:creationId xmlns:a16="http://schemas.microsoft.com/office/drawing/2014/main" id="{FB0B2C03-E827-8ABA-BF7F-3DBE1380D6F6}"/>
              </a:ext>
            </a:extLst>
          </p:cNvPr>
          <p:cNvSpPr>
            <a:spLocks noGrp="1"/>
          </p:cNvSpPr>
          <p:nvPr>
            <p:ph idx="1"/>
          </p:nvPr>
        </p:nvSpPr>
        <p:spPr>
          <a:xfrm>
            <a:off x="196769" y="2758761"/>
            <a:ext cx="4145280" cy="4241797"/>
          </a:xfrm>
        </p:spPr>
        <p:txBody>
          <a:bodyPr>
            <a:norm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 Pet. 1:10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Wherefore the rather, brethren, give diligence to make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your calling</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election sure: for if ye do these things, ye shall never fall:</a:t>
            </a:r>
          </a:p>
          <a:p>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God’s Invitation</a:t>
            </a:r>
          </a:p>
          <a:p>
            <a:pPr algn="ct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Obligation</a:t>
            </a:r>
            <a:endParaRPr lang="en-US" sz="3600" b="1" dirty="0">
              <a:solidFill>
                <a:schemeClr val="bg1"/>
              </a:solidFill>
            </a:endParaRPr>
          </a:p>
        </p:txBody>
      </p:sp>
    </p:spTree>
    <p:extLst>
      <p:ext uri="{BB962C8B-B14F-4D97-AF65-F5344CB8AC3E}">
        <p14:creationId xmlns:p14="http://schemas.microsoft.com/office/powerpoint/2010/main" val="186634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6000">
              <a:srgbClr val="1D4770"/>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152400" y="5292640"/>
            <a:ext cx="9982200" cy="2022559"/>
          </a:xfrm>
          <a:prstGeom prst="rect">
            <a:avLst/>
          </a:prstGeom>
        </p:spPr>
        <p:txBody>
          <a:bodyPr vert="horz" lIns="91440" tIns="45720" rIns="91440" bIns="45720" rtlCol="0">
            <a:normAutofit/>
          </a:bodyPr>
          <a:lstStyle>
            <a:lvl1pPr>
              <a:defRPr sz="1800" b="1" i="0">
                <a:solidFill>
                  <a:schemeClr val="tx1"/>
                </a:solidFill>
                <a:latin typeface="Times New Roman"/>
                <a:ea typeface="+mj-ea"/>
                <a:cs typeface="Times New Roman"/>
              </a:defRPr>
            </a:lvl1pPr>
          </a:lstStyle>
          <a:p>
            <a:pPr marL="0" marR="0" algn="ctr" hangingPunct="0">
              <a:spcBef>
                <a:spcPts val="0"/>
              </a:spcBef>
              <a:spcAft>
                <a:spcPts val="0"/>
              </a:spcAft>
            </a:pPr>
            <a:r>
              <a:rPr lang="en-US" sz="4000" b="0" kern="1400" dirty="0">
                <a:solidFill>
                  <a:schemeClr val="bg1"/>
                </a:solidFill>
                <a:effectLst/>
                <a:latin typeface="Segoe UI" panose="020B0502040204020203" pitchFamily="34" charset="0"/>
                <a:ea typeface="Times New Roman" panose="02020603050405020304" pitchFamily="18" charset="0"/>
              </a:rPr>
              <a:t>Biblical tests to help a man determine or verify God’s calling.</a:t>
            </a: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spTree>
    <p:extLst>
      <p:ext uri="{BB962C8B-B14F-4D97-AF65-F5344CB8AC3E}">
        <p14:creationId xmlns:p14="http://schemas.microsoft.com/office/powerpoint/2010/main" val="46301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152400" y="4953000"/>
            <a:ext cx="9982200" cy="2251159"/>
          </a:xfrm>
          <a:prstGeom prst="rect">
            <a:avLst/>
          </a:prstGeom>
        </p:spPr>
        <p:txBody>
          <a:bodyPr vert="horz" lIns="91440" tIns="45720" rIns="91440" bIns="45720" rtlCol="0">
            <a:normAutofit fontScale="92500" lnSpcReduction="10000"/>
          </a:bodyPr>
          <a:lstStyle>
            <a:lvl1pPr>
              <a:defRPr sz="1800" b="1" i="0">
                <a:solidFill>
                  <a:schemeClr val="tx1"/>
                </a:solidFill>
                <a:latin typeface="Times New Roman"/>
                <a:ea typeface="+mj-ea"/>
                <a:cs typeface="Times New Roman"/>
              </a:defRPr>
            </a:lvl1pPr>
          </a:lstStyle>
          <a:p>
            <a:pPr marL="0" marR="0" algn="ctr" hangingPunct="0">
              <a:spcBef>
                <a:spcPts val="1200"/>
              </a:spcBef>
              <a:spcAft>
                <a:spcPts val="300"/>
              </a:spcAft>
            </a:pPr>
            <a:r>
              <a:rPr lang="en-US" sz="4300" b="1" i="0" kern="1400" dirty="0">
                <a:solidFill>
                  <a:srgbClr val="FFFFFF"/>
                </a:solidFill>
                <a:effectLst/>
                <a:latin typeface="Segoe UI" panose="020B0502040204020203" pitchFamily="34" charset="0"/>
                <a:cs typeface="Arial" panose="020B0604020202020204" pitchFamily="34" charset="0"/>
              </a:rPr>
              <a:t>THE TEST OF DESIRE </a:t>
            </a:r>
          </a:p>
          <a:p>
            <a:pPr algn="ctr" hangingPunct="0">
              <a:spcBef>
                <a:spcPts val="1200"/>
              </a:spcBef>
              <a:spcAft>
                <a:spcPts val="300"/>
              </a:spcAft>
            </a:pPr>
            <a:r>
              <a:rPr lang="en-US" sz="3100" b="0" i="1" kern="1400" dirty="0">
                <a:solidFill>
                  <a:srgbClr val="FFFFFF"/>
                </a:solidFill>
                <a:effectLst/>
                <a:latin typeface="Segoe UI" panose="020B0502040204020203" pitchFamily="34" charset="0"/>
                <a:ea typeface="Times New Roman" panose="02020603050405020304" pitchFamily="18" charset="0"/>
              </a:rPr>
              <a:t>"This is a true saying, If a man </a:t>
            </a:r>
            <a:r>
              <a:rPr lang="en-US" sz="3100" b="0" i="1" u="sng" kern="1400" dirty="0">
                <a:solidFill>
                  <a:srgbClr val="FFFFFF"/>
                </a:solidFill>
                <a:effectLst/>
                <a:latin typeface="Segoe UI" panose="020B0502040204020203" pitchFamily="34" charset="0"/>
                <a:ea typeface="Times New Roman" panose="02020603050405020304" pitchFamily="18" charset="0"/>
              </a:rPr>
              <a:t>desire</a:t>
            </a:r>
            <a:r>
              <a:rPr lang="en-US" sz="3100" b="0" i="1" kern="1400" dirty="0">
                <a:solidFill>
                  <a:srgbClr val="FFFFFF"/>
                </a:solidFill>
                <a:effectLst/>
                <a:latin typeface="Segoe UI" panose="020B0502040204020203" pitchFamily="34" charset="0"/>
                <a:ea typeface="Times New Roman" panose="02020603050405020304" pitchFamily="18" charset="0"/>
              </a:rPr>
              <a:t> the office of a bishop, he </a:t>
            </a:r>
            <a:r>
              <a:rPr lang="en-US" sz="3100" b="0" i="1" kern="1400" dirty="0" err="1">
                <a:solidFill>
                  <a:srgbClr val="FFFFFF"/>
                </a:solidFill>
                <a:effectLst/>
                <a:latin typeface="Segoe UI" panose="020B0502040204020203" pitchFamily="34" charset="0"/>
                <a:ea typeface="Times New Roman" panose="02020603050405020304" pitchFamily="18" charset="0"/>
              </a:rPr>
              <a:t>desireth</a:t>
            </a:r>
            <a:r>
              <a:rPr lang="en-US" sz="3100" b="0" i="1" kern="1400" dirty="0">
                <a:solidFill>
                  <a:srgbClr val="FFFFFF"/>
                </a:solidFill>
                <a:effectLst/>
                <a:latin typeface="Segoe UI" panose="020B0502040204020203" pitchFamily="34" charset="0"/>
                <a:ea typeface="Times New Roman" panose="02020603050405020304" pitchFamily="18" charset="0"/>
              </a:rPr>
              <a:t> a good work.“</a:t>
            </a:r>
          </a:p>
          <a:p>
            <a:pPr algn="ctr" hangingPunct="0">
              <a:spcBef>
                <a:spcPts val="1200"/>
              </a:spcBef>
              <a:spcAft>
                <a:spcPts val="300"/>
              </a:spcAft>
            </a:pPr>
            <a:r>
              <a:rPr lang="en-US" sz="3000" kern="1400" dirty="0">
                <a:solidFill>
                  <a:srgbClr val="F5BF22"/>
                </a:solidFill>
                <a:effectLst/>
                <a:latin typeface="Segoe UI" panose="020B0502040204020203" pitchFamily="34" charset="0"/>
                <a:ea typeface="Times New Roman" panose="02020603050405020304" pitchFamily="18" charset="0"/>
              </a:rPr>
              <a:t>1 Timothy 3:1 </a:t>
            </a:r>
            <a:endParaRPr lang="en-US" sz="3000" kern="1400" dirty="0">
              <a:solidFill>
                <a:srgbClr val="F5BF22"/>
              </a:solidFill>
              <a:effectLst/>
              <a:latin typeface="Times New Roman" panose="02020603050405020304" pitchFamily="18" charset="0"/>
              <a:ea typeface="Times New Roman" panose="02020603050405020304" pitchFamily="18" charset="0"/>
            </a:endParaRPr>
          </a:p>
          <a:p>
            <a:pPr marL="0" marR="0" algn="ctr" hangingPunct="0">
              <a:spcBef>
                <a:spcPts val="1200"/>
              </a:spcBef>
              <a:spcAft>
                <a:spcPts val="300"/>
              </a:spcAft>
            </a:pPr>
            <a:endParaRPr lang="en-US" sz="4800" b="1" i="1" kern="1400" dirty="0">
              <a:solidFill>
                <a:srgbClr val="FFFFFF"/>
              </a:solidFill>
              <a:effectLst/>
              <a:latin typeface="Cambria" panose="02040503050406030204" pitchFamily="18" charset="0"/>
              <a:cs typeface="Arial" panose="020B0604020202020204" pitchFamily="34" charset="0"/>
            </a:endParaRP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spTree>
    <p:extLst>
      <p:ext uri="{BB962C8B-B14F-4D97-AF65-F5344CB8AC3E}">
        <p14:creationId xmlns:p14="http://schemas.microsoft.com/office/powerpoint/2010/main" val="57940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0" y="4800600"/>
            <a:ext cx="10363200" cy="2971800"/>
          </a:xfrm>
          <a:prstGeom prst="rect">
            <a:avLst/>
          </a:prstGeom>
        </p:spPr>
        <p:txBody>
          <a:bodyPr vert="horz" lIns="91440" tIns="45720" rIns="91440" bIns="45720" rtlCol="0">
            <a:normAutofit fontScale="40000" lnSpcReduction="20000"/>
          </a:bodyPr>
          <a:lstStyle>
            <a:lvl1pPr>
              <a:defRPr sz="1800" b="1" i="0">
                <a:solidFill>
                  <a:schemeClr val="tx1"/>
                </a:solidFill>
                <a:latin typeface="Times New Roman"/>
                <a:ea typeface="+mj-ea"/>
                <a:cs typeface="Times New Roman"/>
              </a:defRPr>
            </a:lvl1pPr>
          </a:lstStyle>
          <a:p>
            <a:pPr marL="0" marR="0" algn="ctr" hangingPunct="0">
              <a:spcBef>
                <a:spcPts val="1200"/>
              </a:spcBef>
              <a:spcAft>
                <a:spcPts val="300"/>
              </a:spcAft>
            </a:pPr>
            <a:r>
              <a:rPr lang="en-US" sz="10000" b="1" i="0" kern="1400" dirty="0">
                <a:solidFill>
                  <a:schemeClr val="bg1"/>
                </a:solidFill>
                <a:effectLst/>
                <a:latin typeface="Segoe UI" panose="020B0502040204020203" pitchFamily="34" charset="0"/>
                <a:cs typeface="Arial" panose="020B0604020202020204" pitchFamily="34" charset="0"/>
              </a:rPr>
              <a:t>THE TEST OF LIFE</a:t>
            </a:r>
          </a:p>
          <a:p>
            <a:pPr marL="0" marR="0" algn="ctr" hangingPunct="0">
              <a:spcBef>
                <a:spcPts val="1200"/>
              </a:spcBef>
              <a:spcAft>
                <a:spcPts val="300"/>
              </a:spcAft>
            </a:pPr>
            <a:r>
              <a:rPr lang="en-US" sz="6000" b="0" i="1" kern="1400" dirty="0">
                <a:solidFill>
                  <a:srgbClr val="FFFFFF"/>
                </a:solidFill>
                <a:latin typeface="Segoe UI" panose="020B0502040204020203" pitchFamily="34" charset="0"/>
              </a:rPr>
              <a:t>"A bishop then must be blameless, the husband of one wife, vigilant, sober, of good </a:t>
            </a:r>
            <a:r>
              <a:rPr lang="en-US" sz="6000" b="0" i="1" kern="1400" dirty="0" err="1">
                <a:solidFill>
                  <a:srgbClr val="FFFFFF"/>
                </a:solidFill>
                <a:latin typeface="Segoe UI" panose="020B0502040204020203" pitchFamily="34" charset="0"/>
              </a:rPr>
              <a:t>behaviour</a:t>
            </a:r>
            <a:r>
              <a:rPr lang="en-US" sz="6000" b="0" i="1" kern="1400" dirty="0">
                <a:solidFill>
                  <a:srgbClr val="FFFFFF"/>
                </a:solidFill>
                <a:latin typeface="Segoe UI" panose="020B0502040204020203" pitchFamily="34" charset="0"/>
              </a:rPr>
              <a:t>, given to hospitality, apt to teach; not given to wine, no striker, not greedy of filthy lucre; but patient, not a brawler, not covetous; one that ruleth well his own house, having his children in subjection with all gravity... Moreover </a:t>
            </a:r>
            <a:r>
              <a:rPr lang="en-US" sz="6000" b="0" i="1" u="sng" kern="1400" dirty="0">
                <a:solidFill>
                  <a:srgbClr val="FFFFFF"/>
                </a:solidFill>
                <a:latin typeface="Segoe UI" panose="020B0502040204020203" pitchFamily="34" charset="0"/>
              </a:rPr>
              <a:t>he must have a good report of them which are without</a:t>
            </a:r>
            <a:r>
              <a:rPr lang="en-US" sz="6000" b="0" i="1" kern="1400" dirty="0">
                <a:solidFill>
                  <a:srgbClr val="FFFFFF"/>
                </a:solidFill>
                <a:latin typeface="Segoe UI" panose="020B0502040204020203" pitchFamily="34" charset="0"/>
              </a:rPr>
              <a:t>; …" </a:t>
            </a:r>
          </a:p>
          <a:p>
            <a:pPr marL="0" marR="0" algn="ctr" hangingPunct="0">
              <a:spcBef>
                <a:spcPts val="1200"/>
              </a:spcBef>
              <a:spcAft>
                <a:spcPts val="300"/>
              </a:spcAft>
            </a:pPr>
            <a:r>
              <a:rPr lang="en-US" sz="7000" kern="1400" dirty="0">
                <a:solidFill>
                  <a:srgbClr val="F5BF22"/>
                </a:solidFill>
                <a:latin typeface="Segoe UI" panose="020B0502040204020203" pitchFamily="34" charset="0"/>
              </a:rPr>
              <a:t>1 Timothy 3:2-7 </a:t>
            </a: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spTree>
    <p:extLst>
      <p:ext uri="{BB962C8B-B14F-4D97-AF65-F5344CB8AC3E}">
        <p14:creationId xmlns:p14="http://schemas.microsoft.com/office/powerpoint/2010/main" val="396305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76200" y="4946073"/>
            <a:ext cx="10363200" cy="2819400"/>
          </a:xfrm>
          <a:prstGeom prst="rect">
            <a:avLst/>
          </a:prstGeom>
          <a:solidFill>
            <a:schemeClr val="tx1"/>
          </a:solidFill>
        </p:spPr>
        <p:txBody>
          <a:bodyPr vert="horz" lIns="91440" tIns="45720" rIns="91440" bIns="45720" rtlCol="0">
            <a:noAutofit/>
          </a:bodyPr>
          <a:lstStyle>
            <a:lvl1pPr>
              <a:defRPr sz="1800" b="1" i="0">
                <a:solidFill>
                  <a:schemeClr val="tx1"/>
                </a:solidFill>
                <a:latin typeface="Times New Roman"/>
                <a:ea typeface="+mj-ea"/>
                <a:cs typeface="Times New Roman"/>
              </a:defRPr>
            </a:lvl1pPr>
          </a:lstStyle>
          <a:p>
            <a:pPr algn="ctr" hangingPunct="0">
              <a:spcBef>
                <a:spcPts val="1200"/>
              </a:spcBef>
              <a:spcAft>
                <a:spcPts val="300"/>
              </a:spcAft>
            </a:pPr>
            <a:r>
              <a:rPr lang="en-US" sz="4000" b="1" i="0" kern="1400" dirty="0">
                <a:solidFill>
                  <a:schemeClr val="bg1"/>
                </a:solidFill>
                <a:effectLst/>
                <a:latin typeface="Segoe UI" panose="020B0502040204020203" pitchFamily="34" charset="0"/>
                <a:cs typeface="Arial" panose="020B0604020202020204" pitchFamily="34" charset="0"/>
              </a:rPr>
              <a:t>THE TEST OF ABILITY</a:t>
            </a:r>
          </a:p>
          <a:p>
            <a:pPr algn="ctr" hangingPunct="0">
              <a:spcBef>
                <a:spcPts val="1200"/>
              </a:spcBef>
              <a:spcAft>
                <a:spcPts val="300"/>
              </a:spcAft>
            </a:pPr>
            <a:r>
              <a:rPr lang="en-US" sz="2400" b="0" i="1" kern="1400" dirty="0">
                <a:solidFill>
                  <a:schemeClr val="bg1"/>
                </a:solidFill>
                <a:effectLst/>
                <a:latin typeface="Segoe UI" panose="020B0502040204020203" pitchFamily="34" charset="0"/>
                <a:ea typeface="Times New Roman" panose="02020603050405020304" pitchFamily="18" charset="0"/>
              </a:rPr>
              <a:t>"Holding fast the faithful word as he hath been taught, </a:t>
            </a:r>
            <a:r>
              <a:rPr lang="en-US" sz="2400" b="0" i="1" u="sng" kern="1400" dirty="0">
                <a:solidFill>
                  <a:schemeClr val="bg1"/>
                </a:solidFill>
                <a:effectLst/>
                <a:latin typeface="Segoe UI" panose="020B0502040204020203" pitchFamily="34" charset="0"/>
                <a:ea typeface="Times New Roman" panose="02020603050405020304" pitchFamily="18" charset="0"/>
              </a:rPr>
              <a:t>that he may be able</a:t>
            </a:r>
            <a:r>
              <a:rPr lang="en-US" sz="2400" b="0" i="1" kern="1400" dirty="0">
                <a:solidFill>
                  <a:schemeClr val="bg1"/>
                </a:solidFill>
                <a:effectLst/>
                <a:latin typeface="Segoe UI" panose="020B0502040204020203" pitchFamily="34" charset="0"/>
                <a:ea typeface="Times New Roman" panose="02020603050405020304" pitchFamily="18" charset="0"/>
              </a:rPr>
              <a:t> by sound doctrine both to exhort and to convince the gainsayers" </a:t>
            </a:r>
          </a:p>
          <a:p>
            <a:pPr algn="ctr" hangingPunct="0">
              <a:spcBef>
                <a:spcPts val="1200"/>
              </a:spcBef>
              <a:spcAft>
                <a:spcPts val="300"/>
              </a:spcAft>
            </a:pPr>
            <a:r>
              <a:rPr lang="en-US" sz="2800" kern="1400" dirty="0">
                <a:solidFill>
                  <a:srgbClr val="F5BF22"/>
                </a:solidFill>
                <a:latin typeface="Segoe UI" panose="020B0502040204020203" pitchFamily="34" charset="0"/>
              </a:rPr>
              <a:t>Titus 1:9 </a:t>
            </a: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spTree>
    <p:extLst>
      <p:ext uri="{BB962C8B-B14F-4D97-AF65-F5344CB8AC3E}">
        <p14:creationId xmlns:p14="http://schemas.microsoft.com/office/powerpoint/2010/main" val="37699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0" y="4343400"/>
            <a:ext cx="10363200" cy="3810000"/>
          </a:xfrm>
          <a:prstGeom prst="rect">
            <a:avLst/>
          </a:prstGeom>
          <a:solidFill>
            <a:schemeClr val="tx1"/>
          </a:solidFill>
        </p:spPr>
        <p:txBody>
          <a:bodyPr vert="horz" lIns="91440" tIns="45720" rIns="91440" bIns="45720" rtlCol="0">
            <a:normAutofit/>
          </a:bodyPr>
          <a:lstStyle>
            <a:lvl1pPr>
              <a:defRPr sz="1800" b="1" i="0">
                <a:solidFill>
                  <a:schemeClr val="tx1"/>
                </a:solidFill>
                <a:latin typeface="Times New Roman"/>
                <a:ea typeface="+mj-ea"/>
                <a:cs typeface="Times New Roman"/>
              </a:defRPr>
            </a:lvl1pPr>
          </a:lstStyle>
          <a:p>
            <a:pPr marL="0" marR="0" algn="ctr" hangingPunct="0">
              <a:spcBef>
                <a:spcPts val="1200"/>
              </a:spcBef>
              <a:spcAft>
                <a:spcPts val="300"/>
              </a:spcAft>
            </a:pPr>
            <a:r>
              <a:rPr lang="en-US" sz="3900" b="1" i="0" kern="1400" dirty="0">
                <a:solidFill>
                  <a:schemeClr val="bg1"/>
                </a:solidFill>
                <a:effectLst/>
                <a:latin typeface="Segoe UI" panose="020B0502040204020203" pitchFamily="34" charset="0"/>
                <a:cs typeface="Arial" panose="020B0604020202020204" pitchFamily="34" charset="0"/>
              </a:rPr>
              <a:t>THE TEST OF RECOGNITION</a:t>
            </a:r>
          </a:p>
          <a:p>
            <a:pPr marL="0" marR="0" algn="ctr" hangingPunct="0">
              <a:spcBef>
                <a:spcPts val="1200"/>
              </a:spcBef>
              <a:spcAft>
                <a:spcPts val="300"/>
              </a:spcAft>
            </a:pPr>
            <a:r>
              <a:rPr lang="en-US" sz="2400" b="0" i="1" kern="1400" dirty="0">
                <a:solidFill>
                  <a:schemeClr val="bg1"/>
                </a:solidFill>
                <a:effectLst/>
                <a:latin typeface="Segoe UI" panose="020B0502040204020203" pitchFamily="34" charset="0"/>
                <a:ea typeface="Times New Roman" panose="02020603050405020304" pitchFamily="18" charset="0"/>
              </a:rPr>
              <a:t>"Now there were in the church that was at Antioch certain prophets and teachers; … As they ministered to the Lord, and fasted, the Holy Ghost said, Separate me Barnabas and Saul for the work whereunto I have called them. And when they had fasted and prayed, and laid their hands on them, they sent them away" </a:t>
            </a:r>
          </a:p>
          <a:p>
            <a:pPr marL="0" marR="0" algn="ctr" hangingPunct="0">
              <a:spcBef>
                <a:spcPts val="1200"/>
              </a:spcBef>
              <a:spcAft>
                <a:spcPts val="300"/>
              </a:spcAft>
            </a:pPr>
            <a:r>
              <a:rPr lang="en-US" sz="2800" kern="1400" dirty="0">
                <a:solidFill>
                  <a:srgbClr val="F5BF22"/>
                </a:solidFill>
                <a:latin typeface="Segoe UI" panose="020B0502040204020203" pitchFamily="34" charset="0"/>
              </a:rPr>
              <a:t>Acts 13:1-3</a:t>
            </a: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pic>
        <p:nvPicPr>
          <p:cNvPr id="6" name="Picture 5">
            <a:extLst>
              <a:ext uri="{FF2B5EF4-FFF2-40B4-BE49-F238E27FC236}">
                <a16:creationId xmlns:a16="http://schemas.microsoft.com/office/drawing/2014/main" id="{B1DD46E1-4D2D-FF7A-22E8-3DB3A7382F1A}"/>
              </a:ext>
            </a:extLst>
          </p:cNvPr>
          <p:cNvPicPr>
            <a:picLocks noChangeAspect="1"/>
          </p:cNvPicPr>
          <p:nvPr/>
        </p:nvPicPr>
        <p:blipFill>
          <a:blip r:embed="rId4"/>
          <a:stretch>
            <a:fillRect/>
          </a:stretch>
        </p:blipFill>
        <p:spPr>
          <a:xfrm>
            <a:off x="0" y="3505200"/>
            <a:ext cx="10363200" cy="838200"/>
          </a:xfrm>
          <a:prstGeom prst="rect">
            <a:avLst/>
          </a:prstGeom>
        </p:spPr>
      </p:pic>
    </p:spTree>
    <p:extLst>
      <p:ext uri="{BB962C8B-B14F-4D97-AF65-F5344CB8AC3E}">
        <p14:creationId xmlns:p14="http://schemas.microsoft.com/office/powerpoint/2010/main" val="142867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3200" cy="77724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all To Ministry Workshop">
            <a:extLst>
              <a:ext uri="{FF2B5EF4-FFF2-40B4-BE49-F238E27FC236}">
                <a16:creationId xmlns:a16="http://schemas.microsoft.com/office/drawing/2014/main" id="{E330BCE4-C717-4B5E-85DE-F79B2079E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8"/>
          <a:stretch/>
        </p:blipFill>
        <p:spPr bwMode="auto">
          <a:xfrm>
            <a:off x="20" y="-1"/>
            <a:ext cx="10363180" cy="4516233"/>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999524"/>
            <a:ext cx="10363200" cy="858124"/>
            <a:chOff x="0" y="2959818"/>
            <a:chExt cx="12192000" cy="757168"/>
          </a:xfrm>
        </p:grpSpPr>
        <p:sp>
          <p:nvSpPr>
            <p:cNvPr id="1034" name="Freeform: Shape 103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object 2">
            <a:extLst>
              <a:ext uri="{FF2B5EF4-FFF2-40B4-BE49-F238E27FC236}">
                <a16:creationId xmlns:a16="http://schemas.microsoft.com/office/drawing/2014/main" id="{3B2C1BB3-B151-5B02-E483-84E0A2412164}"/>
              </a:ext>
            </a:extLst>
          </p:cNvPr>
          <p:cNvSpPr txBox="1">
            <a:spLocks/>
          </p:cNvSpPr>
          <p:nvPr/>
        </p:nvSpPr>
        <p:spPr>
          <a:xfrm>
            <a:off x="0" y="3657600"/>
            <a:ext cx="10363200" cy="4038600"/>
          </a:xfrm>
          <a:prstGeom prst="rect">
            <a:avLst/>
          </a:prstGeom>
          <a:solidFill>
            <a:schemeClr val="tx1"/>
          </a:solidFill>
        </p:spPr>
        <p:txBody>
          <a:bodyPr vert="horz" lIns="91440" tIns="45720" rIns="91440" bIns="45720" rtlCol="0">
            <a:normAutofit fontScale="92500" lnSpcReduction="20000"/>
          </a:bodyPr>
          <a:lstStyle>
            <a:lvl1pPr>
              <a:defRPr sz="1800" b="1" i="0">
                <a:solidFill>
                  <a:schemeClr val="tx1"/>
                </a:solidFill>
                <a:latin typeface="Times New Roman"/>
                <a:ea typeface="+mj-ea"/>
                <a:cs typeface="Times New Roman"/>
              </a:defRPr>
            </a:lvl1pPr>
          </a:lstStyle>
          <a:p>
            <a:pPr marL="0" marR="0" algn="ctr" hangingPunct="0">
              <a:spcBef>
                <a:spcPts val="1200"/>
              </a:spcBef>
              <a:spcAft>
                <a:spcPts val="300"/>
              </a:spcAft>
            </a:pPr>
            <a:r>
              <a:rPr lang="en-US" sz="3900" i="0" kern="1400" dirty="0">
                <a:solidFill>
                  <a:schemeClr val="bg1"/>
                </a:solidFill>
                <a:effectLst/>
                <a:latin typeface="Segoe UI" panose="020B0502040204020203" pitchFamily="34" charset="0"/>
                <a:cs typeface="Arial" panose="020B0604020202020204" pitchFamily="34" charset="0"/>
              </a:rPr>
              <a:t>THE TEST OF PROOF</a:t>
            </a:r>
          </a:p>
          <a:p>
            <a:pPr marL="0" marR="0" algn="ctr" hangingPunct="0">
              <a:spcBef>
                <a:spcPts val="0"/>
              </a:spcBef>
              <a:spcAft>
                <a:spcPts val="0"/>
              </a:spcAft>
            </a:pPr>
            <a:r>
              <a:rPr lang="en-US" sz="2600" b="0" i="1" kern="1400" dirty="0">
                <a:solidFill>
                  <a:schemeClr val="bg1"/>
                </a:solidFill>
                <a:effectLst/>
                <a:latin typeface="Segoe UI" panose="020B0502040204020203" pitchFamily="34" charset="0"/>
                <a:ea typeface="Times New Roman" panose="02020603050405020304" pitchFamily="18" charset="0"/>
              </a:rPr>
              <a:t>"Not a novice, lest being lifted up with pride he fall into the condemnation of the devil" </a:t>
            </a:r>
          </a:p>
          <a:p>
            <a:pPr marL="0" marR="0" algn="ctr" hangingPunct="0">
              <a:spcBef>
                <a:spcPts val="0"/>
              </a:spcBef>
              <a:spcAft>
                <a:spcPts val="0"/>
              </a:spcAft>
            </a:pPr>
            <a:r>
              <a:rPr lang="en-US" sz="3000" b="0" kern="1400" dirty="0">
                <a:solidFill>
                  <a:srgbClr val="F5BF22"/>
                </a:solidFill>
                <a:effectLst/>
                <a:latin typeface="Segoe UI" panose="020B0502040204020203" pitchFamily="34" charset="0"/>
                <a:ea typeface="Times New Roman" panose="02020603050405020304" pitchFamily="18" charset="0"/>
              </a:rPr>
              <a:t>1 Timothy 3:6</a:t>
            </a:r>
            <a:endParaRPr lang="en-US" sz="3000" b="0" kern="1400" dirty="0">
              <a:solidFill>
                <a:srgbClr val="F5BF22"/>
              </a:solidFill>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pPr>
            <a:r>
              <a:rPr lang="en-US" sz="2600" b="0" kern="1400" dirty="0">
                <a:solidFill>
                  <a:schemeClr val="bg1"/>
                </a:solidFill>
                <a:effectLst/>
                <a:latin typeface="Segoe UI" panose="020B0502040204020203" pitchFamily="34" charset="0"/>
                <a:ea typeface="Times New Roman" panose="02020603050405020304" pitchFamily="18" charset="0"/>
              </a:rPr>
              <a:t> </a:t>
            </a:r>
            <a:endParaRPr lang="en-US" sz="2600" b="0" kern="1400" dirty="0">
              <a:solidFill>
                <a:schemeClr val="bg1"/>
              </a:solidFill>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pPr>
            <a:r>
              <a:rPr lang="en-US" sz="2600" b="0" i="1" kern="1400" dirty="0">
                <a:solidFill>
                  <a:schemeClr val="bg1"/>
                </a:solidFill>
                <a:effectLst/>
                <a:latin typeface="Segoe UI" panose="020B0502040204020203" pitchFamily="34" charset="0"/>
                <a:ea typeface="Times New Roman" panose="02020603050405020304" pitchFamily="18" charset="0"/>
              </a:rPr>
              <a:t>"And let these also first be proved; then let them use the office... " </a:t>
            </a:r>
          </a:p>
          <a:p>
            <a:pPr algn="ctr" hangingPunct="0"/>
            <a:r>
              <a:rPr lang="en-US" sz="3000" b="0" kern="1400" dirty="0">
                <a:solidFill>
                  <a:srgbClr val="F5BF22"/>
                </a:solidFill>
                <a:latin typeface="Segoe UI" panose="020B0502040204020203" pitchFamily="34" charset="0"/>
              </a:rPr>
              <a:t>1 Timothy 3:10 </a:t>
            </a:r>
          </a:p>
          <a:p>
            <a:pPr marL="0" marR="0" algn="ctr" hangingPunct="0">
              <a:spcBef>
                <a:spcPts val="0"/>
              </a:spcBef>
              <a:spcAft>
                <a:spcPts val="0"/>
              </a:spcAft>
            </a:pPr>
            <a:r>
              <a:rPr lang="en-US" sz="2600" b="0" kern="1400" dirty="0">
                <a:solidFill>
                  <a:schemeClr val="bg1"/>
                </a:solidFill>
                <a:effectLst/>
                <a:latin typeface="Segoe UI" panose="020B0502040204020203" pitchFamily="34" charset="0"/>
                <a:ea typeface="Times New Roman" panose="02020603050405020304" pitchFamily="18" charset="0"/>
              </a:rPr>
              <a:t> </a:t>
            </a:r>
            <a:endParaRPr lang="en-US" sz="2600" b="0" kern="1400" dirty="0">
              <a:solidFill>
                <a:schemeClr val="bg1"/>
              </a:solidFill>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pPr>
            <a:r>
              <a:rPr lang="en-US" sz="2600" b="0" i="1" kern="1400" dirty="0">
                <a:solidFill>
                  <a:schemeClr val="bg1"/>
                </a:solidFill>
                <a:effectLst/>
                <a:latin typeface="Segoe UI" panose="020B0502040204020203" pitchFamily="34" charset="0"/>
                <a:ea typeface="Times New Roman" panose="02020603050405020304" pitchFamily="18" charset="0"/>
              </a:rPr>
              <a:t>"And we have sent with them our brother, whom we have oftentimes proved diligent in many things..." </a:t>
            </a:r>
          </a:p>
          <a:p>
            <a:pPr algn="ctr" hangingPunct="0"/>
            <a:r>
              <a:rPr lang="en-US" sz="3000" b="0" kern="1400" dirty="0">
                <a:solidFill>
                  <a:srgbClr val="F5BF22"/>
                </a:solidFill>
                <a:latin typeface="Segoe UI" panose="020B0502040204020203" pitchFamily="34" charset="0"/>
              </a:rPr>
              <a:t>2 Corinthians 8:22 </a:t>
            </a:r>
            <a:endParaRPr lang="en-US" sz="2800" b="0" kern="1400" dirty="0">
              <a:solidFill>
                <a:srgbClr val="F5BF22"/>
              </a:solidFill>
              <a:latin typeface="Segoe UI" panose="020B0502040204020203" pitchFamily="34" charset="0"/>
            </a:endParaRPr>
          </a:p>
        </p:txBody>
      </p:sp>
      <p:sp>
        <p:nvSpPr>
          <p:cNvPr id="3" name="object 3"/>
          <p:cNvSpPr txBox="1"/>
          <p:nvPr/>
        </p:nvSpPr>
        <p:spPr>
          <a:xfrm>
            <a:off x="152400" y="24384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endParaRPr lang="en-US" sz="2800" kern="1200" dirty="0">
              <a:solidFill>
                <a:schemeClr val="tx1"/>
              </a:solidFill>
              <a:latin typeface="+mn-lt"/>
              <a:ea typeface="+mn-ea"/>
              <a:cs typeface="+mn-cs"/>
            </a:endParaRPr>
          </a:p>
        </p:txBody>
      </p:sp>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pic>
        <p:nvPicPr>
          <p:cNvPr id="7" name="Picture 6">
            <a:extLst>
              <a:ext uri="{FF2B5EF4-FFF2-40B4-BE49-F238E27FC236}">
                <a16:creationId xmlns:a16="http://schemas.microsoft.com/office/drawing/2014/main" id="{9C89C0EF-E12D-DBEC-B5A4-ED846E9F4EAD}"/>
              </a:ext>
            </a:extLst>
          </p:cNvPr>
          <p:cNvPicPr>
            <a:picLocks noChangeAspect="1"/>
          </p:cNvPicPr>
          <p:nvPr/>
        </p:nvPicPr>
        <p:blipFill>
          <a:blip r:embed="rId4"/>
          <a:stretch>
            <a:fillRect/>
          </a:stretch>
        </p:blipFill>
        <p:spPr>
          <a:xfrm>
            <a:off x="0" y="3124200"/>
            <a:ext cx="10363200" cy="542925"/>
          </a:xfrm>
          <a:prstGeom prst="rect">
            <a:avLst/>
          </a:prstGeom>
        </p:spPr>
      </p:pic>
    </p:spTree>
    <p:extLst>
      <p:ext uri="{BB962C8B-B14F-4D97-AF65-F5344CB8AC3E}">
        <p14:creationId xmlns:p14="http://schemas.microsoft.com/office/powerpoint/2010/main" val="62902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36060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o telephones communicating">
            <a:extLst>
              <a:ext uri="{FF2B5EF4-FFF2-40B4-BE49-F238E27FC236}">
                <a16:creationId xmlns:a16="http://schemas.microsoft.com/office/drawing/2014/main" id="{711F23F0-DA0C-56D1-5E2A-CA86E15A6EE7}"/>
              </a:ext>
            </a:extLst>
          </p:cNvPr>
          <p:cNvPicPr>
            <a:picLocks noChangeAspect="1"/>
          </p:cNvPicPr>
          <p:nvPr/>
        </p:nvPicPr>
        <p:blipFill rotWithShape="1">
          <a:blip r:embed="rId2"/>
          <a:srcRect l="21015" r="30077"/>
          <a:stretch/>
        </p:blipFill>
        <p:spPr>
          <a:xfrm>
            <a:off x="5294833" y="11"/>
            <a:ext cx="5068368" cy="777238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le 1">
            <a:extLst>
              <a:ext uri="{FF2B5EF4-FFF2-40B4-BE49-F238E27FC236}">
                <a16:creationId xmlns:a16="http://schemas.microsoft.com/office/drawing/2014/main" id="{7F6F1970-740B-5750-3D58-A703255CD0F6}"/>
              </a:ext>
            </a:extLst>
          </p:cNvPr>
          <p:cNvSpPr txBox="1">
            <a:spLocks/>
          </p:cNvSpPr>
          <p:nvPr/>
        </p:nvSpPr>
        <p:spPr>
          <a:xfrm>
            <a:off x="457200" y="838200"/>
            <a:ext cx="4668133" cy="5572138"/>
          </a:xfrm>
          <a:prstGeom prst="rect">
            <a:avLst/>
          </a:prstGeom>
        </p:spPr>
        <p:txBody>
          <a:bodyPr vert="horz" wrap="square" lIns="91440" tIns="45720" rIns="91440" bIns="45720" rtlCol="0" anchor="ctr">
            <a:noAutofit/>
          </a:bodyPr>
          <a:lstStyle>
            <a:lvl1pPr>
              <a:defRPr sz="1800" b="1" i="0">
                <a:solidFill>
                  <a:schemeClr val="tx1"/>
                </a:solidFill>
                <a:latin typeface="Times New Roman"/>
                <a:ea typeface="+mj-ea"/>
                <a:cs typeface="Times New Roman"/>
              </a:defRPr>
            </a:lvl1pPr>
          </a:lstStyle>
          <a:p>
            <a:pPr algn="ctr"/>
            <a:r>
              <a:rPr lang="en-US" sz="4800" i="1" kern="1200" dirty="0">
                <a:latin typeface="+mj-lt"/>
                <a:cs typeface="+mj-cs"/>
              </a:rPr>
              <a:t>No One Is Supposed To Understand Your Calling,</a:t>
            </a:r>
            <a:br>
              <a:rPr lang="en-US" sz="4800" i="1" kern="1200" dirty="0">
                <a:latin typeface="+mj-lt"/>
                <a:cs typeface="+mj-cs"/>
              </a:rPr>
            </a:br>
            <a:r>
              <a:rPr lang="en-US" sz="4800" i="1" kern="1200" dirty="0">
                <a:latin typeface="+mj-lt"/>
                <a:cs typeface="+mj-cs"/>
              </a:rPr>
              <a:t>It Wasn’t </a:t>
            </a:r>
            <a:br>
              <a:rPr lang="en-US" sz="4800" i="1" kern="1200" dirty="0">
                <a:latin typeface="+mj-lt"/>
                <a:cs typeface="+mj-cs"/>
              </a:rPr>
            </a:br>
            <a:r>
              <a:rPr lang="en-US" sz="4800" i="1" kern="1200" dirty="0">
                <a:latin typeface="+mj-lt"/>
                <a:cs typeface="+mj-cs"/>
              </a:rPr>
              <a:t>A Conference Call</a:t>
            </a:r>
          </a:p>
        </p:txBody>
      </p:sp>
    </p:spTree>
    <p:extLst>
      <p:ext uri="{BB962C8B-B14F-4D97-AF65-F5344CB8AC3E}">
        <p14:creationId xmlns:p14="http://schemas.microsoft.com/office/powerpoint/2010/main" val="34387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wd">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FAA4-909E-06FD-35D0-8ADC717EBD63}"/>
              </a:ext>
            </a:extLst>
          </p:cNvPr>
          <p:cNvSpPr>
            <a:spLocks noGrp="1"/>
          </p:cNvSpPr>
          <p:nvPr>
            <p:ph type="title"/>
          </p:nvPr>
        </p:nvSpPr>
        <p:spPr>
          <a:xfrm>
            <a:off x="1255726" y="427735"/>
            <a:ext cx="7666413" cy="1015663"/>
          </a:xfrm>
        </p:spPr>
        <p:txBody>
          <a:bodyPr/>
          <a:lstStyle/>
          <a:p>
            <a:pPr algn="ctr"/>
            <a:r>
              <a:rPr lang="en-US" sz="6600" dirty="0">
                <a:solidFill>
                  <a:schemeClr val="bg1"/>
                </a:solidFill>
                <a:latin typeface="Segoe UI" panose="020B0502040204020203" pitchFamily="34" charset="0"/>
                <a:cs typeface="Segoe UI" panose="020B0502040204020203" pitchFamily="34" charset="0"/>
              </a:rPr>
              <a:t>End of Lesson 1</a:t>
            </a:r>
          </a:p>
        </p:txBody>
      </p:sp>
      <p:sp>
        <p:nvSpPr>
          <p:cNvPr id="3" name="Text Placeholder 2">
            <a:extLst>
              <a:ext uri="{FF2B5EF4-FFF2-40B4-BE49-F238E27FC236}">
                <a16:creationId xmlns:a16="http://schemas.microsoft.com/office/drawing/2014/main" id="{96EEDE67-8E10-D5DD-FABB-7A1D2CD80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500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B2C1BB3-B151-5B02-E483-84E0A2412164}"/>
              </a:ext>
            </a:extLst>
          </p:cNvPr>
          <p:cNvSpPr txBox="1">
            <a:spLocks/>
          </p:cNvSpPr>
          <p:nvPr/>
        </p:nvSpPr>
        <p:spPr>
          <a:xfrm>
            <a:off x="76200" y="1289774"/>
            <a:ext cx="4495800" cy="1589466"/>
          </a:xfrm>
          <a:prstGeom prst="rect">
            <a:avLst/>
          </a:prstGeom>
        </p:spPr>
        <p:txBody>
          <a:bodyPr vert="horz" lIns="91440" tIns="45720" rIns="91440" bIns="45720" rtlCol="0" anchor="t">
            <a:normAutofit/>
          </a:bodyPr>
          <a:lstStyle>
            <a:lvl1pPr>
              <a:defRPr sz="1800" b="1" i="0">
                <a:solidFill>
                  <a:schemeClr val="tx1"/>
                </a:solidFill>
                <a:latin typeface="Times New Roman"/>
                <a:ea typeface="+mj-ea"/>
                <a:cs typeface="Times New Roman"/>
              </a:defRPr>
            </a:lvl1pPr>
          </a:lstStyle>
          <a:p>
            <a:pPr marL="12700" algn="ctr" rtl="0">
              <a:lnSpc>
                <a:spcPct val="90000"/>
              </a:lnSpc>
              <a:spcBef>
                <a:spcPct val="0"/>
              </a:spcBef>
              <a:spcAft>
                <a:spcPts val="600"/>
              </a:spcAft>
              <a:tabLst>
                <a:tab pos="878205" algn="l"/>
                <a:tab pos="3707765" algn="l"/>
              </a:tabLst>
            </a:pPr>
            <a:r>
              <a:rPr lang="en-US" sz="3200" kern="1200" spc="-20" dirty="0">
                <a:uFill>
                  <a:solidFill>
                    <a:srgbClr val="000000"/>
                  </a:solidFill>
                </a:uFill>
                <a:latin typeface="+mj-lt"/>
                <a:cs typeface="+mj-cs"/>
              </a:rPr>
              <a:t>Topics</a:t>
            </a:r>
            <a:r>
              <a:rPr lang="en-US" sz="3200" kern="1200" spc="-25" dirty="0">
                <a:uFill>
                  <a:solidFill>
                    <a:srgbClr val="000000"/>
                  </a:solidFill>
                </a:uFill>
                <a:latin typeface="+mj-lt"/>
                <a:cs typeface="+mj-cs"/>
              </a:rPr>
              <a:t> </a:t>
            </a:r>
            <a:r>
              <a:rPr lang="en-US" sz="3200" kern="1200" dirty="0">
                <a:uFill>
                  <a:solidFill>
                    <a:srgbClr val="000000"/>
                  </a:solidFill>
                </a:uFill>
                <a:latin typeface="+mj-lt"/>
                <a:cs typeface="+mj-cs"/>
              </a:rPr>
              <a:t>of</a:t>
            </a:r>
            <a:r>
              <a:rPr lang="en-US" sz="3200" kern="1200" spc="-20" dirty="0">
                <a:uFill>
                  <a:solidFill>
                    <a:srgbClr val="000000"/>
                  </a:solidFill>
                </a:uFill>
                <a:latin typeface="+mj-lt"/>
                <a:cs typeface="+mj-cs"/>
              </a:rPr>
              <a:t> </a:t>
            </a:r>
            <a:r>
              <a:rPr lang="en-US" sz="3200" kern="1200" spc="-10" dirty="0">
                <a:uFill>
                  <a:solidFill>
                    <a:srgbClr val="000000"/>
                  </a:solidFill>
                </a:uFill>
                <a:latin typeface="+mj-lt"/>
                <a:cs typeface="+mj-cs"/>
              </a:rPr>
              <a:t>Discussion</a:t>
            </a:r>
            <a:r>
              <a:rPr lang="en-US" sz="3200" kern="1200" dirty="0">
                <a:uFill>
                  <a:solidFill>
                    <a:srgbClr val="000000"/>
                  </a:solidFill>
                </a:uFill>
                <a:latin typeface="+mj-lt"/>
                <a:cs typeface="+mj-cs"/>
              </a:rPr>
              <a:t>	</a:t>
            </a:r>
          </a:p>
        </p:txBody>
      </p:sp>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5369" y="987298"/>
            <a:ext cx="62639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152400" y="2209800"/>
            <a:ext cx="5638800" cy="4070035"/>
          </a:xfrm>
          <a:prstGeom prst="rect">
            <a:avLst/>
          </a:prstGeom>
        </p:spPr>
        <p:txBody>
          <a:bodyPr vert="horz" lIns="91440" tIns="45720" rIns="91440" bIns="45720" rtlCol="0">
            <a:normAutofit/>
          </a:bodyPr>
          <a:lstStyle/>
          <a:p>
            <a:pPr marL="241300" indent="-228600" algn="l" rtl="0">
              <a:lnSpc>
                <a:spcPct val="90000"/>
              </a:lnSpc>
              <a:spcBef>
                <a:spcPts val="10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20" dirty="0">
                <a:solidFill>
                  <a:schemeClr val="tx1"/>
                </a:solidFill>
                <a:latin typeface="+mn-lt"/>
                <a:ea typeface="+mn-ea"/>
                <a:cs typeface="+mn-cs"/>
              </a:rPr>
              <a:t> </a:t>
            </a:r>
            <a:r>
              <a:rPr lang="en-US" sz="2800" kern="1200" dirty="0">
                <a:solidFill>
                  <a:schemeClr val="tx1"/>
                </a:solidFill>
                <a:latin typeface="+mn-lt"/>
                <a:ea typeface="+mn-ea"/>
                <a:cs typeface="+mn-cs"/>
              </a:rPr>
              <a:t>Call to the</a:t>
            </a:r>
            <a:r>
              <a:rPr lang="en-US" sz="2800" kern="1200" spc="-5" dirty="0">
                <a:solidFill>
                  <a:schemeClr val="tx1"/>
                </a:solidFill>
                <a:latin typeface="+mn-lt"/>
                <a:ea typeface="+mn-ea"/>
                <a:cs typeface="+mn-cs"/>
              </a:rPr>
              <a:t> </a:t>
            </a:r>
            <a:r>
              <a:rPr lang="en-US" sz="2800" kern="1200" spc="-10" dirty="0">
                <a:solidFill>
                  <a:schemeClr val="tx1"/>
                </a:solidFill>
                <a:latin typeface="+mn-lt"/>
                <a:ea typeface="+mn-ea"/>
                <a:cs typeface="+mn-cs"/>
              </a:rPr>
              <a:t>Ministry</a:t>
            </a:r>
            <a:endParaRPr lang="en-US" sz="280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Commission</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from</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5" dirty="0">
                <a:solidFill>
                  <a:schemeClr val="tx1"/>
                </a:solidFill>
                <a:latin typeface="+mn-lt"/>
                <a:ea typeface="+mn-ea"/>
                <a:cs typeface="+mn-cs"/>
              </a:rPr>
              <a:t> </a:t>
            </a:r>
            <a:r>
              <a:rPr lang="en-US" sz="2800" kern="1200" spc="-10" dirty="0">
                <a:solidFill>
                  <a:schemeClr val="tx1"/>
                </a:solidFill>
                <a:latin typeface="+mn-lt"/>
                <a:ea typeface="+mn-ea"/>
                <a:cs typeface="+mn-cs"/>
              </a:rPr>
              <a:t>Master</a:t>
            </a:r>
            <a:endParaRPr lang="en-US" sz="280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Commander</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of</a:t>
            </a:r>
            <a:r>
              <a:rPr lang="en-US" sz="2800" kern="1200" spc="-5" dirty="0">
                <a:solidFill>
                  <a:schemeClr val="tx1"/>
                </a:solidFill>
                <a:latin typeface="+mn-lt"/>
                <a:ea typeface="+mn-ea"/>
                <a:cs typeface="+mn-cs"/>
              </a:rPr>
              <a:t> </a:t>
            </a:r>
            <a:r>
              <a:rPr lang="en-US" sz="2800" kern="1200" dirty="0">
                <a:solidFill>
                  <a:schemeClr val="tx1"/>
                </a:solidFill>
                <a:latin typeface="+mn-lt"/>
                <a:ea typeface="+mn-ea"/>
                <a:cs typeface="+mn-cs"/>
              </a:rPr>
              <a:t>the</a:t>
            </a:r>
            <a:r>
              <a:rPr lang="en-US" sz="2800" kern="1200" spc="5" dirty="0">
                <a:solidFill>
                  <a:schemeClr val="tx1"/>
                </a:solidFill>
                <a:latin typeface="+mn-lt"/>
                <a:ea typeface="+mn-ea"/>
                <a:cs typeface="+mn-cs"/>
              </a:rPr>
              <a:t> </a:t>
            </a:r>
            <a:r>
              <a:rPr lang="en-US" sz="2800" kern="1200" spc="-10" dirty="0">
                <a:solidFill>
                  <a:schemeClr val="tx1"/>
                </a:solidFill>
                <a:latin typeface="+mn-lt"/>
                <a:ea typeface="+mn-ea"/>
                <a:cs typeface="+mn-cs"/>
              </a:rPr>
              <a:t>Mission</a:t>
            </a:r>
          </a:p>
          <a:p>
            <a:pPr marL="241300" indent="-228600" algn="l" rtl="0">
              <a:lnSpc>
                <a:spcPct val="90000"/>
              </a:lnSpc>
              <a:spcBef>
                <a:spcPts val="1140"/>
              </a:spcBef>
              <a:buFont typeface="Arial" panose="020B0604020202020204" pitchFamily="34" charset="0"/>
              <a:buChar char="•"/>
              <a:tabLst>
                <a:tab pos="241300" algn="l"/>
              </a:tabLst>
            </a:pPr>
            <a:endParaRPr lang="en-US" sz="105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Preacher</a:t>
            </a:r>
            <a:r>
              <a:rPr lang="en-US" sz="2800" kern="1200" spc="5" dirty="0">
                <a:solidFill>
                  <a:schemeClr val="tx1"/>
                </a:solidFill>
                <a:latin typeface="+mn-lt"/>
                <a:ea typeface="+mn-ea"/>
                <a:cs typeface="+mn-cs"/>
              </a:rPr>
              <a:t> </a:t>
            </a:r>
            <a:r>
              <a:rPr lang="en-US" sz="2800" kern="1200" dirty="0">
                <a:solidFill>
                  <a:schemeClr val="tx1"/>
                </a:solidFill>
                <a:latin typeface="+mn-lt"/>
                <a:ea typeface="+mn-ea"/>
                <a:cs typeface="+mn-cs"/>
              </a:rPr>
              <a:t>and His </a:t>
            </a:r>
            <a:r>
              <a:rPr lang="en-US" sz="2800" kern="1200" spc="-10" dirty="0">
                <a:solidFill>
                  <a:schemeClr val="tx1"/>
                </a:solidFill>
                <a:latin typeface="+mn-lt"/>
                <a:ea typeface="+mn-ea"/>
                <a:cs typeface="+mn-cs"/>
              </a:rPr>
              <a:t>Bible</a:t>
            </a:r>
            <a:endParaRPr lang="en-US" sz="280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Preacher</a:t>
            </a:r>
            <a:r>
              <a:rPr lang="en-US" sz="2800" kern="1200" spc="5" dirty="0">
                <a:solidFill>
                  <a:schemeClr val="tx1"/>
                </a:solidFill>
                <a:latin typeface="+mn-lt"/>
                <a:ea typeface="+mn-ea"/>
                <a:cs typeface="+mn-cs"/>
              </a:rPr>
              <a:t> </a:t>
            </a:r>
            <a:r>
              <a:rPr lang="en-US" sz="2800" kern="1200" dirty="0">
                <a:solidFill>
                  <a:schemeClr val="tx1"/>
                </a:solidFill>
                <a:latin typeface="+mn-lt"/>
                <a:ea typeface="+mn-ea"/>
                <a:cs typeface="+mn-cs"/>
              </a:rPr>
              <a:t>and His </a:t>
            </a:r>
            <a:r>
              <a:rPr lang="en-US" sz="2800" kern="1200" spc="-10" dirty="0">
                <a:solidFill>
                  <a:schemeClr val="tx1"/>
                </a:solidFill>
                <a:latin typeface="+mn-lt"/>
                <a:ea typeface="+mn-ea"/>
                <a:cs typeface="+mn-cs"/>
              </a:rPr>
              <a:t>Brethren</a:t>
            </a:r>
            <a:endParaRPr lang="en-US" sz="280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Preacher</a:t>
            </a:r>
            <a:r>
              <a:rPr lang="en-US" sz="2800" kern="1200" spc="5" dirty="0">
                <a:solidFill>
                  <a:schemeClr val="tx1"/>
                </a:solidFill>
                <a:latin typeface="+mn-lt"/>
                <a:ea typeface="+mn-ea"/>
                <a:cs typeface="+mn-cs"/>
              </a:rPr>
              <a:t> </a:t>
            </a:r>
            <a:r>
              <a:rPr lang="en-US" sz="2800" kern="1200" dirty="0">
                <a:solidFill>
                  <a:schemeClr val="tx1"/>
                </a:solidFill>
                <a:latin typeface="+mn-lt"/>
                <a:ea typeface="+mn-ea"/>
                <a:cs typeface="+mn-cs"/>
              </a:rPr>
              <a:t>and His </a:t>
            </a:r>
            <a:r>
              <a:rPr lang="en-US" sz="2800" kern="1200" spc="-10" dirty="0">
                <a:solidFill>
                  <a:schemeClr val="tx1"/>
                </a:solidFill>
                <a:latin typeface="+mn-lt"/>
                <a:ea typeface="+mn-ea"/>
                <a:cs typeface="+mn-cs"/>
              </a:rPr>
              <a:t>Books</a:t>
            </a:r>
            <a:endParaRPr lang="en-US" sz="2800" kern="1200" dirty="0">
              <a:solidFill>
                <a:schemeClr val="tx1"/>
              </a:solidFill>
              <a:latin typeface="+mn-lt"/>
              <a:ea typeface="+mn-ea"/>
              <a:cs typeface="+mn-cs"/>
            </a:endParaRPr>
          </a:p>
          <a:p>
            <a:pPr marL="241300" indent="-228600" algn="l" rtl="0">
              <a:lnSpc>
                <a:spcPct val="90000"/>
              </a:lnSpc>
              <a:spcBef>
                <a:spcPts val="1140"/>
              </a:spcBef>
              <a:buFont typeface="Arial" panose="020B0604020202020204" pitchFamily="34" charset="0"/>
              <a:buChar char="•"/>
              <a:tabLst>
                <a:tab pos="241300" algn="l"/>
              </a:tabLst>
            </a:pPr>
            <a:r>
              <a:rPr lang="en-US" sz="2800" kern="1200" dirty="0">
                <a:solidFill>
                  <a:schemeClr val="tx1"/>
                </a:solidFill>
                <a:latin typeface="+mn-lt"/>
                <a:ea typeface="+mn-ea"/>
                <a:cs typeface="+mn-cs"/>
              </a:rPr>
              <a:t>The</a:t>
            </a:r>
            <a:r>
              <a:rPr lang="en-US" sz="2800" kern="1200" spc="-10" dirty="0">
                <a:solidFill>
                  <a:schemeClr val="tx1"/>
                </a:solidFill>
                <a:latin typeface="+mn-lt"/>
                <a:ea typeface="+mn-ea"/>
                <a:cs typeface="+mn-cs"/>
              </a:rPr>
              <a:t> </a:t>
            </a:r>
            <a:r>
              <a:rPr lang="en-US" sz="2800" kern="1200" dirty="0">
                <a:solidFill>
                  <a:schemeClr val="tx1"/>
                </a:solidFill>
                <a:latin typeface="+mn-lt"/>
                <a:ea typeface="+mn-ea"/>
                <a:cs typeface="+mn-cs"/>
              </a:rPr>
              <a:t>Preacher</a:t>
            </a:r>
            <a:r>
              <a:rPr lang="en-US" sz="2800" kern="1200" spc="5" dirty="0">
                <a:solidFill>
                  <a:schemeClr val="tx1"/>
                </a:solidFill>
                <a:latin typeface="+mn-lt"/>
                <a:ea typeface="+mn-ea"/>
                <a:cs typeface="+mn-cs"/>
              </a:rPr>
              <a:t> </a:t>
            </a:r>
            <a:r>
              <a:rPr lang="en-US" sz="2800" kern="1200" dirty="0">
                <a:solidFill>
                  <a:schemeClr val="tx1"/>
                </a:solidFill>
                <a:latin typeface="+mn-lt"/>
                <a:ea typeface="+mn-ea"/>
                <a:cs typeface="+mn-cs"/>
              </a:rPr>
              <a:t>and His </a:t>
            </a:r>
            <a:r>
              <a:rPr lang="en-US" sz="2800" kern="1200" spc="-10" dirty="0">
                <a:solidFill>
                  <a:schemeClr val="tx1"/>
                </a:solidFill>
                <a:latin typeface="+mn-lt"/>
                <a:ea typeface="+mn-ea"/>
                <a:cs typeface="+mn-cs"/>
              </a:rPr>
              <a:t>Beliefs</a:t>
            </a:r>
            <a:endParaRPr lang="en-US" sz="2000" kern="1200" dirty="0">
              <a:solidFill>
                <a:schemeClr val="tx1"/>
              </a:solidFill>
              <a:latin typeface="+mn-lt"/>
              <a:ea typeface="+mn-ea"/>
              <a:cs typeface="+mn-cs"/>
            </a:endParaRPr>
          </a:p>
        </p:txBody>
      </p:sp>
      <p:pic>
        <p:nvPicPr>
          <p:cNvPr id="7" name="Picture 6" descr="Glasses on top of a book">
            <a:extLst>
              <a:ext uri="{FF2B5EF4-FFF2-40B4-BE49-F238E27FC236}">
                <a16:creationId xmlns:a16="http://schemas.microsoft.com/office/drawing/2014/main" id="{6E7BAC4E-7D33-1C0F-423F-2DD76ED1D0E8}"/>
              </a:ext>
            </a:extLst>
          </p:cNvPr>
          <p:cNvPicPr>
            <a:picLocks noChangeAspect="1"/>
          </p:cNvPicPr>
          <p:nvPr/>
        </p:nvPicPr>
        <p:blipFill rotWithShape="1">
          <a:blip r:embed="rId2"/>
          <a:srcRect l="13638" r="38971" b="1"/>
          <a:stretch/>
        </p:blipFill>
        <p:spPr>
          <a:xfrm>
            <a:off x="5715000" y="10"/>
            <a:ext cx="4648200" cy="7772390"/>
          </a:xfrm>
          <a:prstGeom prst="rect">
            <a:avLst/>
          </a:prstGeom>
        </p:spPr>
      </p:pic>
      <p:sp>
        <p:nvSpPr>
          <p:cNvPr id="4" name="object 4"/>
          <p:cNvSpPr txBox="1">
            <a:spLocks noGrp="1"/>
          </p:cNvSpPr>
          <p:nvPr>
            <p:ph type="sldNum" sz="quarter" idx="7"/>
          </p:nvPr>
        </p:nvSpPr>
        <p:spPr>
          <a:xfrm>
            <a:off x="10432642" y="6759651"/>
            <a:ext cx="593529" cy="218008"/>
          </a:xfrm>
          <a:prstGeom prst="rect">
            <a:avLst/>
          </a:prstGeom>
        </p:spPr>
        <p:txBody>
          <a:bodyPr vert="horz" wrap="square" lIns="0" tIns="63500" rIns="0" bIns="0" rtlCol="0">
            <a:spAutoFit/>
          </a:bodyPr>
          <a:lstStyle/>
          <a:p>
            <a:pPr marL="165735">
              <a:lnSpc>
                <a:spcPts val="1150"/>
              </a:lnSpc>
              <a:spcAft>
                <a:spcPts val="600"/>
              </a:spcAft>
            </a:pPr>
            <a:r>
              <a:rPr lang="en-US"/>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accent1">
                <a:lumMod val="89000"/>
              </a:schemeClr>
            </a:gs>
            <a:gs pos="86000">
              <a:schemeClr val="accent1">
                <a:lumMod val="89000"/>
              </a:schemeClr>
            </a:gs>
            <a:gs pos="92000">
              <a:srgbClr val="FFFFFF"/>
            </a:gs>
            <a:gs pos="97000">
              <a:schemeClr val="accent1">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object 2"/>
          <p:cNvSpPr txBox="1"/>
          <p:nvPr/>
        </p:nvSpPr>
        <p:spPr>
          <a:xfrm>
            <a:off x="76200" y="228600"/>
            <a:ext cx="10210800" cy="7245311"/>
          </a:xfrm>
          <a:prstGeom prst="rect">
            <a:avLst/>
          </a:prstGeom>
          <a:noFill/>
        </p:spPr>
        <p:style>
          <a:lnRef idx="2">
            <a:schemeClr val="dk1">
              <a:shade val="15000"/>
            </a:schemeClr>
          </a:lnRef>
          <a:fillRef idx="1">
            <a:schemeClr val="dk1"/>
          </a:fillRef>
          <a:effectRef idx="0">
            <a:schemeClr val="dk1"/>
          </a:effectRef>
          <a:fontRef idx="minor">
            <a:schemeClr val="lt1"/>
          </a:fontRef>
        </p:style>
        <p:txBody>
          <a:bodyPr vert="horz" wrap="square" lIns="0" tIns="7360" rIns="0" bIns="0" rtlCol="0">
            <a:spAutoFit/>
          </a:bodyPr>
          <a:lstStyle/>
          <a:p>
            <a:pPr marL="7360" algn="ctr">
              <a:spcBef>
                <a:spcPts val="58"/>
              </a:spcBef>
            </a:pPr>
            <a:r>
              <a:rPr sz="7200" b="1" i="1" dirty="0">
                <a:solidFill>
                  <a:srgbClr val="FFFF00"/>
                </a:solidFill>
                <a:latin typeface="Calibri"/>
                <a:cs typeface="Calibri"/>
              </a:rPr>
              <a:t>God</a:t>
            </a:r>
            <a:r>
              <a:rPr sz="7200" b="1" i="1" spc="-9" dirty="0">
                <a:solidFill>
                  <a:srgbClr val="FFFF00"/>
                </a:solidFill>
                <a:latin typeface="Calibri"/>
                <a:cs typeface="Calibri"/>
              </a:rPr>
              <a:t> </a:t>
            </a:r>
            <a:r>
              <a:rPr sz="7200" b="1" i="1" dirty="0">
                <a:solidFill>
                  <a:srgbClr val="FFFF00"/>
                </a:solidFill>
                <a:latin typeface="Calibri"/>
                <a:cs typeface="Calibri"/>
              </a:rPr>
              <a:t>Gave</a:t>
            </a:r>
            <a:r>
              <a:rPr sz="7200" b="1" i="1" spc="-6" dirty="0">
                <a:solidFill>
                  <a:srgbClr val="FFFF00"/>
                </a:solidFill>
                <a:latin typeface="Calibri"/>
                <a:cs typeface="Calibri"/>
              </a:rPr>
              <a:t> Pastors</a:t>
            </a:r>
            <a:endParaRPr sz="7200" dirty="0">
              <a:solidFill>
                <a:srgbClr val="FFFF00"/>
              </a:solidFill>
              <a:latin typeface="Calibri"/>
              <a:cs typeface="Calibri"/>
            </a:endParaRPr>
          </a:p>
          <a:p>
            <a:pPr marL="272307" algn="ctr">
              <a:spcBef>
                <a:spcPts val="545"/>
              </a:spcBef>
            </a:pPr>
            <a:endParaRPr lang="en-US" sz="300" i="1" spc="-12" dirty="0">
              <a:latin typeface="Calibri"/>
              <a:cs typeface="Calibri"/>
            </a:endParaRPr>
          </a:p>
          <a:p>
            <a:pPr marL="272307" algn="ctr">
              <a:spcBef>
                <a:spcPts val="545"/>
              </a:spcBef>
            </a:pPr>
            <a:r>
              <a:rPr sz="4400" b="1" i="1" spc="-12" dirty="0">
                <a:latin typeface="Calibri"/>
                <a:cs typeface="Calibri"/>
              </a:rPr>
              <a:t>“And</a:t>
            </a:r>
            <a:r>
              <a:rPr sz="4400" b="1" i="1" spc="-9" dirty="0">
                <a:latin typeface="Calibri"/>
                <a:cs typeface="Calibri"/>
              </a:rPr>
              <a:t> </a:t>
            </a:r>
            <a:r>
              <a:rPr sz="4400" b="1" i="1" dirty="0">
                <a:latin typeface="Calibri"/>
                <a:cs typeface="Calibri"/>
              </a:rPr>
              <a:t>he</a:t>
            </a:r>
            <a:r>
              <a:rPr sz="4400" b="1" i="1" spc="-6" dirty="0">
                <a:latin typeface="Calibri"/>
                <a:cs typeface="Calibri"/>
              </a:rPr>
              <a:t> </a:t>
            </a:r>
            <a:r>
              <a:rPr sz="4400" b="1" i="1" dirty="0">
                <a:latin typeface="Calibri"/>
                <a:cs typeface="Calibri"/>
              </a:rPr>
              <a:t>gave</a:t>
            </a:r>
            <a:r>
              <a:rPr sz="4400" b="1" i="1" spc="-3" dirty="0">
                <a:latin typeface="Calibri"/>
                <a:cs typeface="Calibri"/>
              </a:rPr>
              <a:t> </a:t>
            </a:r>
            <a:r>
              <a:rPr sz="4400" b="1" i="1" dirty="0">
                <a:latin typeface="Calibri"/>
                <a:cs typeface="Calibri"/>
              </a:rPr>
              <a:t>some</a:t>
            </a:r>
            <a:r>
              <a:rPr sz="4400" b="1" i="1" spc="-6" dirty="0">
                <a:latin typeface="Calibri"/>
                <a:cs typeface="Calibri"/>
              </a:rPr>
              <a:t> </a:t>
            </a:r>
            <a:r>
              <a:rPr sz="4400" b="1" i="1" dirty="0">
                <a:latin typeface="Calibri"/>
                <a:cs typeface="Calibri"/>
              </a:rPr>
              <a:t>.</a:t>
            </a:r>
            <a:r>
              <a:rPr sz="4400" b="1" i="1" spc="-3" dirty="0">
                <a:latin typeface="Calibri"/>
                <a:cs typeface="Calibri"/>
              </a:rPr>
              <a:t> </a:t>
            </a:r>
            <a:r>
              <a:rPr sz="4400" b="1" i="1" dirty="0">
                <a:latin typeface="Calibri"/>
                <a:cs typeface="Calibri"/>
              </a:rPr>
              <a:t>.</a:t>
            </a:r>
            <a:r>
              <a:rPr sz="4400" b="1" i="1" spc="-6" dirty="0">
                <a:latin typeface="Calibri"/>
                <a:cs typeface="Calibri"/>
              </a:rPr>
              <a:t> </a:t>
            </a:r>
            <a:r>
              <a:rPr sz="4400" b="1" i="1" dirty="0">
                <a:latin typeface="Calibri"/>
                <a:cs typeface="Calibri"/>
              </a:rPr>
              <a:t>.</a:t>
            </a:r>
            <a:r>
              <a:rPr sz="4400" b="1" i="1" spc="-3" dirty="0">
                <a:latin typeface="Calibri"/>
                <a:cs typeface="Calibri"/>
              </a:rPr>
              <a:t> </a:t>
            </a:r>
            <a:r>
              <a:rPr sz="4400" b="1" i="1" spc="-6" dirty="0">
                <a:latin typeface="Calibri"/>
                <a:cs typeface="Calibri"/>
              </a:rPr>
              <a:t>pastors”</a:t>
            </a:r>
            <a:endParaRPr lang="en-US" sz="4400" b="1" i="1" spc="-6" dirty="0">
              <a:latin typeface="Calibri"/>
              <a:cs typeface="Calibri"/>
            </a:endParaRPr>
          </a:p>
          <a:p>
            <a:pPr marL="272307" algn="ctr">
              <a:spcBef>
                <a:spcPts val="545"/>
              </a:spcBef>
            </a:pPr>
            <a:r>
              <a:rPr lang="en-US" sz="3200" dirty="0">
                <a:effectLst/>
                <a:latin typeface="Calibri" panose="020F0502020204030204" pitchFamily="34" charset="0"/>
              </a:rPr>
              <a:t>Literally, </a:t>
            </a:r>
            <a:r>
              <a:rPr lang="en-US" sz="3200" b="1" i="1" dirty="0">
                <a:effectLst/>
                <a:latin typeface="Calibri" panose="020F0502020204030204" pitchFamily="34" charset="0"/>
              </a:rPr>
              <a:t>shepherds</a:t>
            </a:r>
            <a:r>
              <a:rPr lang="en-US" sz="3200" dirty="0">
                <a:effectLst/>
                <a:latin typeface="Calibri" panose="020F0502020204030204" pitchFamily="34" charset="0"/>
              </a:rPr>
              <a:t>. </a:t>
            </a:r>
          </a:p>
          <a:p>
            <a:pPr marL="272307" algn="ctr">
              <a:spcBef>
                <a:spcPts val="545"/>
              </a:spcBef>
            </a:pPr>
            <a:r>
              <a:rPr lang="en-US" sz="2600" dirty="0">
                <a:effectLst/>
                <a:latin typeface="Calibri" panose="020F0502020204030204" pitchFamily="34" charset="0"/>
              </a:rPr>
              <a:t>Comp</a:t>
            </a:r>
            <a:r>
              <a:rPr lang="en-US" sz="2600" dirty="0">
                <a:solidFill>
                  <a:schemeClr val="bg1"/>
                </a:solidFill>
                <a:effectLst/>
                <a:latin typeface="Calibri" panose="020F0502020204030204" pitchFamily="34" charset="0"/>
              </a:rPr>
              <a:t>. </a:t>
            </a:r>
            <a:r>
              <a:rPr lang="en-US" sz="2600" b="1" dirty="0">
                <a:solidFill>
                  <a:schemeClr val="bg1"/>
                </a:solidFill>
                <a:effectLst/>
                <a:latin typeface="Calibri" panose="020F0502020204030204" pitchFamily="34" charset="0"/>
              </a:rPr>
              <a:t>Mt</a:t>
            </a:r>
            <a:r>
              <a:rPr lang="en-US" sz="2600" dirty="0">
                <a:solidFill>
                  <a:schemeClr val="bg1"/>
                </a:solidFill>
                <a:effectLst/>
                <a:latin typeface="Calibri" panose="020F0502020204030204" pitchFamily="34" charset="0"/>
              </a:rPr>
              <a:t> 9:36; 25:32; 26:31; </a:t>
            </a:r>
            <a:r>
              <a:rPr lang="en-US" sz="2600" b="1" dirty="0">
                <a:solidFill>
                  <a:schemeClr val="bg1"/>
                </a:solidFill>
                <a:effectLst/>
                <a:latin typeface="Calibri" panose="020F0502020204030204" pitchFamily="34" charset="0"/>
              </a:rPr>
              <a:t>Mark</a:t>
            </a:r>
            <a:r>
              <a:rPr lang="en-US" sz="2600" dirty="0">
                <a:solidFill>
                  <a:schemeClr val="bg1"/>
                </a:solidFill>
                <a:effectLst/>
                <a:latin typeface="Calibri" panose="020F0502020204030204" pitchFamily="34" charset="0"/>
              </a:rPr>
              <a:t> 6:34; 14:27; </a:t>
            </a:r>
            <a:r>
              <a:rPr lang="en-US" sz="2600" b="1" dirty="0">
                <a:solidFill>
                  <a:schemeClr val="bg1"/>
                </a:solidFill>
                <a:effectLst/>
                <a:latin typeface="Calibri" panose="020F0502020204030204" pitchFamily="34" charset="0"/>
              </a:rPr>
              <a:t>Luke</a:t>
            </a:r>
            <a:r>
              <a:rPr lang="en-US" sz="2600" dirty="0">
                <a:solidFill>
                  <a:schemeClr val="bg1"/>
                </a:solidFill>
                <a:effectLst/>
                <a:latin typeface="Calibri" panose="020F0502020204030204" pitchFamily="34" charset="0"/>
              </a:rPr>
              <a:t> 2:8,16,18,20; </a:t>
            </a:r>
            <a:r>
              <a:rPr lang="en-US" sz="2600" b="1" dirty="0">
                <a:solidFill>
                  <a:schemeClr val="bg1"/>
                </a:solidFill>
                <a:effectLst/>
                <a:latin typeface="Calibri" panose="020F0502020204030204" pitchFamily="34" charset="0"/>
              </a:rPr>
              <a:t>John</a:t>
            </a:r>
            <a:r>
              <a:rPr lang="en-US" sz="2600" dirty="0">
                <a:solidFill>
                  <a:schemeClr val="bg1"/>
                </a:solidFill>
                <a:effectLst/>
                <a:latin typeface="Calibri" panose="020F0502020204030204" pitchFamily="34" charset="0"/>
              </a:rPr>
              <a:t> 10:2, </a:t>
            </a:r>
            <a:r>
              <a:rPr lang="en-US" sz="2600" b="1" dirty="0">
                <a:solidFill>
                  <a:schemeClr val="bg1"/>
                </a:solidFill>
                <a:effectLst/>
                <a:latin typeface="Calibri" panose="020F0502020204030204" pitchFamily="34" charset="0"/>
              </a:rPr>
              <a:t>John</a:t>
            </a:r>
            <a:r>
              <a:rPr lang="en-US" sz="2600" dirty="0">
                <a:solidFill>
                  <a:schemeClr val="bg1"/>
                </a:solidFill>
                <a:effectLst/>
                <a:latin typeface="Calibri" panose="020F0502020204030204" pitchFamily="34" charset="0"/>
              </a:rPr>
              <a:t> 10:11-12,14,16, where it is rendered </a:t>
            </a:r>
            <a:r>
              <a:rPr lang="en-US" sz="2600" b="1" i="1" dirty="0">
                <a:solidFill>
                  <a:schemeClr val="bg1"/>
                </a:solidFill>
                <a:effectLst/>
                <a:latin typeface="Calibri" panose="020F0502020204030204" pitchFamily="34" charset="0"/>
              </a:rPr>
              <a:t>shepherd</a:t>
            </a:r>
            <a:r>
              <a:rPr lang="en-US" sz="2600" i="1" dirty="0">
                <a:solidFill>
                  <a:schemeClr val="bg1"/>
                </a:solidFill>
                <a:latin typeface="Calibri" panose="020F0502020204030204" pitchFamily="34" charset="0"/>
              </a:rPr>
              <a:t>(s)</a:t>
            </a:r>
            <a:r>
              <a:rPr lang="en-US" sz="2600" dirty="0">
                <a:solidFill>
                  <a:schemeClr val="bg1"/>
                </a:solidFill>
                <a:effectLst/>
                <a:latin typeface="Calibri" panose="020F0502020204030204" pitchFamily="34" charset="0"/>
              </a:rPr>
              <a:t>; </a:t>
            </a:r>
            <a:endParaRPr lang="en-US" sz="2600" dirty="0">
              <a:solidFill>
                <a:schemeClr val="bg1"/>
              </a:solidFill>
              <a:latin typeface="Calibri" panose="020F0502020204030204" pitchFamily="34" charset="0"/>
            </a:endParaRPr>
          </a:p>
          <a:p>
            <a:pPr marL="272307" algn="ctr">
              <a:spcBef>
                <a:spcPts val="545"/>
              </a:spcBef>
            </a:pPr>
            <a:r>
              <a:rPr lang="en-US" sz="2600" b="1" dirty="0">
                <a:solidFill>
                  <a:schemeClr val="bg1"/>
                </a:solidFill>
                <a:effectLst/>
                <a:latin typeface="Calibri" panose="020F0502020204030204" pitchFamily="34" charset="0"/>
              </a:rPr>
              <a:t>In Heb</a:t>
            </a:r>
            <a:r>
              <a:rPr lang="en-US" sz="2600" dirty="0">
                <a:solidFill>
                  <a:schemeClr val="bg1"/>
                </a:solidFill>
                <a:effectLst/>
                <a:latin typeface="Calibri" panose="020F0502020204030204" pitchFamily="34" charset="0"/>
              </a:rPr>
              <a:t> 13:20; </a:t>
            </a:r>
            <a:r>
              <a:rPr lang="en-US" sz="2600" b="1" dirty="0">
                <a:solidFill>
                  <a:schemeClr val="bg1"/>
                </a:solidFill>
                <a:effectLst/>
                <a:latin typeface="Calibri" panose="020F0502020204030204" pitchFamily="34" charset="0"/>
              </a:rPr>
              <a:t>1Pe</a:t>
            </a:r>
            <a:r>
              <a:rPr lang="en-US" sz="2600" dirty="0">
                <a:solidFill>
                  <a:schemeClr val="bg1"/>
                </a:solidFill>
                <a:effectLst/>
                <a:latin typeface="Calibri" panose="020F0502020204030204" pitchFamily="34" charset="0"/>
              </a:rPr>
              <a:t> 2:25. In </a:t>
            </a:r>
            <a:r>
              <a:rPr lang="en-US" sz="2600" b="1" dirty="0">
                <a:solidFill>
                  <a:schemeClr val="bg1"/>
                </a:solidFill>
                <a:effectLst/>
                <a:latin typeface="Calibri" panose="020F0502020204030204" pitchFamily="34" charset="0"/>
              </a:rPr>
              <a:t>Matt.</a:t>
            </a:r>
            <a:r>
              <a:rPr lang="en-US" sz="2600" dirty="0">
                <a:solidFill>
                  <a:schemeClr val="bg1"/>
                </a:solidFill>
                <a:effectLst/>
                <a:latin typeface="Calibri" panose="020F0502020204030204" pitchFamily="34" charset="0"/>
              </a:rPr>
              <a:t> 26:31; </a:t>
            </a:r>
            <a:r>
              <a:rPr lang="en-US" sz="2600" b="1" dirty="0">
                <a:solidFill>
                  <a:schemeClr val="bg1"/>
                </a:solidFill>
                <a:effectLst/>
                <a:latin typeface="Calibri" panose="020F0502020204030204" pitchFamily="34" charset="0"/>
              </a:rPr>
              <a:t>Mark</a:t>
            </a:r>
            <a:r>
              <a:rPr lang="en-US" sz="2600" dirty="0">
                <a:solidFill>
                  <a:schemeClr val="bg1"/>
                </a:solidFill>
                <a:effectLst/>
                <a:latin typeface="Calibri" panose="020F0502020204030204" pitchFamily="34" charset="0"/>
              </a:rPr>
              <a:t> 6:27; </a:t>
            </a:r>
            <a:r>
              <a:rPr lang="en-US" sz="2600" b="1" dirty="0">
                <a:solidFill>
                  <a:schemeClr val="bg1"/>
                </a:solidFill>
                <a:effectLst/>
                <a:latin typeface="Calibri" panose="020F0502020204030204" pitchFamily="34" charset="0"/>
              </a:rPr>
              <a:t>Heb</a:t>
            </a:r>
            <a:r>
              <a:rPr lang="en-US" sz="2600" dirty="0">
                <a:solidFill>
                  <a:schemeClr val="bg1"/>
                </a:solidFill>
                <a:effectLst/>
                <a:latin typeface="Calibri" panose="020F0502020204030204" pitchFamily="34" charset="0"/>
              </a:rPr>
              <a:t> 13:20; </a:t>
            </a:r>
            <a:r>
              <a:rPr lang="en-US" sz="2600" b="1" dirty="0">
                <a:solidFill>
                  <a:schemeClr val="bg1"/>
                </a:solidFill>
                <a:effectLst/>
                <a:latin typeface="Calibri" panose="020F0502020204030204" pitchFamily="34" charset="0"/>
              </a:rPr>
              <a:t>1Pet.</a:t>
            </a:r>
            <a:r>
              <a:rPr lang="en-US" sz="2600" dirty="0">
                <a:solidFill>
                  <a:schemeClr val="bg1"/>
                </a:solidFill>
                <a:effectLst/>
                <a:latin typeface="Calibri" panose="020F0502020204030204" pitchFamily="34" charset="0"/>
              </a:rPr>
              <a:t> 2:25</a:t>
            </a:r>
            <a:r>
              <a:rPr lang="en-US" sz="2600" dirty="0">
                <a:effectLst/>
                <a:latin typeface="Calibri" panose="020F0502020204030204" pitchFamily="34" charset="0"/>
              </a:rPr>
              <a:t>, it is applied to the Lord Jesus as the </a:t>
            </a:r>
            <a:r>
              <a:rPr lang="en-US" sz="2600" b="1" i="1" u="sng" dirty="0">
                <a:effectLst/>
                <a:latin typeface="Calibri" panose="020F0502020204030204" pitchFamily="34" charset="0"/>
              </a:rPr>
              <a:t>Shepherd</a:t>
            </a:r>
            <a:r>
              <a:rPr lang="en-US" sz="2600" dirty="0">
                <a:effectLst/>
                <a:latin typeface="Calibri" panose="020F0502020204030204" pitchFamily="34" charset="0"/>
              </a:rPr>
              <a:t> of the church. </a:t>
            </a:r>
          </a:p>
          <a:p>
            <a:pPr marL="272307" algn="ctr">
              <a:spcBef>
                <a:spcPts val="545"/>
              </a:spcBef>
            </a:pPr>
            <a:endParaRPr lang="en-US" sz="2600" dirty="0">
              <a:effectLst/>
              <a:latin typeface="Calibri" panose="020F0502020204030204" pitchFamily="34" charset="0"/>
            </a:endParaRPr>
          </a:p>
          <a:p>
            <a:pPr marL="272307" algn="ctr">
              <a:spcBef>
                <a:spcPts val="545"/>
              </a:spcBef>
            </a:pPr>
            <a:r>
              <a:rPr lang="en-US" sz="2600" i="1" dirty="0">
                <a:effectLst/>
                <a:latin typeface="Calibri" panose="020F0502020204030204" pitchFamily="34" charset="0"/>
              </a:rPr>
              <a:t>“</a:t>
            </a:r>
            <a:r>
              <a:rPr lang="en-US" sz="2600" i="1" dirty="0">
                <a:effectLst/>
                <a:latin typeface="Times New Roman" panose="02020603050405020304" pitchFamily="18" charset="0"/>
                <a:cs typeface="Times New Roman" panose="02020603050405020304" pitchFamily="18" charset="0"/>
              </a:rPr>
              <a:t>The word is given to ministers of the gospel with obvious propriety, and with great beauty. They are to exercise the same watchfulness and care over the people of their charge which a shepherd does over his </a:t>
            </a:r>
            <a:r>
              <a:rPr lang="en-US" sz="2600" i="1" dirty="0">
                <a:solidFill>
                  <a:schemeClr val="bg1"/>
                </a:solidFill>
                <a:effectLst/>
                <a:latin typeface="Times New Roman" panose="02020603050405020304" pitchFamily="18" charset="0"/>
                <a:cs typeface="Times New Roman" panose="02020603050405020304" pitchFamily="18" charset="0"/>
              </a:rPr>
              <a:t>flock</a:t>
            </a:r>
            <a:r>
              <a:rPr lang="en-US" sz="2600" i="1" dirty="0">
                <a:effectLst/>
                <a:latin typeface="Times New Roman" panose="02020603050405020304" pitchFamily="18" charset="0"/>
                <a:cs typeface="Times New Roman" panose="02020603050405020304" pitchFamily="18" charset="0"/>
              </a:rPr>
              <a:t>. </a:t>
            </a:r>
          </a:p>
          <a:p>
            <a:pPr marL="272307" algn="ctr">
              <a:spcBef>
                <a:spcPts val="545"/>
              </a:spcBef>
            </a:pPr>
            <a:r>
              <a:rPr lang="en-US" sz="2600" i="1" dirty="0">
                <a:effectLst/>
                <a:latin typeface="Times New Roman" panose="02020603050405020304" pitchFamily="18" charset="0"/>
                <a:cs typeface="Times New Roman" panose="02020603050405020304" pitchFamily="18" charset="0"/>
              </a:rPr>
              <a:t>The meaning here is, that Christ exercised a special care for his church by appointing pastors who would watch over it as a shepherd does over his flock</a:t>
            </a:r>
            <a:r>
              <a:rPr lang="en-US" sz="2600" dirty="0">
                <a:effectLst/>
                <a:latin typeface="Calibri" panose="020F0502020204030204" pitchFamily="34" charset="0"/>
              </a:rPr>
              <a:t>.”</a:t>
            </a:r>
            <a:r>
              <a:rPr lang="en-US" sz="2600" b="1" i="1" dirty="0">
                <a:latin typeface="Calibri" panose="020F0502020204030204" pitchFamily="34" charset="0"/>
              </a:rPr>
              <a:t> -Albert Barnes</a:t>
            </a:r>
            <a:endParaRPr sz="26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10: &quot;I am the good shepherd. The good shepherd lays down his life for  the sheep. - ppt download">
            <a:extLst>
              <a:ext uri="{FF2B5EF4-FFF2-40B4-BE49-F238E27FC236}">
                <a16:creationId xmlns:a16="http://schemas.microsoft.com/office/drawing/2014/main" id="{0BEB3C46-F6D8-DC75-9B72-4DCF944D2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63"/>
          <a:stretch/>
        </p:blipFill>
        <p:spPr bwMode="auto">
          <a:xfrm>
            <a:off x="0" y="0"/>
            <a:ext cx="10363200" cy="777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CDC74E0-48A5-0409-1CA1-388BB57C55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63" r="92"/>
          <a:stretch/>
        </p:blipFill>
        <p:spPr bwMode="auto">
          <a:xfrm>
            <a:off x="5638800" y="2438400"/>
            <a:ext cx="4067314"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804E2B-C7E5-1C25-A5F6-C2E4B4D41D32}"/>
              </a:ext>
            </a:extLst>
          </p:cNvPr>
          <p:cNvSpPr txBox="1"/>
          <p:nvPr/>
        </p:nvSpPr>
        <p:spPr>
          <a:xfrm>
            <a:off x="228600" y="2895600"/>
            <a:ext cx="5181600" cy="584775"/>
          </a:xfrm>
          <a:prstGeom prst="rect">
            <a:avLst/>
          </a:prstGeom>
          <a:noFill/>
        </p:spPr>
        <p:txBody>
          <a:bodyPr wrap="square">
            <a:spAutoFit/>
          </a:bodyPr>
          <a:lstStyle/>
          <a:p>
            <a:r>
              <a:rPr lang="en-US" sz="1600" b="1" dirty="0">
                <a:solidFill>
                  <a:schemeClr val="bg1"/>
                </a:solidFill>
              </a:rPr>
              <a:t>1 Peter 5:4 </a:t>
            </a:r>
            <a:r>
              <a:rPr lang="en-US" sz="1600" dirty="0">
                <a:solidFill>
                  <a:schemeClr val="bg1"/>
                </a:solidFill>
              </a:rPr>
              <a:t>And when the chief Shepherd shall appear, ye shall receive a crown of glory that </a:t>
            </a:r>
            <a:r>
              <a:rPr lang="en-US" sz="1600" dirty="0" err="1">
                <a:solidFill>
                  <a:schemeClr val="bg1"/>
                </a:solidFill>
              </a:rPr>
              <a:t>fadeth</a:t>
            </a:r>
            <a:r>
              <a:rPr lang="en-US" sz="1600" dirty="0">
                <a:solidFill>
                  <a:schemeClr val="bg1"/>
                </a:solidFill>
              </a:rPr>
              <a:t> not away. </a:t>
            </a:r>
          </a:p>
        </p:txBody>
      </p:sp>
      <p:sp>
        <p:nvSpPr>
          <p:cNvPr id="5" name="TextBox 4">
            <a:extLst>
              <a:ext uri="{FF2B5EF4-FFF2-40B4-BE49-F238E27FC236}">
                <a16:creationId xmlns:a16="http://schemas.microsoft.com/office/drawing/2014/main" id="{A9A1B499-B5E1-A2BF-33A0-D814057531B0}"/>
              </a:ext>
            </a:extLst>
          </p:cNvPr>
          <p:cNvSpPr txBox="1"/>
          <p:nvPr/>
        </p:nvSpPr>
        <p:spPr>
          <a:xfrm>
            <a:off x="228600" y="4419600"/>
            <a:ext cx="5484124" cy="830997"/>
          </a:xfrm>
          <a:prstGeom prst="rect">
            <a:avLst/>
          </a:prstGeom>
          <a:noFill/>
        </p:spPr>
        <p:txBody>
          <a:bodyPr wrap="square">
            <a:spAutoFit/>
          </a:bodyPr>
          <a:lstStyle/>
          <a:p>
            <a:r>
              <a:rPr lang="en-US" sz="1600" b="1" dirty="0">
                <a:solidFill>
                  <a:schemeClr val="bg1"/>
                </a:solidFill>
              </a:rPr>
              <a:t>Hebrews 13:20 </a:t>
            </a:r>
            <a:r>
              <a:rPr lang="en-US" sz="1600" dirty="0">
                <a:solidFill>
                  <a:schemeClr val="bg1"/>
                </a:solidFill>
              </a:rPr>
              <a:t>Now the God of peace, that brought again from the dead our Lord Jesus, that great shepherd of the sheep, through the blood of the everlasting covenant, </a:t>
            </a:r>
          </a:p>
        </p:txBody>
      </p:sp>
      <p:sp>
        <p:nvSpPr>
          <p:cNvPr id="7" name="TextBox 6">
            <a:extLst>
              <a:ext uri="{FF2B5EF4-FFF2-40B4-BE49-F238E27FC236}">
                <a16:creationId xmlns:a16="http://schemas.microsoft.com/office/drawing/2014/main" id="{D4F947A6-F6EB-F9BF-4450-333DBEA16C25}"/>
              </a:ext>
            </a:extLst>
          </p:cNvPr>
          <p:cNvSpPr txBox="1"/>
          <p:nvPr/>
        </p:nvSpPr>
        <p:spPr>
          <a:xfrm>
            <a:off x="228600" y="6096000"/>
            <a:ext cx="5484124" cy="584775"/>
          </a:xfrm>
          <a:prstGeom prst="rect">
            <a:avLst/>
          </a:prstGeom>
          <a:noFill/>
        </p:spPr>
        <p:txBody>
          <a:bodyPr wrap="square">
            <a:spAutoFit/>
          </a:bodyPr>
          <a:lstStyle/>
          <a:p>
            <a:r>
              <a:rPr lang="en-US" sz="1600" b="1" dirty="0">
                <a:solidFill>
                  <a:schemeClr val="bg1"/>
                </a:solidFill>
              </a:rPr>
              <a:t>John 10:11 </a:t>
            </a:r>
            <a:r>
              <a:rPr lang="en-US" sz="1600" dirty="0">
                <a:solidFill>
                  <a:schemeClr val="bg1"/>
                </a:solidFill>
              </a:rPr>
              <a:t>I am the good shepherd: the good shepherd giveth his life for the sheep. </a:t>
            </a:r>
          </a:p>
        </p:txBody>
      </p:sp>
      <p:sp>
        <p:nvSpPr>
          <p:cNvPr id="9" name="TextBox 8">
            <a:extLst>
              <a:ext uri="{FF2B5EF4-FFF2-40B4-BE49-F238E27FC236}">
                <a16:creationId xmlns:a16="http://schemas.microsoft.com/office/drawing/2014/main" id="{A3647E05-821C-3057-83E4-87E2FA941BF1}"/>
              </a:ext>
            </a:extLst>
          </p:cNvPr>
          <p:cNvSpPr txBox="1"/>
          <p:nvPr/>
        </p:nvSpPr>
        <p:spPr>
          <a:xfrm>
            <a:off x="228600" y="6781800"/>
            <a:ext cx="5407924" cy="584775"/>
          </a:xfrm>
          <a:prstGeom prst="rect">
            <a:avLst/>
          </a:prstGeom>
          <a:noFill/>
        </p:spPr>
        <p:txBody>
          <a:bodyPr wrap="square">
            <a:spAutoFit/>
          </a:bodyPr>
          <a:lstStyle/>
          <a:p>
            <a:r>
              <a:rPr lang="en-US" sz="1600" b="1" dirty="0">
                <a:solidFill>
                  <a:schemeClr val="bg1"/>
                </a:solidFill>
              </a:rPr>
              <a:t>John 10:14 </a:t>
            </a:r>
            <a:r>
              <a:rPr lang="en-US" sz="1600" dirty="0">
                <a:solidFill>
                  <a:schemeClr val="bg1"/>
                </a:solidFill>
              </a:rPr>
              <a:t>I am the good shepherd, and know my </a:t>
            </a:r>
            <a:r>
              <a:rPr lang="en-US" sz="1600" i="1" dirty="0">
                <a:solidFill>
                  <a:schemeClr val="bg1"/>
                </a:solidFill>
              </a:rPr>
              <a:t>sheep</a:t>
            </a:r>
            <a:r>
              <a:rPr lang="en-US" sz="1600" dirty="0">
                <a:solidFill>
                  <a:schemeClr val="bg1"/>
                </a:solidFill>
              </a:rPr>
              <a:t>, and am known of mine. </a:t>
            </a:r>
          </a:p>
        </p:txBody>
      </p:sp>
    </p:spTree>
    <p:extLst>
      <p:ext uri="{BB962C8B-B14F-4D97-AF65-F5344CB8AC3E}">
        <p14:creationId xmlns:p14="http://schemas.microsoft.com/office/powerpoint/2010/main" val="403958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D3D8-FC50-4BF0-9252-BA1DC13F91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793932-6E38-C4C5-D33A-18153EFDB98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F77354D-93E5-C9B7-3E65-8A79D5C2E991}"/>
              </a:ext>
            </a:extLst>
          </p:cNvPr>
          <p:cNvPicPr>
            <a:picLocks noChangeAspect="1"/>
          </p:cNvPicPr>
          <p:nvPr/>
        </p:nvPicPr>
        <p:blipFill rotWithShape="1">
          <a:blip r:embed="rId2"/>
          <a:srcRect t="7765" b="6835"/>
          <a:stretch/>
        </p:blipFill>
        <p:spPr>
          <a:xfrm>
            <a:off x="2275969" y="17219"/>
            <a:ext cx="6053945" cy="7755181"/>
          </a:xfrm>
          <a:prstGeom prst="rect">
            <a:avLst/>
          </a:prstGeom>
        </p:spPr>
      </p:pic>
    </p:spTree>
    <p:extLst>
      <p:ext uri="{BB962C8B-B14F-4D97-AF65-F5344CB8AC3E}">
        <p14:creationId xmlns:p14="http://schemas.microsoft.com/office/powerpoint/2010/main" val="339922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9603C-4BDC-0389-9F7A-48B4F21D6C1A}"/>
              </a:ext>
            </a:extLst>
          </p:cNvPr>
          <p:cNvPicPr>
            <a:picLocks noChangeAspect="1"/>
          </p:cNvPicPr>
          <p:nvPr/>
        </p:nvPicPr>
        <p:blipFill rotWithShape="1">
          <a:blip r:embed="rId2"/>
          <a:srcRect l="23859" r="15601" b="1"/>
          <a:stretch/>
        </p:blipFill>
        <p:spPr>
          <a:xfrm>
            <a:off x="6477000" y="11"/>
            <a:ext cx="3886198" cy="7772389"/>
          </a:xfrm>
          <a:prstGeom prst="rect">
            <a:avLst/>
          </a:prstGeom>
        </p:spPr>
      </p:pic>
      <p:sp>
        <p:nvSpPr>
          <p:cNvPr id="2" name="Title 1">
            <a:extLst>
              <a:ext uri="{FF2B5EF4-FFF2-40B4-BE49-F238E27FC236}">
                <a16:creationId xmlns:a16="http://schemas.microsoft.com/office/drawing/2014/main" id="{F28CBB7B-59F4-54EA-BE9F-11C0762AD173}"/>
              </a:ext>
            </a:extLst>
          </p:cNvPr>
          <p:cNvSpPr>
            <a:spLocks noGrp="1"/>
          </p:cNvSpPr>
          <p:nvPr>
            <p:ph type="ctrTitle"/>
          </p:nvPr>
        </p:nvSpPr>
        <p:spPr>
          <a:xfrm>
            <a:off x="304800" y="152400"/>
            <a:ext cx="4929850" cy="2153234"/>
          </a:xfrm>
        </p:spPr>
        <p:txBody>
          <a:bodyPr vert="horz" wrap="square" lIns="103632" tIns="51816" rIns="103632" bIns="51816" rtlCol="0" anchor="ctr">
            <a:normAutofit/>
          </a:bodyPr>
          <a:lstStyle/>
          <a:p>
            <a:pPr algn="l"/>
            <a:r>
              <a:rPr lang="en-US" sz="4987" spc="-57" dirty="0">
                <a:solidFill>
                  <a:schemeClr val="bg1"/>
                </a:solidFill>
              </a:rPr>
              <a:t>THE CALLING OF GOD</a:t>
            </a:r>
            <a:endParaRPr lang="en-US" sz="4987" dirty="0">
              <a:solidFill>
                <a:schemeClr val="bg1"/>
              </a:solidFill>
            </a:endParaRPr>
          </a:p>
        </p:txBody>
      </p:sp>
      <p:sp>
        <p:nvSpPr>
          <p:cNvPr id="3" name="Subtitle 2">
            <a:extLst>
              <a:ext uri="{FF2B5EF4-FFF2-40B4-BE49-F238E27FC236}">
                <a16:creationId xmlns:a16="http://schemas.microsoft.com/office/drawing/2014/main" id="{D1320B92-2A15-16DB-C6FA-531AF418FA2C}"/>
              </a:ext>
            </a:extLst>
          </p:cNvPr>
          <p:cNvSpPr>
            <a:spLocks noGrp="1"/>
          </p:cNvSpPr>
          <p:nvPr>
            <p:ph type="subTitle" idx="1"/>
          </p:nvPr>
        </p:nvSpPr>
        <p:spPr>
          <a:xfrm>
            <a:off x="104947" y="2470166"/>
            <a:ext cx="6219653" cy="4561068"/>
          </a:xfrm>
        </p:spPr>
        <p:txBody>
          <a:bodyPr vert="horz" wrap="square" lIns="103632" tIns="51816" rIns="103632" bIns="51816" rtlCol="0">
            <a:noAutofit/>
          </a:bodyPr>
          <a:lstStyle/>
          <a:p>
            <a:pPr indent="-259072" algn="l">
              <a:spcAft>
                <a:spcPts val="1133"/>
              </a:spcAft>
              <a:buFont typeface="Arial" panose="020B0604020202020204" pitchFamily="34" charset="0"/>
              <a:buChar char="•"/>
            </a:pPr>
            <a:r>
              <a:rPr lang="en-US" sz="2200" b="1" dirty="0">
                <a:solidFill>
                  <a:schemeClr val="bg1"/>
                </a:solidFill>
              </a:rPr>
              <a:t>Philippians 3:14 </a:t>
            </a:r>
            <a:r>
              <a:rPr lang="en-US" sz="2200" dirty="0">
                <a:solidFill>
                  <a:schemeClr val="bg1"/>
                </a:solidFill>
              </a:rPr>
              <a:t>I press toward the mark for the prize of the </a:t>
            </a:r>
            <a:r>
              <a:rPr lang="en-US" sz="2200" b="1" u="sng" dirty="0">
                <a:solidFill>
                  <a:schemeClr val="bg1"/>
                </a:solidFill>
              </a:rPr>
              <a:t>high calling</a:t>
            </a:r>
            <a:r>
              <a:rPr lang="en-US" sz="2200" dirty="0">
                <a:solidFill>
                  <a:schemeClr val="bg1"/>
                </a:solidFill>
              </a:rPr>
              <a:t> of God in Christ Jesus.</a:t>
            </a:r>
          </a:p>
          <a:p>
            <a:pPr indent="-259072" algn="l">
              <a:spcAft>
                <a:spcPts val="1133"/>
              </a:spcAft>
              <a:buFont typeface="Arial" panose="020B0604020202020204" pitchFamily="34" charset="0"/>
              <a:buChar char="•"/>
            </a:pPr>
            <a:r>
              <a:rPr lang="en-US" sz="2200" dirty="0">
                <a:solidFill>
                  <a:schemeClr val="bg1"/>
                </a:solidFill>
              </a:rPr>
              <a:t> </a:t>
            </a:r>
            <a:r>
              <a:rPr lang="en-US" sz="2200" b="1" dirty="0">
                <a:solidFill>
                  <a:schemeClr val="bg1"/>
                </a:solidFill>
              </a:rPr>
              <a:t>2 Timothy 1:9 </a:t>
            </a:r>
            <a:r>
              <a:rPr lang="en-US" sz="2200" dirty="0">
                <a:solidFill>
                  <a:schemeClr val="bg1"/>
                </a:solidFill>
              </a:rPr>
              <a:t>Who hath saved us, and called </a:t>
            </a:r>
            <a:r>
              <a:rPr lang="en-US" sz="2200" i="1" dirty="0">
                <a:solidFill>
                  <a:schemeClr val="bg1"/>
                </a:solidFill>
              </a:rPr>
              <a:t>us</a:t>
            </a:r>
            <a:r>
              <a:rPr lang="en-US" sz="2200" dirty="0">
                <a:solidFill>
                  <a:schemeClr val="bg1"/>
                </a:solidFill>
              </a:rPr>
              <a:t> with an </a:t>
            </a:r>
            <a:r>
              <a:rPr lang="en-US" sz="2200" b="1" u="sng" dirty="0">
                <a:solidFill>
                  <a:schemeClr val="bg1"/>
                </a:solidFill>
              </a:rPr>
              <a:t>holy calling</a:t>
            </a:r>
            <a:r>
              <a:rPr lang="en-US" sz="2200" dirty="0">
                <a:solidFill>
                  <a:schemeClr val="bg1"/>
                </a:solidFill>
              </a:rPr>
              <a:t>, not according to our works, but according to his own purpose and grace, which was given us in Christ Jesus before the world began,</a:t>
            </a:r>
          </a:p>
          <a:p>
            <a:pPr indent="-259072" algn="l">
              <a:spcAft>
                <a:spcPts val="1133"/>
              </a:spcAft>
              <a:buFont typeface="Arial" panose="020B0604020202020204" pitchFamily="34" charset="0"/>
              <a:buChar char="•"/>
            </a:pPr>
            <a:r>
              <a:rPr lang="en-US" sz="2200" dirty="0">
                <a:solidFill>
                  <a:schemeClr val="bg1"/>
                </a:solidFill>
              </a:rPr>
              <a:t> </a:t>
            </a:r>
            <a:r>
              <a:rPr lang="en-US" sz="2200" b="1" dirty="0">
                <a:solidFill>
                  <a:schemeClr val="bg1"/>
                </a:solidFill>
              </a:rPr>
              <a:t>Hebrews 3:1 </a:t>
            </a:r>
            <a:r>
              <a:rPr lang="en-US" sz="2200" dirty="0">
                <a:solidFill>
                  <a:schemeClr val="bg1"/>
                </a:solidFill>
              </a:rPr>
              <a:t>Wherefore, holy brethren, partakers of the </a:t>
            </a:r>
            <a:r>
              <a:rPr lang="en-US" sz="2200" b="1" u="sng" dirty="0">
                <a:solidFill>
                  <a:schemeClr val="bg1"/>
                </a:solidFill>
              </a:rPr>
              <a:t>heavenly calling</a:t>
            </a:r>
            <a:r>
              <a:rPr lang="en-US" sz="2200" dirty="0">
                <a:solidFill>
                  <a:schemeClr val="bg1"/>
                </a:solidFill>
              </a:rPr>
              <a:t>, consider the Apostle and High Priest of our profession, Christ Jesus;</a:t>
            </a:r>
          </a:p>
          <a:p>
            <a:pPr indent="-259072" algn="l">
              <a:spcAft>
                <a:spcPts val="1133"/>
              </a:spcAft>
              <a:buFont typeface="Arial" panose="020B0604020202020204" pitchFamily="34" charset="0"/>
              <a:buChar char="•"/>
            </a:pPr>
            <a:r>
              <a:rPr lang="en-US" sz="2200" dirty="0">
                <a:solidFill>
                  <a:schemeClr val="bg1"/>
                </a:solidFill>
              </a:rPr>
              <a:t> </a:t>
            </a:r>
            <a:r>
              <a:rPr lang="en-US" sz="2200" b="1" dirty="0">
                <a:solidFill>
                  <a:schemeClr val="bg1"/>
                </a:solidFill>
              </a:rPr>
              <a:t>2 Pet. 1:10 </a:t>
            </a:r>
            <a:r>
              <a:rPr lang="en-US" sz="2200" dirty="0">
                <a:solidFill>
                  <a:schemeClr val="bg1"/>
                </a:solidFill>
              </a:rPr>
              <a:t>Wherefore the rather, brethren, give diligence to make </a:t>
            </a:r>
            <a:r>
              <a:rPr lang="en-US" sz="2200" b="1" u="sng" dirty="0">
                <a:solidFill>
                  <a:schemeClr val="bg1"/>
                </a:solidFill>
              </a:rPr>
              <a:t>your calling</a:t>
            </a:r>
            <a:r>
              <a:rPr lang="en-US" sz="2200" dirty="0">
                <a:solidFill>
                  <a:schemeClr val="bg1"/>
                </a:solidFill>
              </a:rPr>
              <a:t> and election sure: for if ye do these things, ye shall never fall:</a:t>
            </a:r>
          </a:p>
        </p:txBody>
      </p:sp>
    </p:spTree>
    <p:extLst>
      <p:ext uri="{BB962C8B-B14F-4D97-AF65-F5344CB8AC3E}">
        <p14:creationId xmlns:p14="http://schemas.microsoft.com/office/powerpoint/2010/main" val="20831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E57-C432-DF1B-1A94-78BD6D925E18}"/>
              </a:ext>
            </a:extLst>
          </p:cNvPr>
          <p:cNvSpPr>
            <a:spLocks noGrp="1"/>
          </p:cNvSpPr>
          <p:nvPr>
            <p:ph type="title"/>
          </p:nvPr>
        </p:nvSpPr>
        <p:spPr>
          <a:xfrm>
            <a:off x="765594" y="0"/>
            <a:ext cx="6321006" cy="1841123"/>
          </a:xfrm>
        </p:spPr>
        <p:txBody>
          <a:bodyPr anchor="ctr">
            <a:normAutofit/>
          </a:bodyPr>
          <a:lstStyle/>
          <a:p>
            <a:r>
              <a:rPr lang="en-US" sz="4400" i="1" dirty="0">
                <a:solidFill>
                  <a:schemeClr val="bg1"/>
                </a:solidFill>
                <a:latin typeface="Calibri" panose="020F0502020204030204" pitchFamily="34" charset="0"/>
              </a:rPr>
              <a:t>“… the high calling of God”</a:t>
            </a:r>
            <a:endParaRPr lang="en-US" sz="4400" dirty="0">
              <a:solidFill>
                <a:schemeClr val="bg1"/>
              </a:solidFill>
            </a:endParaRPr>
          </a:p>
        </p:txBody>
      </p:sp>
      <p:sp>
        <p:nvSpPr>
          <p:cNvPr id="3" name="Content Placeholder 2">
            <a:extLst>
              <a:ext uri="{FF2B5EF4-FFF2-40B4-BE49-F238E27FC236}">
                <a16:creationId xmlns:a16="http://schemas.microsoft.com/office/drawing/2014/main" id="{FBA99CA2-A2C4-CC87-3A27-AB8FFE48225B}"/>
              </a:ext>
            </a:extLst>
          </p:cNvPr>
          <p:cNvSpPr>
            <a:spLocks noGrp="1"/>
          </p:cNvSpPr>
          <p:nvPr>
            <p:ph idx="1"/>
          </p:nvPr>
        </p:nvSpPr>
        <p:spPr>
          <a:xfrm>
            <a:off x="118062" y="2689185"/>
            <a:ext cx="7197137" cy="4971711"/>
          </a:xfrm>
        </p:spPr>
        <p:txBody>
          <a:bodyPr anchor="t">
            <a:normAutofit lnSpcReduction="10000"/>
          </a:bodyPr>
          <a:lstStyle/>
          <a:p>
            <a:r>
              <a:rPr lang="en-US" sz="2400" i="1" dirty="0">
                <a:solidFill>
                  <a:schemeClr val="bg1"/>
                </a:solidFill>
                <a:latin typeface="Times New Roman" panose="02020603050405020304" pitchFamily="18" charset="0"/>
                <a:cs typeface="Times New Roman" panose="02020603050405020304" pitchFamily="18" charset="0"/>
              </a:rPr>
              <a:t>God has called us to great and noble efforts; to a career of true honour and glory; to the obtainment of a bright and imperishable crown. </a:t>
            </a:r>
          </a:p>
          <a:p>
            <a:r>
              <a:rPr lang="en-US" sz="2400" i="1" dirty="0">
                <a:solidFill>
                  <a:schemeClr val="bg1"/>
                </a:solidFill>
                <a:latin typeface="Times New Roman" panose="02020603050405020304" pitchFamily="18" charset="0"/>
                <a:cs typeface="Times New Roman" panose="02020603050405020304" pitchFamily="18" charset="0"/>
              </a:rPr>
              <a:t>It is a calling which is "high," or upward – that is, which tends to the skies. </a:t>
            </a:r>
          </a:p>
          <a:p>
            <a:r>
              <a:rPr lang="en-US" sz="2400" i="1" dirty="0">
                <a:solidFill>
                  <a:schemeClr val="bg1"/>
                </a:solidFill>
                <a:latin typeface="Times New Roman" panose="02020603050405020304" pitchFamily="18" charset="0"/>
                <a:cs typeface="Times New Roman" panose="02020603050405020304" pitchFamily="18" charset="0"/>
              </a:rPr>
              <a:t>The calling of the Christian is </a:t>
            </a:r>
            <a:r>
              <a:rPr lang="en-US" sz="2400" i="1" u="sng" dirty="0">
                <a:solidFill>
                  <a:schemeClr val="bg1"/>
                </a:solidFill>
                <a:latin typeface="Times New Roman" panose="02020603050405020304" pitchFamily="18" charset="0"/>
                <a:cs typeface="Times New Roman" panose="02020603050405020304" pitchFamily="18" charset="0"/>
              </a:rPr>
              <a:t>from</a:t>
            </a:r>
            <a:r>
              <a:rPr lang="en-US" sz="2400" i="1" dirty="0">
                <a:solidFill>
                  <a:schemeClr val="bg1"/>
                </a:solidFill>
                <a:latin typeface="Times New Roman" panose="02020603050405020304" pitchFamily="18" charset="0"/>
                <a:cs typeface="Times New Roman" panose="02020603050405020304" pitchFamily="18" charset="0"/>
              </a:rPr>
              <a:t> heaven, and </a:t>
            </a:r>
            <a:r>
              <a:rPr lang="en-US" sz="2400" i="1" u="sng" dirty="0">
                <a:solidFill>
                  <a:schemeClr val="bg1"/>
                </a:solidFill>
                <a:latin typeface="Times New Roman" panose="02020603050405020304" pitchFamily="18" charset="0"/>
                <a:cs typeface="Times New Roman" panose="02020603050405020304" pitchFamily="18" charset="0"/>
              </a:rPr>
              <a:t>for</a:t>
            </a:r>
            <a:r>
              <a:rPr lang="en-US" sz="2400" i="1" dirty="0">
                <a:solidFill>
                  <a:schemeClr val="bg1"/>
                </a:solidFill>
                <a:latin typeface="Times New Roman" panose="02020603050405020304" pitchFamily="18" charset="0"/>
                <a:cs typeface="Times New Roman" panose="02020603050405020304" pitchFamily="18" charset="0"/>
              </a:rPr>
              <a:t> Heaven.</a:t>
            </a:r>
          </a:p>
          <a:p>
            <a:r>
              <a:rPr lang="en-US" sz="2400" i="1" dirty="0">
                <a:solidFill>
                  <a:schemeClr val="bg1"/>
                </a:solidFill>
                <a:latin typeface="Times New Roman" panose="02020603050405020304" pitchFamily="18" charset="0"/>
                <a:cs typeface="Times New Roman" panose="02020603050405020304" pitchFamily="18" charset="0"/>
              </a:rPr>
              <a:t> He has been summoned by God, through the gospel of the Lord Jesus, to secure the crown. It is placed before and above him in heaven. It may he his, if he will not faint or tire, or look backward. It demands his highest efforts, and it is worth all the exertions which a mortal can make even in the longest life.</a:t>
            </a:r>
          </a:p>
          <a:p>
            <a:r>
              <a:rPr lang="en-US" sz="2040" i="1" dirty="0">
                <a:solidFill>
                  <a:schemeClr val="bg1"/>
                </a:solidFill>
                <a:latin typeface="Times New Roman" panose="02020603050405020304" pitchFamily="18" charset="0"/>
                <a:cs typeface="Times New Roman" panose="02020603050405020304" pitchFamily="18" charset="0"/>
              </a:rPr>
              <a:t>–</a:t>
            </a:r>
            <a:r>
              <a:rPr lang="en-US" sz="2040" dirty="0">
                <a:solidFill>
                  <a:schemeClr val="bg1"/>
                </a:solidFill>
                <a:latin typeface="Times New Roman" panose="02020603050405020304" pitchFamily="18" charset="0"/>
                <a:cs typeface="Times New Roman" panose="02020603050405020304" pitchFamily="18" charset="0"/>
              </a:rPr>
              <a:t>Albert Barnes</a:t>
            </a:r>
          </a:p>
        </p:txBody>
      </p:sp>
      <p:pic>
        <p:nvPicPr>
          <p:cNvPr id="5" name="Picture 4" descr="Low Angle View Of Clouds In Sky">
            <a:extLst>
              <a:ext uri="{FF2B5EF4-FFF2-40B4-BE49-F238E27FC236}">
                <a16:creationId xmlns:a16="http://schemas.microsoft.com/office/drawing/2014/main" id="{281492CD-211E-0F79-F10F-531B42B3C46D}"/>
              </a:ext>
            </a:extLst>
          </p:cNvPr>
          <p:cNvPicPr>
            <a:picLocks noChangeAspect="1"/>
          </p:cNvPicPr>
          <p:nvPr/>
        </p:nvPicPr>
        <p:blipFill rotWithShape="1">
          <a:blip r:embed="rId2"/>
          <a:srcRect l="27007" r="28442" b="-2"/>
          <a:stretch/>
        </p:blipFill>
        <p:spPr>
          <a:xfrm>
            <a:off x="7467600" y="1"/>
            <a:ext cx="2901400" cy="7772400"/>
          </a:xfrm>
          <a:prstGeom prst="rect">
            <a:avLst/>
          </a:prstGeom>
        </p:spPr>
      </p:pic>
      <p:sp>
        <p:nvSpPr>
          <p:cNvPr id="6" name="TextBox 5">
            <a:extLst>
              <a:ext uri="{FF2B5EF4-FFF2-40B4-BE49-F238E27FC236}">
                <a16:creationId xmlns:a16="http://schemas.microsoft.com/office/drawing/2014/main" id="{C4405CA7-BE40-5C6D-D081-783F94965B9B}"/>
              </a:ext>
            </a:extLst>
          </p:cNvPr>
          <p:cNvSpPr txBox="1"/>
          <p:nvPr/>
        </p:nvSpPr>
        <p:spPr>
          <a:xfrm>
            <a:off x="180372" y="1732621"/>
            <a:ext cx="6906228" cy="406265"/>
          </a:xfrm>
          <a:prstGeom prst="rect">
            <a:avLst/>
          </a:prstGeom>
          <a:noFill/>
        </p:spPr>
        <p:txBody>
          <a:bodyPr wrap="square">
            <a:spAutoFit/>
          </a:bodyPr>
          <a:lstStyle/>
          <a:p>
            <a:r>
              <a:rPr lang="en-US" sz="204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Philippians 3:14 </a:t>
            </a:r>
            <a:r>
              <a:rPr lang="en-US" sz="204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a:t>
            </a:r>
            <a:r>
              <a:rPr lang="en-US" sz="204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high calling</a:t>
            </a:r>
            <a:r>
              <a:rPr lang="en-US" sz="204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God in Christ Jesus.</a:t>
            </a:r>
            <a:endParaRPr lang="en-US" dirty="0">
              <a:solidFill>
                <a:schemeClr val="bg1"/>
              </a:solidFill>
            </a:endParaRPr>
          </a:p>
        </p:txBody>
      </p:sp>
    </p:spTree>
    <p:extLst>
      <p:ext uri="{BB962C8B-B14F-4D97-AF65-F5344CB8AC3E}">
        <p14:creationId xmlns:p14="http://schemas.microsoft.com/office/powerpoint/2010/main" val="46164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D791-60F3-D489-8653-6D7D8A96EF0E}"/>
              </a:ext>
            </a:extLst>
          </p:cNvPr>
          <p:cNvSpPr>
            <a:spLocks noGrp="1"/>
          </p:cNvSpPr>
          <p:nvPr>
            <p:ph type="title"/>
          </p:nvPr>
        </p:nvSpPr>
        <p:spPr>
          <a:xfrm>
            <a:off x="4657816" y="1"/>
            <a:ext cx="4943384" cy="2048279"/>
          </a:xfrm>
        </p:spPr>
        <p:txBody>
          <a:bodyPr anchor="ctr">
            <a:normAutofit/>
          </a:bodyPr>
          <a:lstStyle/>
          <a:p>
            <a:r>
              <a:rPr lang="en-US" sz="4400" b="1" dirty="0">
                <a:solidFill>
                  <a:schemeClr val="bg1"/>
                </a:solidFill>
                <a:latin typeface="Calibri" panose="020F0502020204030204" pitchFamily="34" charset="0"/>
              </a:rPr>
              <a:t>“… an holy calling”</a:t>
            </a:r>
            <a:endParaRPr lang="en-US" sz="4400" dirty="0">
              <a:solidFill>
                <a:schemeClr val="bg1"/>
              </a:solidFill>
            </a:endParaRPr>
          </a:p>
        </p:txBody>
      </p:sp>
      <p:pic>
        <p:nvPicPr>
          <p:cNvPr id="5" name="Picture 4" descr="Brazil landscape">
            <a:extLst>
              <a:ext uri="{FF2B5EF4-FFF2-40B4-BE49-F238E27FC236}">
                <a16:creationId xmlns:a16="http://schemas.microsoft.com/office/drawing/2014/main" id="{DF339DE1-2D03-3CE3-E3BB-D484FB9653E5}"/>
              </a:ext>
            </a:extLst>
          </p:cNvPr>
          <p:cNvPicPr>
            <a:picLocks noChangeAspect="1"/>
          </p:cNvPicPr>
          <p:nvPr/>
        </p:nvPicPr>
        <p:blipFill rotWithShape="1">
          <a:blip r:embed="rId2"/>
          <a:srcRect l="47289" r="20771" b="1"/>
          <a:stretch/>
        </p:blipFill>
        <p:spPr>
          <a:xfrm>
            <a:off x="23" y="11"/>
            <a:ext cx="2743177" cy="777238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F8F823-B926-5001-CCE4-400233BD4A5F}"/>
              </a:ext>
            </a:extLst>
          </p:cNvPr>
          <p:cNvSpPr>
            <a:spLocks noGrp="1"/>
          </p:cNvSpPr>
          <p:nvPr>
            <p:ph idx="1"/>
          </p:nvPr>
        </p:nvSpPr>
        <p:spPr>
          <a:xfrm>
            <a:off x="3882921" y="2513223"/>
            <a:ext cx="6165448" cy="4356155"/>
          </a:xfrm>
        </p:spPr>
        <p:txBody>
          <a:bodyPr>
            <a:normAutofit/>
          </a:bodyPr>
          <a:lstStyle/>
          <a:p>
            <a:r>
              <a:rPr lang="en-US" sz="2800" dirty="0">
                <a:solidFill>
                  <a:schemeClr val="bg1"/>
                </a:solidFill>
                <a:latin typeface="Calibri" panose="020F0502020204030204" pitchFamily="34" charset="0"/>
              </a:rPr>
              <a:t>T</a:t>
            </a:r>
            <a:r>
              <a:rPr lang="en-US" sz="2800" dirty="0">
                <a:solidFill>
                  <a:schemeClr val="bg1"/>
                </a:solidFill>
                <a:effectLst/>
                <a:latin typeface="Calibri" panose="020F0502020204030204" pitchFamily="34" charset="0"/>
              </a:rPr>
              <a:t>he actual call </a:t>
            </a:r>
            <a:r>
              <a:rPr lang="en-US" sz="2800" i="1" dirty="0">
                <a:solidFill>
                  <a:schemeClr val="bg1"/>
                </a:solidFill>
                <a:effectLst/>
                <a:latin typeface="Calibri" panose="020F0502020204030204" pitchFamily="34" charset="0"/>
              </a:rPr>
              <a:t>to</a:t>
            </a:r>
            <a:r>
              <a:rPr lang="en-US" sz="2800" dirty="0">
                <a:solidFill>
                  <a:schemeClr val="bg1"/>
                </a:solidFill>
                <a:effectLst/>
                <a:latin typeface="Calibri" panose="020F0502020204030204" pitchFamily="34" charset="0"/>
              </a:rPr>
              <a:t> a life of </a:t>
            </a:r>
            <a:r>
              <a:rPr lang="en-US" sz="2800" i="1" u="sng" dirty="0">
                <a:solidFill>
                  <a:schemeClr val="bg1"/>
                </a:solidFill>
                <a:effectLst/>
                <a:latin typeface="Calibri" panose="020F0502020204030204" pitchFamily="34" charset="0"/>
              </a:rPr>
              <a:t>holiness</a:t>
            </a:r>
            <a:r>
              <a:rPr lang="en-US" sz="2800" i="1" dirty="0">
                <a:solidFill>
                  <a:schemeClr val="bg1"/>
                </a:solidFill>
                <a:effectLst/>
                <a:latin typeface="Calibri" panose="020F0502020204030204" pitchFamily="34" charset="0"/>
              </a:rPr>
              <a:t>.</a:t>
            </a:r>
            <a:r>
              <a:rPr lang="en-US" sz="2800" dirty="0">
                <a:solidFill>
                  <a:schemeClr val="bg1"/>
                </a:solidFill>
                <a:effectLst/>
                <a:latin typeface="Calibri" panose="020F0502020204030204" pitchFamily="34" charset="0"/>
              </a:rPr>
              <a:t> whereas we were </a:t>
            </a:r>
            <a:r>
              <a:rPr lang="en-US" sz="2800" i="1" u="sng" dirty="0">
                <a:solidFill>
                  <a:schemeClr val="bg1"/>
                </a:solidFill>
                <a:latin typeface="Calibri" panose="020F0502020204030204" pitchFamily="34" charset="0"/>
              </a:rPr>
              <a:t>sinners</a:t>
            </a:r>
            <a:r>
              <a:rPr lang="en-US" sz="2800" dirty="0">
                <a:solidFill>
                  <a:schemeClr val="bg1"/>
                </a:solidFill>
                <a:effectLst/>
                <a:latin typeface="Calibri" panose="020F0502020204030204" pitchFamily="34" charset="0"/>
              </a:rPr>
              <a:t> and </a:t>
            </a:r>
            <a:r>
              <a:rPr lang="en-US" sz="2800" i="1" u="sng" dirty="0">
                <a:solidFill>
                  <a:schemeClr val="bg1"/>
                </a:solidFill>
                <a:latin typeface="Calibri" panose="020F0502020204030204" pitchFamily="34" charset="0"/>
              </a:rPr>
              <a:t>enemies</a:t>
            </a:r>
            <a:r>
              <a:rPr lang="en-US" sz="2800" dirty="0">
                <a:solidFill>
                  <a:schemeClr val="bg1"/>
                </a:solidFill>
                <a:effectLst/>
                <a:latin typeface="Calibri" panose="020F0502020204030204" pitchFamily="34" charset="0"/>
              </a:rPr>
              <a:t> (</a:t>
            </a:r>
            <a:r>
              <a:rPr lang="en-US" sz="2800" b="1" dirty="0">
                <a:solidFill>
                  <a:schemeClr val="bg1"/>
                </a:solidFill>
                <a:effectLst/>
                <a:latin typeface="Calibri" panose="020F0502020204030204" pitchFamily="34" charset="0"/>
              </a:rPr>
              <a:t>Eph</a:t>
            </a:r>
            <a:r>
              <a:rPr lang="en-US" sz="2800" dirty="0">
                <a:solidFill>
                  <a:schemeClr val="bg1"/>
                </a:solidFill>
                <a:effectLst/>
                <a:latin typeface="Calibri" panose="020F0502020204030204" pitchFamily="34" charset="0"/>
              </a:rPr>
              <a:t> 1:18; 4:1). </a:t>
            </a:r>
          </a:p>
          <a:p>
            <a:r>
              <a:rPr lang="en-US" sz="2800" dirty="0">
                <a:solidFill>
                  <a:schemeClr val="bg1"/>
                </a:solidFill>
                <a:effectLst/>
                <a:latin typeface="Calibri" panose="020F0502020204030204" pitchFamily="34" charset="0"/>
              </a:rPr>
              <a:t>The call comes wholly </a:t>
            </a:r>
            <a:r>
              <a:rPr lang="en-US" sz="2800" i="1" u="sng" dirty="0">
                <a:solidFill>
                  <a:schemeClr val="bg1"/>
                </a:solidFill>
                <a:latin typeface="Calibri" panose="020F0502020204030204" pitchFamily="34" charset="0"/>
              </a:rPr>
              <a:t>from</a:t>
            </a:r>
            <a:r>
              <a:rPr lang="en-US" sz="2800" dirty="0">
                <a:solidFill>
                  <a:schemeClr val="bg1"/>
                </a:solidFill>
                <a:effectLst/>
                <a:latin typeface="Calibri" panose="020F0502020204030204" pitchFamily="34" charset="0"/>
              </a:rPr>
              <a:t> God and claims us wholly </a:t>
            </a:r>
            <a:r>
              <a:rPr lang="en-US" sz="2800" i="1" u="sng" dirty="0">
                <a:solidFill>
                  <a:schemeClr val="bg1"/>
                </a:solidFill>
                <a:latin typeface="Calibri" panose="020F0502020204030204" pitchFamily="34" charset="0"/>
              </a:rPr>
              <a:t>for</a:t>
            </a:r>
            <a:r>
              <a:rPr lang="en-US" sz="2800" dirty="0">
                <a:solidFill>
                  <a:schemeClr val="bg1"/>
                </a:solidFill>
                <a:effectLst/>
                <a:latin typeface="Calibri" panose="020F0502020204030204" pitchFamily="34" charset="0"/>
              </a:rPr>
              <a:t> God. </a:t>
            </a:r>
          </a:p>
          <a:p>
            <a:r>
              <a:rPr lang="en-US" sz="2800" dirty="0">
                <a:solidFill>
                  <a:schemeClr val="bg1"/>
                </a:solidFill>
                <a:effectLst/>
                <a:latin typeface="Calibri" panose="020F0502020204030204" pitchFamily="34" charset="0"/>
              </a:rPr>
              <a:t>"Holy" implies the </a:t>
            </a:r>
            <a:r>
              <a:rPr lang="en-US" sz="2800" i="1" u="sng" dirty="0">
                <a:solidFill>
                  <a:schemeClr val="bg1"/>
                </a:solidFill>
                <a:latin typeface="Calibri" panose="020F0502020204030204" pitchFamily="34" charset="0"/>
              </a:rPr>
              <a:t>separation</a:t>
            </a:r>
            <a:r>
              <a:rPr lang="en-US" sz="2800" dirty="0">
                <a:solidFill>
                  <a:schemeClr val="bg1"/>
                </a:solidFill>
                <a:effectLst/>
                <a:latin typeface="Calibri" panose="020F0502020204030204" pitchFamily="34" charset="0"/>
              </a:rPr>
              <a:t> of believers from the rest of the world unto God. </a:t>
            </a:r>
            <a:endParaRPr lang="en-US" sz="2800" dirty="0">
              <a:solidFill>
                <a:schemeClr val="bg1"/>
              </a:solidFill>
            </a:endParaRPr>
          </a:p>
        </p:txBody>
      </p:sp>
      <p:sp>
        <p:nvSpPr>
          <p:cNvPr id="6" name="TextBox 5">
            <a:extLst>
              <a:ext uri="{FF2B5EF4-FFF2-40B4-BE49-F238E27FC236}">
                <a16:creationId xmlns:a16="http://schemas.microsoft.com/office/drawing/2014/main" id="{8AC2AC92-8DAE-57C2-B4DD-74FF16BE72B0}"/>
              </a:ext>
            </a:extLst>
          </p:cNvPr>
          <p:cNvSpPr txBox="1"/>
          <p:nvPr/>
        </p:nvSpPr>
        <p:spPr>
          <a:xfrm>
            <a:off x="2743200" y="1793001"/>
            <a:ext cx="7501939" cy="461665"/>
          </a:xfrm>
          <a:prstGeom prst="rect">
            <a:avLst/>
          </a:prstGeom>
          <a:noFill/>
        </p:spPr>
        <p:txBody>
          <a:bodyPr wrap="square">
            <a:spAutoFit/>
          </a:bodyPr>
          <a:lstStyle/>
          <a:p>
            <a:r>
              <a:rPr lang="en-US"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 Timothy 1:9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Who hath …called </a:t>
            </a:r>
            <a:r>
              <a:rPr lang="en-US"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with an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holy calling…</a:t>
            </a:r>
            <a:endParaRPr lang="en-US" sz="2400" dirty="0">
              <a:solidFill>
                <a:schemeClr val="bg1"/>
              </a:solidFill>
            </a:endParaRPr>
          </a:p>
        </p:txBody>
      </p:sp>
    </p:spTree>
    <p:extLst>
      <p:ext uri="{BB962C8B-B14F-4D97-AF65-F5344CB8AC3E}">
        <p14:creationId xmlns:p14="http://schemas.microsoft.com/office/powerpoint/2010/main" val="275481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4280-3933-5446-D8E9-22197815E2B6}"/>
              </a:ext>
            </a:extLst>
          </p:cNvPr>
          <p:cNvSpPr>
            <a:spLocks noGrp="1"/>
          </p:cNvSpPr>
          <p:nvPr>
            <p:ph type="title"/>
          </p:nvPr>
        </p:nvSpPr>
        <p:spPr>
          <a:xfrm>
            <a:off x="304800" y="-12510"/>
            <a:ext cx="9372600" cy="2072237"/>
          </a:xfrm>
        </p:spPr>
        <p:txBody>
          <a:bodyPr vert="horz" wrap="square" lIns="103632" tIns="51816" rIns="103632" bIns="51816" rtlCol="0" anchor="ctr">
            <a:normAutofit/>
          </a:bodyPr>
          <a:lstStyle/>
          <a:p>
            <a:pPr algn="ctr"/>
            <a:r>
              <a:rPr lang="en-US" sz="4800" kern="1200" dirty="0">
                <a:solidFill>
                  <a:schemeClr val="bg1"/>
                </a:solidFill>
                <a:latin typeface="+mj-lt"/>
                <a:cs typeface="+mj-cs"/>
              </a:rPr>
              <a:t>“… the heavenly calling”</a:t>
            </a:r>
          </a:p>
        </p:txBody>
      </p:sp>
      <p:sp>
        <p:nvSpPr>
          <p:cNvPr id="3" name="Content Placeholder 2">
            <a:extLst>
              <a:ext uri="{FF2B5EF4-FFF2-40B4-BE49-F238E27FC236}">
                <a16:creationId xmlns:a16="http://schemas.microsoft.com/office/drawing/2014/main" id="{90CA7083-9983-5990-4ADE-71AE08BD7AAF}"/>
              </a:ext>
            </a:extLst>
          </p:cNvPr>
          <p:cNvSpPr>
            <a:spLocks noGrp="1"/>
          </p:cNvSpPr>
          <p:nvPr>
            <p:ph idx="1"/>
          </p:nvPr>
        </p:nvSpPr>
        <p:spPr>
          <a:xfrm>
            <a:off x="161514" y="1826421"/>
            <a:ext cx="5741574" cy="5690179"/>
          </a:xfrm>
        </p:spPr>
        <p:txBody>
          <a:bodyPr vert="horz" wrap="square" lIns="103632" tIns="51816" rIns="103632" bIns="51816" rtlCol="0">
            <a:normAutofit/>
          </a:bodyPr>
          <a:lstStyle/>
          <a:p>
            <a:r>
              <a:rPr lang="en-US" sz="2720" dirty="0">
                <a:solidFill>
                  <a:schemeClr val="bg1"/>
                </a:solidFill>
              </a:rPr>
              <a:t>The Israelites had an earthly calling; they were called out of Egypt to go into the promised land: Christians have a heavenly calling. </a:t>
            </a:r>
          </a:p>
          <a:p>
            <a:endParaRPr lang="en-US" sz="2720" dirty="0">
              <a:solidFill>
                <a:schemeClr val="bg1"/>
              </a:solidFill>
            </a:endParaRPr>
          </a:p>
          <a:p>
            <a:r>
              <a:rPr lang="en-US" sz="2720" dirty="0">
                <a:solidFill>
                  <a:schemeClr val="bg1"/>
                </a:solidFill>
              </a:rPr>
              <a:t>The "heavenly calling" denotes the calling which was of a </a:t>
            </a:r>
            <a:r>
              <a:rPr lang="en-US" sz="2720" i="1" dirty="0">
                <a:solidFill>
                  <a:schemeClr val="bg1"/>
                </a:solidFill>
              </a:rPr>
              <a:t>heavenly</a:t>
            </a:r>
            <a:r>
              <a:rPr lang="en-US" sz="2720" dirty="0">
                <a:solidFill>
                  <a:schemeClr val="bg1"/>
                </a:solidFill>
              </a:rPr>
              <a:t> nature. It pertained to heaven, not to earth; it came from heaven, not from earth; it was a calling to the reward and happiness of heaven, and not to the pleasures and honors of the world.</a:t>
            </a:r>
          </a:p>
        </p:txBody>
      </p:sp>
      <p:sp>
        <p:nvSpPr>
          <p:cNvPr id="5" name="TextBox 4">
            <a:extLst>
              <a:ext uri="{FF2B5EF4-FFF2-40B4-BE49-F238E27FC236}">
                <a16:creationId xmlns:a16="http://schemas.microsoft.com/office/drawing/2014/main" id="{48C8071D-5BF6-A520-D0C5-32C45C30BD63}"/>
              </a:ext>
            </a:extLst>
          </p:cNvPr>
          <p:cNvSpPr txBox="1"/>
          <p:nvPr/>
        </p:nvSpPr>
        <p:spPr>
          <a:xfrm>
            <a:off x="5798617" y="1905129"/>
            <a:ext cx="4389949" cy="4227855"/>
          </a:xfrm>
          <a:prstGeom prst="rect">
            <a:avLst/>
          </a:prstGeom>
        </p:spPr>
        <p:txBody>
          <a:bodyPr vert="horz" lIns="103632" tIns="51816" rIns="103632" bIns="51816" rtlCol="0">
            <a:normAutofit/>
          </a:bodyPr>
          <a:lstStyle/>
          <a:p>
            <a:pPr algn="ctr" defTabSz="1036290">
              <a:lnSpc>
                <a:spcPct val="90000"/>
              </a:lnSpc>
              <a:spcAft>
                <a:spcPts val="680"/>
              </a:spcAft>
            </a:pPr>
            <a:r>
              <a:rPr lang="en-US" sz="2720" b="1" dirty="0">
                <a:solidFill>
                  <a:schemeClr val="bg1"/>
                </a:solidFill>
              </a:rPr>
              <a:t>Hebrews 3:1 </a:t>
            </a:r>
          </a:p>
          <a:p>
            <a:pPr algn="ctr" defTabSz="1036290">
              <a:lnSpc>
                <a:spcPct val="90000"/>
              </a:lnSpc>
              <a:spcAft>
                <a:spcPts val="680"/>
              </a:spcAft>
            </a:pPr>
            <a:r>
              <a:rPr lang="en-US" sz="2720" dirty="0">
                <a:solidFill>
                  <a:schemeClr val="bg1"/>
                </a:solidFill>
              </a:rPr>
              <a:t>Wherefore, holy brethren, partakers of the </a:t>
            </a:r>
            <a:r>
              <a:rPr lang="en-US" sz="2720" b="1" u="sng" dirty="0">
                <a:solidFill>
                  <a:schemeClr val="bg1"/>
                </a:solidFill>
              </a:rPr>
              <a:t>heavenly calling</a:t>
            </a:r>
            <a:r>
              <a:rPr lang="en-US" sz="2720" dirty="0">
                <a:solidFill>
                  <a:schemeClr val="bg1"/>
                </a:solidFill>
              </a:rPr>
              <a:t>, consider the Apostle and High Priest of our profession, Christ Jesus;</a:t>
            </a:r>
          </a:p>
        </p:txBody>
      </p:sp>
    </p:spTree>
    <p:extLst>
      <p:ext uri="{BB962C8B-B14F-4D97-AF65-F5344CB8AC3E}">
        <p14:creationId xmlns:p14="http://schemas.microsoft.com/office/powerpoint/2010/main" val="109653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39917</TotalTime>
  <Words>1177</Words>
  <Application>Microsoft Office PowerPoint</Application>
  <PresentationFormat>Custom</PresentationFormat>
  <Paragraphs>84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THE CALLING OF GOD</vt:lpstr>
      <vt:lpstr>“… the high calling of God”</vt:lpstr>
      <vt:lpstr>“… an holy calling”</vt:lpstr>
      <vt:lpstr>“… the heavenly calling”</vt:lpstr>
      <vt:lpstr>“… your calling”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Lesson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Booklet</dc:title>
  <dc:creator>ATI</dc:creator>
  <cp:lastModifiedBy>Terry Sellars</cp:lastModifiedBy>
  <cp:revision>5</cp:revision>
  <dcterms:created xsi:type="dcterms:W3CDTF">2023-07-19T20:55:23Z</dcterms:created>
  <dcterms:modified xsi:type="dcterms:W3CDTF">2023-08-23T20:48:38Z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2014-06-04T00:00:00Z</vt:filetime>
  </property>
  <property fmtid="{D5CDD505-2E9C-101B-9397-08002B2CF9AE}" pid="3" name="Creator">
    <vt:lpwstr>Microsoft® Office Word 2007</vt:lpwstr>
  </property>
  <property fmtid="{D5CDD505-2E9C-101B-9397-08002B2CF9AE}" pid="4" name="LastSaved">
    <vt:filetime>2023-07-19T00:00:00Z</vt:filetime>
  </property>
  <property fmtid="{D5CDD505-2E9C-101B-9397-08002B2CF9AE}" pid="5" name="Producer">
    <vt:lpwstr>Microsoft® Office Word 2007</vt:lpwstr>
  </property>
</Properties>
</file>