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4" r:id="rId2"/>
    <p:sldId id="271" r:id="rId3"/>
    <p:sldId id="256" r:id="rId4"/>
    <p:sldId id="267" r:id="rId5"/>
    <p:sldId id="257" r:id="rId6"/>
    <p:sldId id="258" r:id="rId7"/>
    <p:sldId id="268" r:id="rId8"/>
    <p:sldId id="270" r:id="rId9"/>
    <p:sldId id="491" r:id="rId10"/>
    <p:sldId id="492" r:id="rId11"/>
    <p:sldId id="493" r:id="rId12"/>
    <p:sldId id="269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</p:sldIdLst>
  <p:sldSz cx="134112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7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660" y="48"/>
      </p:cViewPr>
      <p:guideLst>
        <p:guide orient="horz" pos="2880"/>
        <p:guide pos="37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840" y="3118106"/>
            <a:ext cx="11399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1680" y="5632706"/>
            <a:ext cx="9387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0560" y="2313434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06768" y="2313434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560" y="402338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560" y="2313434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59808" y="9354314"/>
            <a:ext cx="42915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0560" y="9354314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56064" y="9354314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67">
        <a:defRPr>
          <a:latin typeface="+mn-lt"/>
          <a:ea typeface="+mn-ea"/>
          <a:cs typeface="+mn-cs"/>
        </a:defRPr>
      </a:lvl2pPr>
      <a:lvl3pPr marL="914333">
        <a:defRPr>
          <a:latin typeface="+mn-lt"/>
          <a:ea typeface="+mn-ea"/>
          <a:cs typeface="+mn-cs"/>
        </a:defRPr>
      </a:lvl3pPr>
      <a:lvl4pPr marL="1371500">
        <a:defRPr>
          <a:latin typeface="+mn-lt"/>
          <a:ea typeface="+mn-ea"/>
          <a:cs typeface="+mn-cs"/>
        </a:defRPr>
      </a:lvl4pPr>
      <a:lvl5pPr marL="1828667">
        <a:defRPr>
          <a:latin typeface="+mn-lt"/>
          <a:ea typeface="+mn-ea"/>
          <a:cs typeface="+mn-cs"/>
        </a:defRPr>
      </a:lvl5pPr>
      <a:lvl6pPr marL="2285834">
        <a:defRPr>
          <a:latin typeface="+mn-lt"/>
          <a:ea typeface="+mn-ea"/>
          <a:cs typeface="+mn-cs"/>
        </a:defRPr>
      </a:lvl6pPr>
      <a:lvl7pPr marL="2743001">
        <a:defRPr>
          <a:latin typeface="+mn-lt"/>
          <a:ea typeface="+mn-ea"/>
          <a:cs typeface="+mn-cs"/>
        </a:defRPr>
      </a:lvl7pPr>
      <a:lvl8pPr marL="3200167">
        <a:defRPr>
          <a:latin typeface="+mn-lt"/>
          <a:ea typeface="+mn-ea"/>
          <a:cs typeface="+mn-cs"/>
        </a:defRPr>
      </a:lvl8pPr>
      <a:lvl9pPr marL="365733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67">
        <a:defRPr>
          <a:latin typeface="+mn-lt"/>
          <a:ea typeface="+mn-ea"/>
          <a:cs typeface="+mn-cs"/>
        </a:defRPr>
      </a:lvl2pPr>
      <a:lvl3pPr marL="914333">
        <a:defRPr>
          <a:latin typeface="+mn-lt"/>
          <a:ea typeface="+mn-ea"/>
          <a:cs typeface="+mn-cs"/>
        </a:defRPr>
      </a:lvl3pPr>
      <a:lvl4pPr marL="1371500">
        <a:defRPr>
          <a:latin typeface="+mn-lt"/>
          <a:ea typeface="+mn-ea"/>
          <a:cs typeface="+mn-cs"/>
        </a:defRPr>
      </a:lvl4pPr>
      <a:lvl5pPr marL="1828667">
        <a:defRPr>
          <a:latin typeface="+mn-lt"/>
          <a:ea typeface="+mn-ea"/>
          <a:cs typeface="+mn-cs"/>
        </a:defRPr>
      </a:lvl5pPr>
      <a:lvl6pPr marL="2285834">
        <a:defRPr>
          <a:latin typeface="+mn-lt"/>
          <a:ea typeface="+mn-ea"/>
          <a:cs typeface="+mn-cs"/>
        </a:defRPr>
      </a:lvl6pPr>
      <a:lvl7pPr marL="2743001">
        <a:defRPr>
          <a:latin typeface="+mn-lt"/>
          <a:ea typeface="+mn-ea"/>
          <a:cs typeface="+mn-cs"/>
        </a:defRPr>
      </a:lvl7pPr>
      <a:lvl8pPr marL="3200167">
        <a:defRPr>
          <a:latin typeface="+mn-lt"/>
          <a:ea typeface="+mn-ea"/>
          <a:cs typeface="+mn-cs"/>
        </a:defRPr>
      </a:lvl8pPr>
      <a:lvl9pPr marL="365733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tquestions.org/King-Jehoram-Joram.html" TargetMode="External"/><Relationship Id="rId13" Type="http://schemas.openxmlformats.org/officeDocument/2006/relationships/hyperlink" Target="https://www.gotquestions.org/King-Rehoboam.html" TargetMode="External"/><Relationship Id="rId18" Type="http://schemas.openxmlformats.org/officeDocument/2006/relationships/hyperlink" Target="https://www.gotquestions.org/King-Joash.html" TargetMode="External"/><Relationship Id="rId26" Type="http://schemas.openxmlformats.org/officeDocument/2006/relationships/hyperlink" Target="https://www.gotquestions.org/Josiah-in-the-Bible.html" TargetMode="External"/><Relationship Id="rId3" Type="http://schemas.openxmlformats.org/officeDocument/2006/relationships/hyperlink" Target="https://www.gotquestions.org/King-Baasha.html" TargetMode="External"/><Relationship Id="rId21" Type="http://schemas.openxmlformats.org/officeDocument/2006/relationships/hyperlink" Target="https://www.gotquestions.org/King-Jotham.html" TargetMode="External"/><Relationship Id="rId7" Type="http://schemas.openxmlformats.org/officeDocument/2006/relationships/hyperlink" Target="https://www.gotquestions.org/King-Ahaziah.html" TargetMode="External"/><Relationship Id="rId12" Type="http://schemas.openxmlformats.org/officeDocument/2006/relationships/hyperlink" Target="https://www.gotquestions.org/King-Hoshea.html" TargetMode="External"/><Relationship Id="rId17" Type="http://schemas.openxmlformats.org/officeDocument/2006/relationships/hyperlink" Target="https://www.gotquestions.org/Athaliah-in-the-Bible.html" TargetMode="External"/><Relationship Id="rId25" Type="http://schemas.openxmlformats.org/officeDocument/2006/relationships/hyperlink" Target="https://www.gotquestions.org/King-Amon.html" TargetMode="External"/><Relationship Id="rId2" Type="http://schemas.openxmlformats.org/officeDocument/2006/relationships/hyperlink" Target="https://www.gotquestions.org/Jeroboam-in-the-Bible.html" TargetMode="External"/><Relationship Id="rId16" Type="http://schemas.openxmlformats.org/officeDocument/2006/relationships/hyperlink" Target="https://www.gotquestions.org/King-Jehoshaphat.html" TargetMode="External"/><Relationship Id="rId20" Type="http://schemas.openxmlformats.org/officeDocument/2006/relationships/hyperlink" Target="https://www.gotquestions.org/King-Uzziah-in-the-Bible.html" TargetMode="External"/><Relationship Id="rId29" Type="http://schemas.openxmlformats.org/officeDocument/2006/relationships/hyperlink" Target="https://www.gotquestions.org/King-Zedekiah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tquestions.org/King-Ahab.html" TargetMode="External"/><Relationship Id="rId11" Type="http://schemas.openxmlformats.org/officeDocument/2006/relationships/hyperlink" Target="https://www.gotquestions.org/King-Pekah.html" TargetMode="External"/><Relationship Id="rId24" Type="http://schemas.openxmlformats.org/officeDocument/2006/relationships/hyperlink" Target="https://www.gotquestions.org/King-Manasseh.html" TargetMode="External"/><Relationship Id="rId5" Type="http://schemas.openxmlformats.org/officeDocument/2006/relationships/hyperlink" Target="https://www.gotquestions.org/King-Omri.html" TargetMode="External"/><Relationship Id="rId15" Type="http://schemas.openxmlformats.org/officeDocument/2006/relationships/hyperlink" Target="https://www.gotquestions.org/King-Asa.html" TargetMode="External"/><Relationship Id="rId23" Type="http://schemas.openxmlformats.org/officeDocument/2006/relationships/hyperlink" Target="https://www.gotquestions.org/life-Hezekiah.html" TargetMode="External"/><Relationship Id="rId28" Type="http://schemas.openxmlformats.org/officeDocument/2006/relationships/hyperlink" Target="https://www.gotquestions.org/King-Jehoiachin.html" TargetMode="External"/><Relationship Id="rId10" Type="http://schemas.openxmlformats.org/officeDocument/2006/relationships/hyperlink" Target="https://www.gotquestions.org/King-Zechariah.html" TargetMode="External"/><Relationship Id="rId19" Type="http://schemas.openxmlformats.org/officeDocument/2006/relationships/hyperlink" Target="https://www.gotquestions.org/King-Amaziah.html" TargetMode="External"/><Relationship Id="rId4" Type="http://schemas.openxmlformats.org/officeDocument/2006/relationships/hyperlink" Target="https://www.gotquestions.org/King-Elah.html" TargetMode="External"/><Relationship Id="rId9" Type="http://schemas.openxmlformats.org/officeDocument/2006/relationships/hyperlink" Target="https://www.gotquestions.org/King-Jehu.html" TargetMode="External"/><Relationship Id="rId14" Type="http://schemas.openxmlformats.org/officeDocument/2006/relationships/hyperlink" Target="https://www.gotquestions.org/King-Abijah.html" TargetMode="External"/><Relationship Id="rId22" Type="http://schemas.openxmlformats.org/officeDocument/2006/relationships/hyperlink" Target="https://www.gotquestions.org/King-Ahaz.html" TargetMode="External"/><Relationship Id="rId27" Type="http://schemas.openxmlformats.org/officeDocument/2006/relationships/hyperlink" Target="https://www.gotquestions.org/King-Jehoiakim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Text Box 3"/>
          <p:cNvSpPr txBox="1">
            <a:spLocks/>
          </p:cNvSpPr>
          <p:nvPr/>
        </p:nvSpPr>
        <p:spPr bwMode="auto">
          <a:xfrm>
            <a:off x="1005840" y="223520"/>
            <a:ext cx="11399520" cy="178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867" i="1">
                <a:solidFill>
                  <a:srgbClr val="FFFF00"/>
                </a:solidFill>
                <a:latin typeface="Baskerville Old Face" pitchFamily="18" charset="0"/>
                <a:cs typeface="Segoe UI" pitchFamily="34" charset="0"/>
              </a:rPr>
              <a:t>Southeast Georgia</a:t>
            </a:r>
            <a:br>
              <a:rPr lang="en-US" sz="5867" b="1" i="1">
                <a:solidFill>
                  <a:srgbClr val="FFFF00"/>
                </a:solidFill>
                <a:latin typeface="Arial Narrow" pitchFamily="34" charset="0"/>
                <a:cs typeface="Segoe UI" pitchFamily="34" charset="0"/>
              </a:rPr>
            </a:br>
            <a:r>
              <a:rPr lang="en-US" sz="7040">
                <a:solidFill>
                  <a:srgbClr val="FFFF00"/>
                </a:solidFill>
                <a:latin typeface="Ringbearer" pitchFamily="18" charset="0"/>
                <a:cs typeface="Segoe UI" pitchFamily="34" charset="0"/>
              </a:rPr>
              <a:t>School of the Bible</a:t>
            </a:r>
            <a:endParaRPr lang="en-US" sz="7040">
              <a:latin typeface="Ringbearer" pitchFamily="18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" y="2142068"/>
            <a:ext cx="12628880" cy="713401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A9DA41-DC46-4665-BB70-998C232899C3}"/>
              </a:ext>
            </a:extLst>
          </p:cNvPr>
          <p:cNvSpPr txBox="1"/>
          <p:nvPr/>
        </p:nvSpPr>
        <p:spPr>
          <a:xfrm>
            <a:off x="1452880" y="2158033"/>
            <a:ext cx="10170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Final Frontier" panose="020B0000000000000000" pitchFamily="34" charset="0"/>
              </a:rPr>
              <a:t>Lesson 9</a:t>
            </a:r>
            <a:endParaRPr lang="en-US" sz="8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57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8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1" y="537465"/>
            <a:ext cx="692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3664" y="461264"/>
            <a:ext cx="1125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Kings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549" y="731519"/>
            <a:ext cx="6929755" cy="344966"/>
          </a:xfrm>
          <a:prstGeom prst="rect">
            <a:avLst/>
          </a:prstGeom>
          <a:solidFill>
            <a:srgbClr val="CCCCCC"/>
          </a:solidFill>
          <a:ln w="914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spcBef>
                <a:spcPts val="290"/>
              </a:spcBef>
            </a:pPr>
            <a:r>
              <a:rPr sz="2000" b="1" spc="-5" dirty="0">
                <a:latin typeface="Segoe UI"/>
                <a:cs typeface="Segoe UI"/>
              </a:rPr>
              <a:t>Division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of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the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Kingdom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58312" y="5615305"/>
            <a:ext cx="6896100" cy="6350"/>
          </a:xfrm>
          <a:custGeom>
            <a:avLst/>
            <a:gdLst/>
            <a:ahLst/>
            <a:cxnLst/>
            <a:rect l="l" t="t" r="r" b="b"/>
            <a:pathLst>
              <a:path w="6896100" h="6350">
                <a:moveTo>
                  <a:pt x="6895846" y="0"/>
                </a:moveTo>
                <a:lnTo>
                  <a:pt x="0" y="0"/>
                </a:lnTo>
                <a:lnTo>
                  <a:pt x="0" y="6096"/>
                </a:lnTo>
                <a:lnTo>
                  <a:pt x="6895846" y="6096"/>
                </a:lnTo>
                <a:lnTo>
                  <a:pt x="68958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2000" y="1371600"/>
            <a:ext cx="11658600" cy="379873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23619" algn="just">
              <a:spcBef>
                <a:spcPts val="459"/>
              </a:spcBef>
            </a:pPr>
            <a:r>
              <a:rPr b="1" spc="-5" dirty="0">
                <a:latin typeface="Segoe UI"/>
                <a:cs typeface="Segoe UI"/>
              </a:rPr>
              <a:t>Brief</a:t>
            </a:r>
            <a:r>
              <a:rPr b="1" spc="-15" dirty="0">
                <a:latin typeface="Segoe UI"/>
                <a:cs typeface="Segoe UI"/>
              </a:rPr>
              <a:t> </a:t>
            </a:r>
            <a:r>
              <a:rPr b="1" spc="5" dirty="0">
                <a:latin typeface="Segoe UI"/>
                <a:cs typeface="Segoe UI"/>
              </a:rPr>
              <a:t>Summary</a:t>
            </a:r>
            <a:r>
              <a:rPr b="1" spc="-15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-</a:t>
            </a:r>
            <a:r>
              <a:rPr b="1" spc="-20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1</a:t>
            </a:r>
            <a:r>
              <a:rPr b="1" spc="-25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Kings</a:t>
            </a:r>
            <a:endParaRPr dirty="0">
              <a:latin typeface="Segoe UI"/>
              <a:cs typeface="Segoe UI"/>
            </a:endParaRPr>
          </a:p>
          <a:p>
            <a:pPr marL="12699" marR="5080" algn="just">
              <a:lnSpc>
                <a:spcPct val="110800"/>
              </a:lnSpc>
              <a:spcBef>
                <a:spcPts val="155"/>
              </a:spcBef>
            </a:pPr>
            <a:r>
              <a:rPr sz="1600" spc="-5" dirty="0">
                <a:latin typeface="Segoe UI"/>
                <a:cs typeface="Segoe UI"/>
              </a:rPr>
              <a:t>The Book </a:t>
            </a:r>
            <a:r>
              <a:rPr sz="1600" dirty="0">
                <a:latin typeface="Segoe UI"/>
                <a:cs typeface="Segoe UI"/>
              </a:rPr>
              <a:t>of 1 </a:t>
            </a:r>
            <a:r>
              <a:rPr sz="1600" spc="-5" dirty="0">
                <a:latin typeface="Segoe UI"/>
                <a:cs typeface="Segoe UI"/>
              </a:rPr>
              <a:t>Kings </a:t>
            </a:r>
            <a:r>
              <a:rPr sz="1600" dirty="0">
                <a:latin typeface="Segoe UI"/>
                <a:cs typeface="Segoe UI"/>
              </a:rPr>
              <a:t>starts </a:t>
            </a:r>
            <a:r>
              <a:rPr sz="1600" spc="-5" dirty="0">
                <a:latin typeface="Segoe UI"/>
                <a:cs typeface="Segoe UI"/>
              </a:rPr>
              <a:t>with Solomon </a:t>
            </a:r>
            <a:r>
              <a:rPr sz="1600" dirty="0">
                <a:latin typeface="Segoe UI"/>
                <a:cs typeface="Segoe UI"/>
              </a:rPr>
              <a:t>and </a:t>
            </a:r>
            <a:r>
              <a:rPr sz="1600" spc="-5" dirty="0">
                <a:latin typeface="Segoe UI"/>
                <a:cs typeface="Segoe UI"/>
              </a:rPr>
              <a:t>ends with Elijah. The difference between </a:t>
            </a:r>
            <a:r>
              <a:rPr sz="1600" dirty="0">
                <a:latin typeface="Segoe UI"/>
                <a:cs typeface="Segoe UI"/>
              </a:rPr>
              <a:t>the two gives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you </a:t>
            </a:r>
            <a:r>
              <a:rPr sz="1600" dirty="0">
                <a:latin typeface="Segoe UI"/>
                <a:cs typeface="Segoe UI"/>
              </a:rPr>
              <a:t>an </a:t>
            </a:r>
            <a:r>
              <a:rPr sz="1600" spc="-5" dirty="0">
                <a:latin typeface="Segoe UI"/>
                <a:cs typeface="Segoe UI"/>
              </a:rPr>
              <a:t>idea </a:t>
            </a:r>
            <a:r>
              <a:rPr sz="1600" dirty="0">
                <a:latin typeface="Segoe UI"/>
                <a:cs typeface="Segoe UI"/>
              </a:rPr>
              <a:t>as to </a:t>
            </a:r>
            <a:r>
              <a:rPr sz="1600" spc="-5" dirty="0">
                <a:latin typeface="Segoe UI"/>
                <a:cs typeface="Segoe UI"/>
              </a:rPr>
              <a:t>what lies between. Solomon was </a:t>
            </a:r>
            <a:r>
              <a:rPr sz="1600" dirty="0">
                <a:latin typeface="Segoe UI"/>
                <a:cs typeface="Segoe UI"/>
              </a:rPr>
              <a:t>born </a:t>
            </a:r>
            <a:r>
              <a:rPr sz="1600" spc="-5" dirty="0">
                <a:latin typeface="Segoe UI"/>
                <a:cs typeface="Segoe UI"/>
              </a:rPr>
              <a:t>after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5" dirty="0">
                <a:latin typeface="Segoe UI"/>
                <a:cs typeface="Segoe UI"/>
              </a:rPr>
              <a:t>palace scandal between David </a:t>
            </a:r>
            <a:r>
              <a:rPr sz="1600" dirty="0">
                <a:latin typeface="Segoe UI"/>
                <a:cs typeface="Segoe UI"/>
              </a:rPr>
              <a:t>and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Bathsheba.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Like his father,</a:t>
            </a:r>
            <a:r>
              <a:rPr sz="1600" dirty="0">
                <a:latin typeface="Segoe UI"/>
                <a:cs typeface="Segoe UI"/>
              </a:rPr>
              <a:t> he had a </a:t>
            </a:r>
            <a:r>
              <a:rPr sz="1600" spc="-5" dirty="0">
                <a:latin typeface="Segoe UI"/>
                <a:cs typeface="Segoe UI"/>
              </a:rPr>
              <a:t>weakness </a:t>
            </a:r>
            <a:r>
              <a:rPr sz="1600" dirty="0">
                <a:latin typeface="Segoe UI"/>
                <a:cs typeface="Segoe UI"/>
              </a:rPr>
              <a:t>for </a:t>
            </a:r>
            <a:r>
              <a:rPr sz="1600" spc="-5" dirty="0">
                <a:latin typeface="Segoe UI"/>
                <a:cs typeface="Segoe UI"/>
              </a:rPr>
              <a:t>women</a:t>
            </a:r>
            <a:r>
              <a:rPr sz="1600" dirty="0">
                <a:latin typeface="Segoe UI"/>
                <a:cs typeface="Segoe UI"/>
              </a:rPr>
              <a:t> that </a:t>
            </a:r>
            <a:r>
              <a:rPr sz="1600" spc="-5" dirty="0">
                <a:latin typeface="Segoe UI"/>
                <a:cs typeface="Segoe UI"/>
              </a:rPr>
              <a:t>would bring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him </a:t>
            </a:r>
            <a:r>
              <a:rPr sz="1600" dirty="0">
                <a:latin typeface="Segoe UI"/>
                <a:cs typeface="Segoe UI"/>
              </a:rPr>
              <a:t>down. </a:t>
            </a:r>
            <a:r>
              <a:rPr sz="1600" spc="-10" dirty="0">
                <a:latin typeface="Segoe UI"/>
                <a:cs typeface="Segoe UI"/>
              </a:rPr>
              <a:t>Solomon</a:t>
            </a:r>
            <a:r>
              <a:rPr sz="1600" spc="30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did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well</a:t>
            </a:r>
            <a:r>
              <a:rPr sz="1600" spc="17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17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first,</a:t>
            </a:r>
            <a:r>
              <a:rPr sz="1600" spc="18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praying</a:t>
            </a:r>
            <a:r>
              <a:rPr sz="1600" spc="17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18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wisdom</a:t>
            </a:r>
            <a:r>
              <a:rPr sz="1600" spc="17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18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building</a:t>
            </a:r>
            <a:r>
              <a:rPr sz="1600" spc="17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18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temple</a:t>
            </a:r>
            <a:r>
              <a:rPr sz="1600" spc="17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to</a:t>
            </a:r>
            <a:r>
              <a:rPr sz="1600" spc="18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God</a:t>
            </a:r>
            <a:r>
              <a:rPr sz="1600" spc="18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spc="17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took</a:t>
            </a:r>
            <a:r>
              <a:rPr sz="1600" spc="18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seven</a:t>
            </a:r>
            <a:r>
              <a:rPr sz="1600" spc="17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years.</a:t>
            </a:r>
            <a:r>
              <a:rPr sz="1600" spc="18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But</a:t>
            </a:r>
            <a:r>
              <a:rPr sz="1600" spc="17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then</a:t>
            </a:r>
            <a:r>
              <a:rPr sz="1600" spc="18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he </a:t>
            </a:r>
            <a:r>
              <a:rPr sz="1600" spc="-3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spent 13 years building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5" dirty="0">
                <a:latin typeface="Segoe UI"/>
                <a:cs typeface="Segoe UI"/>
              </a:rPr>
              <a:t>palace </a:t>
            </a:r>
            <a:r>
              <a:rPr sz="1600" dirty="0">
                <a:latin typeface="Segoe UI"/>
                <a:cs typeface="Segoe UI"/>
              </a:rPr>
              <a:t>for </a:t>
            </a:r>
            <a:r>
              <a:rPr sz="1600" spc="-5" dirty="0">
                <a:latin typeface="Segoe UI"/>
                <a:cs typeface="Segoe UI"/>
              </a:rPr>
              <a:t>himself. </a:t>
            </a:r>
            <a:r>
              <a:rPr sz="1600" dirty="0">
                <a:latin typeface="Segoe UI"/>
                <a:cs typeface="Segoe UI"/>
              </a:rPr>
              <a:t>His </a:t>
            </a:r>
            <a:r>
              <a:rPr sz="1600" spc="-5" dirty="0">
                <a:latin typeface="Segoe UI"/>
                <a:cs typeface="Segoe UI"/>
              </a:rPr>
              <a:t>accumulation </a:t>
            </a:r>
            <a:r>
              <a:rPr sz="1600" dirty="0">
                <a:latin typeface="Segoe UI"/>
                <a:cs typeface="Segoe UI"/>
              </a:rPr>
              <a:t>of many </a:t>
            </a:r>
            <a:r>
              <a:rPr sz="1600" spc="-5" dirty="0">
                <a:latin typeface="Segoe UI"/>
                <a:cs typeface="Segoe UI"/>
              </a:rPr>
              <a:t>wives led him </a:t>
            </a:r>
            <a:r>
              <a:rPr sz="1600" dirty="0">
                <a:latin typeface="Segoe UI"/>
                <a:cs typeface="Segoe UI"/>
              </a:rPr>
              <a:t>to worship </a:t>
            </a:r>
            <a:r>
              <a:rPr sz="1600" spc="-5" dirty="0">
                <a:latin typeface="Segoe UI"/>
                <a:cs typeface="Segoe UI"/>
              </a:rPr>
              <a:t>their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idols </a:t>
            </a:r>
            <a:r>
              <a:rPr sz="1600" dirty="0">
                <a:latin typeface="Segoe UI"/>
                <a:cs typeface="Segoe UI"/>
              </a:rPr>
              <a:t>and </a:t>
            </a:r>
            <a:r>
              <a:rPr sz="1600" spc="-5" dirty="0">
                <a:latin typeface="Segoe UI"/>
                <a:cs typeface="Segoe UI"/>
              </a:rPr>
              <a:t>led him </a:t>
            </a:r>
            <a:r>
              <a:rPr sz="1600" dirty="0">
                <a:latin typeface="Segoe UI"/>
                <a:cs typeface="Segoe UI"/>
              </a:rPr>
              <a:t>away from God. </a:t>
            </a:r>
            <a:r>
              <a:rPr sz="1600" spc="-5" dirty="0">
                <a:latin typeface="Segoe UI"/>
                <a:cs typeface="Segoe UI"/>
              </a:rPr>
              <a:t>After Solomon’s </a:t>
            </a:r>
            <a:r>
              <a:rPr sz="1600" dirty="0">
                <a:latin typeface="Segoe UI"/>
                <a:cs typeface="Segoe UI"/>
              </a:rPr>
              <a:t>death, </a:t>
            </a:r>
            <a:r>
              <a:rPr sz="1600" spc="-5" dirty="0">
                <a:latin typeface="Segoe UI"/>
                <a:cs typeface="Segoe UI"/>
              </a:rPr>
              <a:t>Israel </a:t>
            </a:r>
            <a:r>
              <a:rPr sz="1600" dirty="0">
                <a:latin typeface="Segoe UI"/>
                <a:cs typeface="Segoe UI"/>
              </a:rPr>
              <a:t>became a </a:t>
            </a:r>
            <a:r>
              <a:rPr sz="1600" spc="-5" dirty="0">
                <a:latin typeface="Segoe UI"/>
                <a:cs typeface="Segoe UI"/>
              </a:rPr>
              <a:t>divided kingdom </a:t>
            </a:r>
            <a:r>
              <a:rPr sz="1600" dirty="0">
                <a:latin typeface="Segoe UI"/>
                <a:cs typeface="Segoe UI"/>
              </a:rPr>
              <a:t>and </a:t>
            </a:r>
            <a:r>
              <a:rPr sz="1600" spc="-5" dirty="0">
                <a:latin typeface="Segoe UI"/>
                <a:cs typeface="Segoe UI"/>
              </a:rPr>
              <a:t>was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ruled</a:t>
            </a:r>
            <a:r>
              <a:rPr sz="1600" dirty="0">
                <a:latin typeface="Segoe UI"/>
                <a:cs typeface="Segoe UI"/>
              </a:rPr>
              <a:t> by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series</a:t>
            </a:r>
            <a:r>
              <a:rPr sz="1600" dirty="0">
                <a:latin typeface="Segoe UI"/>
                <a:cs typeface="Segoe UI"/>
              </a:rPr>
              <a:t> 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kings, </a:t>
            </a:r>
            <a:r>
              <a:rPr sz="1600" spc="-5" dirty="0">
                <a:latin typeface="Segoe UI"/>
                <a:cs typeface="Segoe UI"/>
              </a:rPr>
              <a:t>most</a:t>
            </a:r>
            <a:r>
              <a:rPr sz="1600" dirty="0">
                <a:latin typeface="Segoe UI"/>
                <a:cs typeface="Segoe UI"/>
              </a:rPr>
              <a:t> 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whom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were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evil</a:t>
            </a:r>
            <a:r>
              <a:rPr sz="1600" dirty="0">
                <a:latin typeface="Segoe UI"/>
                <a:cs typeface="Segoe UI"/>
              </a:rPr>
              <a:t> and </a:t>
            </a:r>
            <a:r>
              <a:rPr sz="1600" spc="-5" dirty="0">
                <a:latin typeface="Segoe UI"/>
                <a:cs typeface="Segoe UI"/>
              </a:rPr>
              <a:t>idolatrous.</a:t>
            </a:r>
            <a:endParaRPr sz="1600" dirty="0">
              <a:latin typeface="Segoe UI"/>
              <a:cs typeface="Segoe UI"/>
            </a:endParaRPr>
          </a:p>
          <a:p>
            <a:pPr marL="12699" marR="6985" algn="just">
              <a:lnSpc>
                <a:spcPct val="110900"/>
              </a:lnSpc>
              <a:spcBef>
                <a:spcPts val="1390"/>
              </a:spcBef>
            </a:pPr>
            <a:r>
              <a:rPr sz="1600" spc="-5" dirty="0">
                <a:latin typeface="Segoe UI"/>
                <a:cs typeface="Segoe UI"/>
              </a:rPr>
              <a:t>This,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turn, </a:t>
            </a:r>
            <a:r>
              <a:rPr sz="1600" spc="-5" dirty="0">
                <a:latin typeface="Segoe UI"/>
                <a:cs typeface="Segoe UI"/>
              </a:rPr>
              <a:t>led </a:t>
            </a:r>
            <a:r>
              <a:rPr sz="1600" dirty="0">
                <a:latin typeface="Segoe UI"/>
                <a:cs typeface="Segoe UI"/>
              </a:rPr>
              <a:t>the nation away from God and </a:t>
            </a:r>
            <a:r>
              <a:rPr sz="1600" spc="-5" dirty="0">
                <a:latin typeface="Segoe UI"/>
                <a:cs typeface="Segoe UI"/>
              </a:rPr>
              <a:t>even</a:t>
            </a:r>
            <a:r>
              <a:rPr sz="1600" dirty="0">
                <a:latin typeface="Segoe UI"/>
                <a:cs typeface="Segoe UI"/>
              </a:rPr>
              <a:t> the </a:t>
            </a:r>
            <a:r>
              <a:rPr sz="1600" spc="-5" dirty="0">
                <a:latin typeface="Segoe UI"/>
                <a:cs typeface="Segoe UI"/>
              </a:rPr>
              <a:t>preaching </a:t>
            </a:r>
            <a:r>
              <a:rPr sz="1600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Elijah</a:t>
            </a:r>
            <a:r>
              <a:rPr sz="1600" dirty="0">
                <a:latin typeface="Segoe UI"/>
                <a:cs typeface="Segoe UI"/>
              </a:rPr>
              <a:t> could not </a:t>
            </a:r>
            <a:r>
              <a:rPr sz="1600" spc="-5" dirty="0">
                <a:latin typeface="Segoe UI"/>
                <a:cs typeface="Segoe UI"/>
              </a:rPr>
              <a:t>bring</a:t>
            </a:r>
            <a:r>
              <a:rPr sz="1600" spc="3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them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back.</a:t>
            </a:r>
            <a:r>
              <a:rPr sz="1600" spc="7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Among</a:t>
            </a:r>
            <a:r>
              <a:rPr sz="1600" spc="7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</a:t>
            </a:r>
            <a:r>
              <a:rPr sz="1600" spc="6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most</a:t>
            </a:r>
            <a:r>
              <a:rPr sz="1600" spc="7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evil</a:t>
            </a:r>
            <a:r>
              <a:rPr sz="1600" spc="6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kings</a:t>
            </a:r>
            <a:r>
              <a:rPr sz="1600" spc="8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was</a:t>
            </a:r>
            <a:r>
              <a:rPr sz="1600" spc="7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Ahab</a:t>
            </a:r>
            <a:r>
              <a:rPr sz="1600" spc="7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7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his</a:t>
            </a:r>
            <a:r>
              <a:rPr sz="1600" spc="6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queen,</a:t>
            </a:r>
            <a:r>
              <a:rPr sz="1600" spc="8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Jezebel,</a:t>
            </a:r>
            <a:r>
              <a:rPr sz="1600" spc="8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who</a:t>
            </a:r>
            <a:r>
              <a:rPr sz="1600" spc="7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brought</a:t>
            </a:r>
            <a:r>
              <a:rPr sz="1600" spc="7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</a:t>
            </a:r>
            <a:r>
              <a:rPr sz="1600" spc="6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worship</a:t>
            </a:r>
            <a:r>
              <a:rPr sz="1600" spc="7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of</a:t>
            </a:r>
            <a:r>
              <a:rPr sz="1600" spc="6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Baal </a:t>
            </a:r>
            <a:r>
              <a:rPr sz="1600" spc="-3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new heights in Israel. Elijah tried </a:t>
            </a:r>
            <a:r>
              <a:rPr sz="1600" dirty="0">
                <a:latin typeface="Segoe UI"/>
                <a:cs typeface="Segoe UI"/>
              </a:rPr>
              <a:t>to </a:t>
            </a:r>
            <a:r>
              <a:rPr sz="1600" spc="-10" dirty="0">
                <a:latin typeface="Segoe UI"/>
                <a:cs typeface="Segoe UI"/>
              </a:rPr>
              <a:t>turn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Israelites </a:t>
            </a:r>
            <a:r>
              <a:rPr sz="1600" dirty="0">
                <a:latin typeface="Segoe UI"/>
                <a:cs typeface="Segoe UI"/>
              </a:rPr>
              <a:t>back to the </a:t>
            </a:r>
            <a:r>
              <a:rPr sz="1600" spc="-5" dirty="0">
                <a:latin typeface="Segoe UI"/>
                <a:cs typeface="Segoe UI"/>
              </a:rPr>
              <a:t>worship </a:t>
            </a:r>
            <a:r>
              <a:rPr sz="1600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Jehovah, even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challenging </a:t>
            </a:r>
            <a:r>
              <a:rPr sz="1600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idolatrous priests </a:t>
            </a:r>
            <a:r>
              <a:rPr sz="1600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Baal </a:t>
            </a:r>
            <a:r>
              <a:rPr sz="1600" dirty="0">
                <a:latin typeface="Segoe UI"/>
                <a:cs typeface="Segoe UI"/>
              </a:rPr>
              <a:t>to a </a:t>
            </a:r>
            <a:r>
              <a:rPr sz="1600" spc="-5" dirty="0">
                <a:latin typeface="Segoe UI"/>
                <a:cs typeface="Segoe UI"/>
              </a:rPr>
              <a:t>showdown with God </a:t>
            </a:r>
            <a:r>
              <a:rPr sz="1600" dirty="0">
                <a:latin typeface="Segoe UI"/>
                <a:cs typeface="Segoe UI"/>
              </a:rPr>
              <a:t>on </a:t>
            </a:r>
            <a:r>
              <a:rPr sz="1600" spc="-5" dirty="0">
                <a:latin typeface="Segoe UI"/>
                <a:cs typeface="Segoe UI"/>
              </a:rPr>
              <a:t>Mount Carmel. Of </a:t>
            </a:r>
            <a:r>
              <a:rPr sz="1600" dirty="0">
                <a:latin typeface="Segoe UI"/>
                <a:cs typeface="Segoe UI"/>
              </a:rPr>
              <a:t>course God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won</a:t>
            </a:r>
            <a:r>
              <a:rPr sz="1600" spc="9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</a:t>
            </a:r>
            <a:r>
              <a:rPr sz="1600" spc="9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contest.</a:t>
            </a:r>
            <a:r>
              <a:rPr sz="1600" spc="9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spc="9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made</a:t>
            </a:r>
            <a:r>
              <a:rPr sz="1600" spc="9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Queen</a:t>
            </a:r>
            <a:r>
              <a:rPr sz="1600" spc="9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Jezebel</a:t>
            </a:r>
            <a:r>
              <a:rPr sz="1600" spc="10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angry</a:t>
            </a:r>
            <a:r>
              <a:rPr sz="1600" spc="9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(to</a:t>
            </a:r>
            <a:r>
              <a:rPr sz="1600" spc="9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say</a:t>
            </a:r>
            <a:r>
              <a:rPr sz="1600" spc="9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</a:t>
            </a:r>
            <a:r>
              <a:rPr sz="1600" spc="1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least).</a:t>
            </a:r>
            <a:r>
              <a:rPr sz="1600" spc="9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She</a:t>
            </a:r>
            <a:r>
              <a:rPr sz="1600" spc="9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ordered</a:t>
            </a:r>
            <a:r>
              <a:rPr sz="1600" spc="9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Elijah's</a:t>
            </a:r>
            <a:r>
              <a:rPr sz="1600" spc="10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death</a:t>
            </a:r>
            <a:r>
              <a:rPr sz="1600" spc="1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so</a:t>
            </a:r>
            <a:r>
              <a:rPr sz="1600" spc="9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he </a:t>
            </a:r>
            <a:r>
              <a:rPr sz="1600" spc="-3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ran away and </a:t>
            </a:r>
            <a:r>
              <a:rPr sz="1600" spc="-5" dirty="0">
                <a:latin typeface="Segoe UI"/>
                <a:cs typeface="Segoe UI"/>
              </a:rPr>
              <a:t>hid in </a:t>
            </a:r>
            <a:r>
              <a:rPr sz="1600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wilderness. Depressed </a:t>
            </a:r>
            <a:r>
              <a:rPr sz="1600" dirty="0">
                <a:latin typeface="Segoe UI"/>
                <a:cs typeface="Segoe UI"/>
              </a:rPr>
              <a:t>and </a:t>
            </a:r>
            <a:r>
              <a:rPr sz="1600" spc="-5" dirty="0">
                <a:latin typeface="Segoe UI"/>
                <a:cs typeface="Segoe UI"/>
              </a:rPr>
              <a:t>exhausted, </a:t>
            </a:r>
            <a:r>
              <a:rPr sz="1600" dirty="0">
                <a:latin typeface="Segoe UI"/>
                <a:cs typeface="Segoe UI"/>
              </a:rPr>
              <a:t>he </a:t>
            </a:r>
            <a:r>
              <a:rPr sz="1600" spc="-5" dirty="0">
                <a:latin typeface="Segoe UI"/>
                <a:cs typeface="Segoe UI"/>
              </a:rPr>
              <a:t>said; "Let me</a:t>
            </a:r>
            <a:r>
              <a:rPr sz="1600" spc="3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die."</a:t>
            </a:r>
            <a:r>
              <a:rPr sz="1600" spc="3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But God </a:t>
            </a:r>
            <a:r>
              <a:rPr sz="1600" spc="-5" dirty="0">
                <a:latin typeface="Segoe UI"/>
                <a:cs typeface="Segoe UI"/>
              </a:rPr>
              <a:t>sent </a:t>
            </a:r>
            <a:r>
              <a:rPr sz="1600" dirty="0">
                <a:latin typeface="Segoe UI"/>
                <a:cs typeface="Segoe UI"/>
              </a:rPr>
              <a:t> food and </a:t>
            </a:r>
            <a:r>
              <a:rPr sz="1600" spc="-5" dirty="0">
                <a:latin typeface="Segoe UI"/>
                <a:cs typeface="Segoe UI"/>
              </a:rPr>
              <a:t>encouragement </a:t>
            </a:r>
            <a:r>
              <a:rPr sz="1600" dirty="0">
                <a:latin typeface="Segoe UI"/>
                <a:cs typeface="Segoe UI"/>
              </a:rPr>
              <a:t>to the </a:t>
            </a:r>
            <a:r>
              <a:rPr sz="1600" spc="-5" dirty="0">
                <a:latin typeface="Segoe UI"/>
                <a:cs typeface="Segoe UI"/>
              </a:rPr>
              <a:t>prophet and whispered </a:t>
            </a:r>
            <a:r>
              <a:rPr sz="160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him </a:t>
            </a:r>
            <a:r>
              <a:rPr sz="1600" dirty="0">
                <a:latin typeface="Segoe UI"/>
                <a:cs typeface="Segoe UI"/>
              </a:rPr>
              <a:t>in a </a:t>
            </a:r>
            <a:r>
              <a:rPr sz="1600" spc="-5" dirty="0">
                <a:latin typeface="Segoe UI"/>
                <a:cs typeface="Segoe UI"/>
              </a:rPr>
              <a:t>"still small voice," </a:t>
            </a:r>
            <a:r>
              <a:rPr sz="1600" dirty="0">
                <a:latin typeface="Segoe UI"/>
                <a:cs typeface="Segoe UI"/>
              </a:rPr>
              <a:t>and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dirty="0">
                <a:latin typeface="Segoe UI"/>
                <a:cs typeface="Segoe UI"/>
              </a:rPr>
              <a:t>the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process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saved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his life </a:t>
            </a:r>
            <a:r>
              <a:rPr sz="1600" dirty="0">
                <a:latin typeface="Segoe UI"/>
                <a:cs typeface="Segoe UI"/>
              </a:rPr>
              <a:t>for </a:t>
            </a:r>
            <a:r>
              <a:rPr sz="1600" spc="-5" dirty="0">
                <a:latin typeface="Segoe UI"/>
                <a:cs typeface="Segoe UI"/>
              </a:rPr>
              <a:t>further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work.</a:t>
            </a:r>
            <a:endParaRPr sz="16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3251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1" y="537465"/>
            <a:ext cx="692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81826" y="436319"/>
            <a:ext cx="1447800" cy="52450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24138">
              <a:spcBef>
                <a:spcPts val="290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2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2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Kings</a:t>
            </a:r>
            <a:endParaRPr sz="1600">
              <a:latin typeface="Segoe UI"/>
              <a:cs typeface="Segoe UI"/>
            </a:endParaRPr>
          </a:p>
          <a:p>
            <a:pPr marL="12699">
              <a:spcBef>
                <a:spcPts val="175"/>
              </a:spcBef>
            </a:pPr>
            <a:r>
              <a:rPr sz="1400" b="1" spc="5" dirty="0">
                <a:latin typeface="Segoe UI"/>
                <a:cs typeface="Segoe UI"/>
              </a:rPr>
              <a:t>Ministry</a:t>
            </a:r>
            <a:r>
              <a:rPr sz="1400" b="1" spc="-35" dirty="0">
                <a:latin typeface="Segoe UI"/>
                <a:cs typeface="Segoe UI"/>
              </a:rPr>
              <a:t> </a:t>
            </a:r>
            <a:r>
              <a:rPr sz="1400" b="1" spc="-15" dirty="0">
                <a:latin typeface="Segoe UI"/>
                <a:cs typeface="Segoe UI"/>
              </a:rPr>
              <a:t>of</a:t>
            </a:r>
            <a:r>
              <a:rPr sz="1400" b="1" spc="-30" dirty="0">
                <a:latin typeface="Segoe UI"/>
                <a:cs typeface="Segoe UI"/>
              </a:rPr>
              <a:t> </a:t>
            </a:r>
            <a:r>
              <a:rPr sz="1400" b="1" spc="-5" dirty="0">
                <a:latin typeface="Segoe UI"/>
                <a:cs typeface="Segoe UI"/>
              </a:rPr>
              <a:t>Elijah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58312" y="976883"/>
            <a:ext cx="6896100" cy="6350"/>
          </a:xfrm>
          <a:custGeom>
            <a:avLst/>
            <a:gdLst/>
            <a:ahLst/>
            <a:cxnLst/>
            <a:rect l="l" t="t" r="r" b="b"/>
            <a:pathLst>
              <a:path w="6896100" h="6350">
                <a:moveTo>
                  <a:pt x="6895846" y="0"/>
                </a:moveTo>
                <a:lnTo>
                  <a:pt x="0" y="0"/>
                </a:lnTo>
                <a:lnTo>
                  <a:pt x="0" y="6096"/>
                </a:lnTo>
                <a:lnTo>
                  <a:pt x="6895846" y="6096"/>
                </a:lnTo>
                <a:lnTo>
                  <a:pt x="68958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63901" y="981201"/>
            <a:ext cx="6886575" cy="85588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000" b="1" spc="-5" dirty="0">
                <a:latin typeface="Segoe UI"/>
                <a:cs typeface="Segoe UI"/>
              </a:rPr>
              <a:t>Cp.</a:t>
            </a:r>
            <a:r>
              <a:rPr sz="1000" b="1" spc="-30" dirty="0">
                <a:latin typeface="Segoe UI"/>
                <a:cs typeface="Segoe UI"/>
              </a:rPr>
              <a:t> </a:t>
            </a:r>
            <a:r>
              <a:rPr sz="1000" b="1" spc="-5" dirty="0">
                <a:latin typeface="Segoe UI"/>
                <a:cs typeface="Segoe UI"/>
              </a:rPr>
              <a:t>James</a:t>
            </a:r>
            <a:r>
              <a:rPr sz="1000" b="1" spc="-10" dirty="0">
                <a:latin typeface="Segoe UI"/>
                <a:cs typeface="Segoe UI"/>
              </a:rPr>
              <a:t> </a:t>
            </a:r>
            <a:r>
              <a:rPr sz="1000" b="1" spc="-5" dirty="0">
                <a:latin typeface="Segoe UI"/>
                <a:cs typeface="Segoe UI"/>
              </a:rPr>
              <a:t>5:16-18</a:t>
            </a:r>
            <a:endParaRPr sz="1000">
              <a:latin typeface="Segoe UI"/>
              <a:cs typeface="Segoe UI"/>
            </a:endParaRPr>
          </a:p>
          <a:p>
            <a:pPr>
              <a:spcBef>
                <a:spcPts val="35"/>
              </a:spcBef>
            </a:pPr>
            <a:endParaRPr sz="1500">
              <a:latin typeface="Segoe UI"/>
              <a:cs typeface="Segoe UI"/>
            </a:endParaRPr>
          </a:p>
          <a:p>
            <a:pPr marL="12699" marR="11429" algn="just">
              <a:lnSpc>
                <a:spcPct val="110800"/>
              </a:lnSpc>
            </a:pPr>
            <a:r>
              <a:rPr sz="1200" spc="-5" dirty="0">
                <a:latin typeface="Segoe UI"/>
                <a:cs typeface="Segoe UI"/>
              </a:rPr>
              <a:t>Elijah is mentioned </a:t>
            </a:r>
            <a:r>
              <a:rPr sz="1200" dirty="0">
                <a:latin typeface="Segoe UI"/>
                <a:cs typeface="Segoe UI"/>
              </a:rPr>
              <a:t>by </a:t>
            </a:r>
            <a:r>
              <a:rPr sz="1200" spc="-5" dirty="0">
                <a:latin typeface="Segoe UI"/>
                <a:cs typeface="Segoe UI"/>
              </a:rPr>
              <a:t>New Testament </a:t>
            </a:r>
            <a:r>
              <a:rPr sz="1200" dirty="0">
                <a:latin typeface="Segoe UI"/>
                <a:cs typeface="Segoe UI"/>
              </a:rPr>
              <a:t>writers </a:t>
            </a:r>
            <a:r>
              <a:rPr sz="1200" spc="-5" dirty="0">
                <a:latin typeface="Segoe UI"/>
                <a:cs typeface="Segoe UI"/>
              </a:rPr>
              <a:t>more </a:t>
            </a:r>
            <a:r>
              <a:rPr sz="1200" dirty="0">
                <a:latin typeface="Segoe UI"/>
                <a:cs typeface="Segoe UI"/>
              </a:rPr>
              <a:t>than any </a:t>
            </a:r>
            <a:r>
              <a:rPr sz="1200" spc="-10" dirty="0">
                <a:latin typeface="Segoe UI"/>
                <a:cs typeface="Segoe UI"/>
              </a:rPr>
              <a:t>other </a:t>
            </a:r>
            <a:r>
              <a:rPr sz="1200" spc="-5" dirty="0">
                <a:latin typeface="Segoe UI"/>
                <a:cs typeface="Segoe UI"/>
              </a:rPr>
              <a:t>Old Testament personality. </a:t>
            </a:r>
            <a:r>
              <a:rPr sz="1200" dirty="0">
                <a:latin typeface="Segoe UI"/>
                <a:cs typeface="Segoe UI"/>
              </a:rPr>
              <a:t>His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name</a:t>
            </a:r>
            <a:r>
              <a:rPr sz="1200" spc="6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occurs</a:t>
            </a:r>
            <a:r>
              <a:rPr sz="1200" spc="6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nine</a:t>
            </a:r>
            <a:r>
              <a:rPr sz="1200" spc="6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times</a:t>
            </a:r>
            <a:r>
              <a:rPr sz="1200" spc="6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</a:t>
            </a:r>
            <a:r>
              <a:rPr sz="1200" spc="6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Matthew,</a:t>
            </a:r>
            <a:r>
              <a:rPr sz="1200" spc="7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nine</a:t>
            </a:r>
            <a:r>
              <a:rPr sz="1200" spc="6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times</a:t>
            </a:r>
            <a:r>
              <a:rPr sz="1200" spc="6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</a:t>
            </a:r>
            <a:r>
              <a:rPr sz="1200" spc="6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Mark,</a:t>
            </a:r>
            <a:r>
              <a:rPr sz="1200" spc="7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eight</a:t>
            </a:r>
            <a:r>
              <a:rPr sz="1200" spc="7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times</a:t>
            </a:r>
            <a:r>
              <a:rPr sz="1200" spc="7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</a:t>
            </a:r>
            <a:r>
              <a:rPr sz="1200" spc="6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Luke,</a:t>
            </a:r>
            <a:r>
              <a:rPr sz="1200" spc="7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twice</a:t>
            </a:r>
            <a:r>
              <a:rPr sz="1200" spc="7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</a:t>
            </a:r>
            <a:r>
              <a:rPr sz="1200" spc="7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John,</a:t>
            </a:r>
            <a:r>
              <a:rPr sz="1200" spc="5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</a:t>
            </a:r>
            <a:r>
              <a:rPr sz="1200" spc="7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once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 Romans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James. When you consider the life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spc="-5" dirty="0">
                <a:latin typeface="Segoe UI"/>
                <a:cs typeface="Segoe UI"/>
              </a:rPr>
              <a:t>Elijah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spc="-5" dirty="0">
                <a:latin typeface="Segoe UI"/>
                <a:cs typeface="Segoe UI"/>
              </a:rPr>
              <a:t>Elijah, </a:t>
            </a:r>
            <a:r>
              <a:rPr sz="1200" dirty="0">
                <a:latin typeface="Segoe UI"/>
                <a:cs typeface="Segoe UI"/>
              </a:rPr>
              <a:t>there </a:t>
            </a:r>
            <a:r>
              <a:rPr sz="1200" spc="-5" dirty="0">
                <a:latin typeface="Segoe UI"/>
                <a:cs typeface="Segoe UI"/>
              </a:rPr>
              <a:t>is much about </a:t>
            </a:r>
            <a:r>
              <a:rPr sz="1200" dirty="0">
                <a:latin typeface="Segoe UI"/>
                <a:cs typeface="Segoe UI"/>
              </a:rPr>
              <a:t>a </a:t>
            </a:r>
            <a:r>
              <a:rPr sz="1200" spc="-5" dirty="0">
                <a:latin typeface="Segoe UI"/>
                <a:cs typeface="Segoe UI"/>
              </a:rPr>
              <a:t>his life </a:t>
            </a:r>
            <a:r>
              <a:rPr sz="1200" dirty="0">
                <a:latin typeface="Segoe UI"/>
                <a:cs typeface="Segoe UI"/>
              </a:rPr>
              <a:t>that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instructs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inspires.</a:t>
            </a:r>
            <a:endParaRPr sz="1200">
              <a:latin typeface="Segoe UI"/>
              <a:cs typeface="Segoe UI"/>
            </a:endParaRPr>
          </a:p>
          <a:p>
            <a:pPr>
              <a:spcBef>
                <a:spcPts val="30"/>
              </a:spcBef>
            </a:pPr>
            <a:endParaRPr sz="1150">
              <a:latin typeface="Segoe UI"/>
              <a:cs typeface="Segoe UI"/>
            </a:endParaRPr>
          </a:p>
          <a:p>
            <a:pPr marL="241282" indent="-178422">
              <a:buFont typeface="Symbol"/>
              <a:buChar char=""/>
              <a:tabLst>
                <a:tab pos="241282" algn="l"/>
              </a:tabLst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REGULAR</a:t>
            </a:r>
            <a:r>
              <a:rPr sz="1200" b="1" u="sng" spc="-3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MAN</a:t>
            </a:r>
            <a:endParaRPr sz="1200">
              <a:latin typeface="Segoe UI"/>
              <a:cs typeface="Segoe UI"/>
            </a:endParaRPr>
          </a:p>
          <a:p>
            <a:pPr>
              <a:spcBef>
                <a:spcPts val="55"/>
              </a:spcBef>
              <a:buFont typeface="Symbol"/>
              <a:buChar char=""/>
            </a:pPr>
            <a:endParaRPr sz="1200">
              <a:latin typeface="Segoe UI"/>
              <a:cs typeface="Segoe UI"/>
            </a:endParaRPr>
          </a:p>
          <a:p>
            <a:pPr marL="12699" marR="5080" algn="just">
              <a:lnSpc>
                <a:spcPct val="110600"/>
              </a:lnSpc>
            </a:pPr>
            <a:r>
              <a:rPr sz="1200" dirty="0">
                <a:latin typeface="Segoe UI"/>
                <a:cs typeface="Segoe UI"/>
              </a:rPr>
              <a:t>It </a:t>
            </a:r>
            <a:r>
              <a:rPr sz="1200" spc="-5" dirty="0">
                <a:latin typeface="Segoe UI"/>
                <a:cs typeface="Segoe UI"/>
              </a:rPr>
              <a:t>is easy </a:t>
            </a:r>
            <a:r>
              <a:rPr sz="1200" dirty="0">
                <a:latin typeface="Segoe UI"/>
                <a:cs typeface="Segoe UI"/>
              </a:rPr>
              <a:t>for us to read our </a:t>
            </a:r>
            <a:r>
              <a:rPr sz="1200" spc="-5" dirty="0">
                <a:latin typeface="Segoe UI"/>
                <a:cs typeface="Segoe UI"/>
              </a:rPr>
              <a:t>Bible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place </a:t>
            </a:r>
            <a:r>
              <a:rPr sz="1200" dirty="0">
                <a:latin typeface="Segoe UI"/>
                <a:cs typeface="Segoe UI"/>
              </a:rPr>
              <a:t>the </a:t>
            </a:r>
            <a:r>
              <a:rPr sz="1200" spc="-5" dirty="0">
                <a:latin typeface="Segoe UI"/>
                <a:cs typeface="Segoe UI"/>
              </a:rPr>
              <a:t>great saints </a:t>
            </a:r>
            <a:r>
              <a:rPr sz="1200" dirty="0">
                <a:latin typeface="Segoe UI"/>
                <a:cs typeface="Segoe UI"/>
              </a:rPr>
              <a:t>of the </a:t>
            </a:r>
            <a:r>
              <a:rPr sz="1200" spc="-5" dirty="0">
                <a:latin typeface="Segoe UI"/>
                <a:cs typeface="Segoe UI"/>
              </a:rPr>
              <a:t>Scriptures </a:t>
            </a:r>
            <a:r>
              <a:rPr sz="1200" dirty="0">
                <a:latin typeface="Segoe UI"/>
                <a:cs typeface="Segoe UI"/>
              </a:rPr>
              <a:t>on a </a:t>
            </a:r>
            <a:r>
              <a:rPr sz="1200" spc="-5" dirty="0">
                <a:latin typeface="Segoe UI"/>
                <a:cs typeface="Segoe UI"/>
              </a:rPr>
              <a:t>high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lofty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pedestal.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dirty="0">
                <a:latin typeface="Segoe UI"/>
                <a:cs typeface="Segoe UI"/>
              </a:rPr>
              <a:t> tend to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put them </a:t>
            </a:r>
            <a:r>
              <a:rPr sz="1200" spc="-5" dirty="0">
                <a:latin typeface="Segoe UI"/>
                <a:cs typeface="Segoe UI"/>
              </a:rPr>
              <a:t>into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categories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reserved</a:t>
            </a:r>
            <a:r>
              <a:rPr sz="1200" dirty="0">
                <a:latin typeface="Segoe UI"/>
                <a:cs typeface="Segoe UI"/>
              </a:rPr>
              <a:t> for a </a:t>
            </a:r>
            <a:r>
              <a:rPr sz="1200" spc="-5" dirty="0">
                <a:latin typeface="Segoe UI"/>
                <a:cs typeface="Segoe UI"/>
              </a:rPr>
              <a:t>select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few.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see</a:t>
            </a:r>
            <a:r>
              <a:rPr sz="1200" spc="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them</a:t>
            </a:r>
            <a:r>
              <a:rPr sz="1200" spc="33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as giants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among </a:t>
            </a:r>
            <a:r>
              <a:rPr sz="1200" spc="-5" dirty="0">
                <a:latin typeface="Segoe UI"/>
                <a:cs typeface="Segoe UI"/>
              </a:rPr>
              <a:t>men, and in </a:t>
            </a:r>
            <a:r>
              <a:rPr sz="1200" dirty="0">
                <a:latin typeface="Segoe UI"/>
                <a:cs typeface="Segoe UI"/>
              </a:rPr>
              <a:t>a </a:t>
            </a:r>
            <a:r>
              <a:rPr sz="1200" spc="-5" dirty="0">
                <a:latin typeface="Segoe UI"/>
                <a:cs typeface="Segoe UI"/>
              </a:rPr>
              <a:t>sense </a:t>
            </a:r>
            <a:r>
              <a:rPr sz="1200" dirty="0">
                <a:latin typeface="Segoe UI"/>
                <a:cs typeface="Segoe UI"/>
              </a:rPr>
              <a:t>they </a:t>
            </a:r>
            <a:r>
              <a:rPr sz="1200" spc="-5" dirty="0">
                <a:latin typeface="Segoe UI"/>
                <a:cs typeface="Segoe UI"/>
              </a:rPr>
              <a:t>are.</a:t>
            </a:r>
            <a:r>
              <a:rPr sz="1200" spc="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Yet, </a:t>
            </a:r>
            <a:r>
              <a:rPr sz="1200" dirty="0">
                <a:latin typeface="Segoe UI"/>
                <a:cs typeface="Segoe UI"/>
              </a:rPr>
              <a:t>we </a:t>
            </a:r>
            <a:r>
              <a:rPr sz="1200" spc="-5" dirty="0">
                <a:latin typeface="Segoe UI"/>
                <a:cs typeface="Segoe UI"/>
              </a:rPr>
              <a:t>must </a:t>
            </a:r>
            <a:r>
              <a:rPr sz="1200" dirty="0">
                <a:latin typeface="Segoe UI"/>
                <a:cs typeface="Segoe UI"/>
              </a:rPr>
              <a:t>not forget </a:t>
            </a:r>
            <a:r>
              <a:rPr sz="1200" spc="-5" dirty="0">
                <a:latin typeface="Segoe UI"/>
                <a:cs typeface="Segoe UI"/>
              </a:rPr>
              <a:t>they were only </a:t>
            </a:r>
            <a:r>
              <a:rPr sz="1200" dirty="0">
                <a:latin typeface="Segoe UI"/>
                <a:cs typeface="Segoe UI"/>
              </a:rPr>
              <a:t>men</a:t>
            </a:r>
            <a:r>
              <a:rPr sz="1200" spc="33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-- </a:t>
            </a:r>
            <a:r>
              <a:rPr sz="1200" spc="-5" dirty="0">
                <a:latin typeface="Segoe UI"/>
                <a:cs typeface="Segoe UI"/>
              </a:rPr>
              <a:t>human beings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like you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me.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Nothing more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nothing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less.</a:t>
            </a:r>
            <a:endParaRPr sz="1200">
              <a:latin typeface="Segoe UI"/>
              <a:cs typeface="Segoe UI"/>
            </a:endParaRPr>
          </a:p>
          <a:p>
            <a:pPr marL="12699" marR="6985" algn="just">
              <a:lnSpc>
                <a:spcPct val="110700"/>
              </a:lnSpc>
              <a:spcBef>
                <a:spcPts val="1415"/>
              </a:spcBef>
            </a:pPr>
            <a:r>
              <a:rPr sz="1200" spc="-5" dirty="0">
                <a:latin typeface="Segoe UI"/>
                <a:cs typeface="Segoe UI"/>
              </a:rPr>
              <a:t>Elijah was </a:t>
            </a:r>
            <a:r>
              <a:rPr sz="1200" dirty="0">
                <a:latin typeface="Segoe UI"/>
                <a:cs typeface="Segoe UI"/>
              </a:rPr>
              <a:t>one of the </a:t>
            </a:r>
            <a:r>
              <a:rPr sz="1200" spc="-5" dirty="0">
                <a:latin typeface="Segoe UI"/>
                <a:cs typeface="Segoe UI"/>
              </a:rPr>
              <a:t>most honored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revered </a:t>
            </a:r>
            <a:r>
              <a:rPr sz="1200" dirty="0">
                <a:latin typeface="Segoe UI"/>
                <a:cs typeface="Segoe UI"/>
              </a:rPr>
              <a:t>prophets to </a:t>
            </a:r>
            <a:r>
              <a:rPr sz="1200" spc="-5" dirty="0">
                <a:latin typeface="Segoe UI"/>
                <a:cs typeface="Segoe UI"/>
              </a:rPr>
              <a:t>the </a:t>
            </a:r>
            <a:r>
              <a:rPr sz="1200" spc="-10" dirty="0">
                <a:latin typeface="Segoe UI"/>
                <a:cs typeface="Segoe UI"/>
              </a:rPr>
              <a:t>Jewish </a:t>
            </a:r>
            <a:r>
              <a:rPr sz="1200" dirty="0">
                <a:latin typeface="Segoe UI"/>
                <a:cs typeface="Segoe UI"/>
              </a:rPr>
              <a:t>people. He has </a:t>
            </a:r>
            <a:r>
              <a:rPr sz="1200" spc="-5" dirty="0">
                <a:latin typeface="Segoe UI"/>
                <a:cs typeface="Segoe UI"/>
              </a:rPr>
              <a:t>been called,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"the</a:t>
            </a:r>
            <a:r>
              <a:rPr sz="1200" spc="19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grandest</a:t>
            </a:r>
            <a:r>
              <a:rPr sz="1200" spc="19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</a:t>
            </a:r>
            <a:r>
              <a:rPr sz="1200" spc="200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most</a:t>
            </a:r>
            <a:r>
              <a:rPr sz="1200" spc="19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romantic</a:t>
            </a:r>
            <a:r>
              <a:rPr sz="1200" spc="19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character</a:t>
            </a:r>
            <a:r>
              <a:rPr sz="1200" spc="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Israel</a:t>
            </a:r>
            <a:r>
              <a:rPr sz="1200" spc="19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ever</a:t>
            </a:r>
            <a:r>
              <a:rPr sz="1200" spc="19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produced."</a:t>
            </a:r>
            <a:r>
              <a:rPr sz="1200" spc="19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There</a:t>
            </a:r>
            <a:r>
              <a:rPr sz="1200" spc="19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were</a:t>
            </a:r>
            <a:r>
              <a:rPr sz="1200" spc="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numerous</a:t>
            </a:r>
            <a:r>
              <a:rPr sz="1200" spc="19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traditions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that</a:t>
            </a:r>
            <a:r>
              <a:rPr sz="1200" spc="14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grew</a:t>
            </a:r>
            <a:r>
              <a:rPr sz="1200" spc="14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up</a:t>
            </a:r>
            <a:r>
              <a:rPr sz="1200" spc="15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around</a:t>
            </a:r>
            <a:r>
              <a:rPr sz="1200" spc="13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Elijah</a:t>
            </a:r>
            <a:r>
              <a:rPr sz="1200" spc="15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</a:t>
            </a:r>
            <a:r>
              <a:rPr sz="1200" spc="14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exaggerated</a:t>
            </a:r>
            <a:r>
              <a:rPr sz="1200" spc="14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opinions</a:t>
            </a:r>
            <a:r>
              <a:rPr sz="1200" spc="13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developed,</a:t>
            </a:r>
            <a:r>
              <a:rPr sz="1200" spc="14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ascribing</a:t>
            </a:r>
            <a:r>
              <a:rPr sz="1200" spc="15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him</a:t>
            </a:r>
            <a:r>
              <a:rPr sz="1200" spc="14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super-human</a:t>
            </a:r>
            <a:r>
              <a:rPr sz="1200" spc="15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traits.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Yet,</a:t>
            </a:r>
            <a:r>
              <a:rPr sz="1200" dirty="0">
                <a:latin typeface="Segoe UI"/>
                <a:cs typeface="Segoe UI"/>
              </a:rPr>
              <a:t> as </a:t>
            </a:r>
            <a:r>
              <a:rPr sz="1200" spc="-5" dirty="0">
                <a:latin typeface="Segoe UI"/>
                <a:cs typeface="Segoe UI"/>
              </a:rPr>
              <a:t>James </a:t>
            </a:r>
            <a:r>
              <a:rPr sz="1200" dirty="0">
                <a:latin typeface="Segoe UI"/>
                <a:cs typeface="Segoe UI"/>
              </a:rPr>
              <a:t>draws our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attention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to</a:t>
            </a:r>
            <a:r>
              <a:rPr sz="1200" spc="-5" dirty="0">
                <a:latin typeface="Segoe UI"/>
                <a:cs typeface="Segoe UI"/>
              </a:rPr>
              <a:t> him he reminds </a:t>
            </a:r>
            <a:r>
              <a:rPr sz="1200" dirty="0">
                <a:latin typeface="Segoe UI"/>
                <a:cs typeface="Segoe UI"/>
              </a:rPr>
              <a:t>us that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he </a:t>
            </a:r>
            <a:r>
              <a:rPr sz="1200" spc="-5" dirty="0">
                <a:latin typeface="Segoe UI"/>
                <a:cs typeface="Segoe UI"/>
              </a:rPr>
              <a:t>was just</a:t>
            </a:r>
            <a:r>
              <a:rPr sz="1200" spc="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 </a:t>
            </a:r>
            <a:r>
              <a:rPr sz="1200" spc="-5" dirty="0">
                <a:latin typeface="Segoe UI"/>
                <a:cs typeface="Segoe UI"/>
              </a:rPr>
              <a:t>regular, ordinary man.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before</a:t>
            </a:r>
            <a:r>
              <a:rPr sz="1200" spc="8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he</a:t>
            </a:r>
            <a:r>
              <a:rPr sz="1200" spc="8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tells</a:t>
            </a:r>
            <a:r>
              <a:rPr sz="1200" spc="8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8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what</a:t>
            </a:r>
            <a:r>
              <a:rPr sz="1200" spc="9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Elijah</a:t>
            </a:r>
            <a:r>
              <a:rPr sz="1200" spc="9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accomplished</a:t>
            </a:r>
            <a:r>
              <a:rPr sz="1200" spc="9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through</a:t>
            </a:r>
            <a:r>
              <a:rPr sz="1200" spc="9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prayer,</a:t>
            </a:r>
            <a:r>
              <a:rPr sz="1200" spc="10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he</a:t>
            </a:r>
            <a:r>
              <a:rPr sz="1200" spc="8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reminds</a:t>
            </a:r>
            <a:r>
              <a:rPr sz="1200" spc="8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us</a:t>
            </a:r>
            <a:r>
              <a:rPr sz="1200" spc="8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that</a:t>
            </a:r>
            <a:r>
              <a:rPr sz="1200" spc="9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Elijah</a:t>
            </a:r>
            <a:r>
              <a:rPr sz="1200" spc="9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was</a:t>
            </a:r>
            <a:r>
              <a:rPr sz="1200" spc="7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</a:t>
            </a:r>
            <a:r>
              <a:rPr sz="1200" spc="9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man</a:t>
            </a:r>
            <a:r>
              <a:rPr sz="1200" spc="9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just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like each </a:t>
            </a:r>
            <a:r>
              <a:rPr sz="1200" dirty="0">
                <a:latin typeface="Segoe UI"/>
                <a:cs typeface="Segoe UI"/>
              </a:rPr>
              <a:t>one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us.</a:t>
            </a:r>
            <a:r>
              <a:rPr sz="1200" spc="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dirty="0">
                <a:latin typeface="Segoe UI"/>
                <a:cs typeface="Segoe UI"/>
              </a:rPr>
              <a:t> read</a:t>
            </a:r>
            <a:r>
              <a:rPr sz="1200" spc="-5" dirty="0">
                <a:latin typeface="Segoe UI"/>
                <a:cs typeface="Segoe UI"/>
              </a:rPr>
              <a:t> in </a:t>
            </a:r>
            <a:r>
              <a:rPr sz="1200" dirty="0">
                <a:latin typeface="Segoe UI"/>
                <a:cs typeface="Segoe UI"/>
              </a:rPr>
              <a:t>verse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17,</a:t>
            </a:r>
            <a:r>
              <a:rPr sz="1200" spc="15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"Elias</a:t>
            </a:r>
            <a:r>
              <a:rPr sz="1200" i="1" spc="5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was </a:t>
            </a:r>
            <a:r>
              <a:rPr sz="1200" i="1" dirty="0">
                <a:latin typeface="Segoe UI"/>
                <a:cs typeface="Segoe UI"/>
              </a:rPr>
              <a:t>a</a:t>
            </a:r>
            <a:r>
              <a:rPr sz="1200" i="1" spc="-1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man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subject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to </a:t>
            </a:r>
            <a:r>
              <a:rPr sz="1200" i="1" dirty="0">
                <a:latin typeface="Segoe UI"/>
                <a:cs typeface="Segoe UI"/>
              </a:rPr>
              <a:t>like</a:t>
            </a:r>
            <a:r>
              <a:rPr sz="1200" i="1" spc="-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passions</a:t>
            </a:r>
            <a:r>
              <a:rPr sz="1200" i="1" spc="-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as</a:t>
            </a:r>
            <a:r>
              <a:rPr sz="1200" i="1" spc="-5" dirty="0">
                <a:latin typeface="Segoe UI"/>
                <a:cs typeface="Segoe UI"/>
              </a:rPr>
              <a:t> we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are."</a:t>
            </a:r>
            <a:endParaRPr sz="1200">
              <a:latin typeface="Segoe UI"/>
              <a:cs typeface="Segoe UI"/>
            </a:endParaRPr>
          </a:p>
          <a:p>
            <a:pPr marL="12699" marR="8254" algn="just">
              <a:lnSpc>
                <a:spcPct val="110700"/>
              </a:lnSpc>
              <a:spcBef>
                <a:spcPts val="1420"/>
              </a:spcBef>
            </a:pPr>
            <a:r>
              <a:rPr sz="1200" spc="-5" dirty="0">
                <a:latin typeface="Segoe UI"/>
                <a:cs typeface="Segoe UI"/>
              </a:rPr>
              <a:t>Elijah </a:t>
            </a:r>
            <a:r>
              <a:rPr sz="1200" dirty="0">
                <a:latin typeface="Segoe UI"/>
                <a:cs typeface="Segoe UI"/>
              </a:rPr>
              <a:t>had the </a:t>
            </a:r>
            <a:r>
              <a:rPr sz="1200" spc="-5" dirty="0">
                <a:latin typeface="Segoe UI"/>
                <a:cs typeface="Segoe UI"/>
              </a:rPr>
              <a:t>same nature </a:t>
            </a:r>
            <a:r>
              <a:rPr sz="1200" dirty="0">
                <a:latin typeface="Segoe UI"/>
                <a:cs typeface="Segoe UI"/>
              </a:rPr>
              <a:t>that </a:t>
            </a:r>
            <a:r>
              <a:rPr sz="1200" spc="-5" dirty="0">
                <a:latin typeface="Segoe UI"/>
                <a:cs typeface="Segoe UI"/>
              </a:rPr>
              <a:t>each </a:t>
            </a:r>
            <a:r>
              <a:rPr sz="1200" dirty="0">
                <a:latin typeface="Segoe UI"/>
                <a:cs typeface="Segoe UI"/>
              </a:rPr>
              <a:t>of us </a:t>
            </a:r>
            <a:r>
              <a:rPr sz="1200" spc="-10" dirty="0">
                <a:latin typeface="Segoe UI"/>
                <a:cs typeface="Segoe UI"/>
              </a:rPr>
              <a:t>has. </a:t>
            </a:r>
            <a:r>
              <a:rPr sz="1200" dirty="0">
                <a:latin typeface="Segoe UI"/>
                <a:cs typeface="Segoe UI"/>
              </a:rPr>
              <a:t>You could </a:t>
            </a:r>
            <a:r>
              <a:rPr sz="1200" spc="-5" dirty="0">
                <a:latin typeface="Segoe UI"/>
                <a:cs typeface="Segoe UI"/>
              </a:rPr>
              <a:t>say, "Elijah </a:t>
            </a:r>
            <a:r>
              <a:rPr sz="1200" dirty="0">
                <a:latin typeface="Segoe UI"/>
                <a:cs typeface="Segoe UI"/>
              </a:rPr>
              <a:t>put </a:t>
            </a:r>
            <a:r>
              <a:rPr sz="1200" spc="-5" dirty="0">
                <a:latin typeface="Segoe UI"/>
                <a:cs typeface="Segoe UI"/>
              </a:rPr>
              <a:t>his pants </a:t>
            </a:r>
            <a:r>
              <a:rPr sz="1200" dirty="0">
                <a:latin typeface="Segoe UI"/>
                <a:cs typeface="Segoe UI"/>
              </a:rPr>
              <a:t>on </a:t>
            </a:r>
            <a:r>
              <a:rPr sz="1200" spc="-5" dirty="0">
                <a:latin typeface="Segoe UI"/>
                <a:cs typeface="Segoe UI"/>
              </a:rPr>
              <a:t>just like we </a:t>
            </a:r>
            <a:r>
              <a:rPr sz="1200" dirty="0">
                <a:latin typeface="Segoe UI"/>
                <a:cs typeface="Segoe UI"/>
              </a:rPr>
              <a:t>do,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one </a:t>
            </a:r>
            <a:r>
              <a:rPr sz="1200" spc="-5" dirty="0">
                <a:latin typeface="Segoe UI"/>
                <a:cs typeface="Segoe UI"/>
              </a:rPr>
              <a:t>leg </a:t>
            </a:r>
            <a:r>
              <a:rPr sz="1200" dirty="0">
                <a:latin typeface="Segoe UI"/>
                <a:cs typeface="Segoe UI"/>
              </a:rPr>
              <a:t>at a </a:t>
            </a:r>
            <a:r>
              <a:rPr sz="1200" spc="-5" dirty="0">
                <a:latin typeface="Segoe UI"/>
                <a:cs typeface="Segoe UI"/>
              </a:rPr>
              <a:t>time." </a:t>
            </a:r>
            <a:r>
              <a:rPr sz="1200" dirty="0">
                <a:latin typeface="Segoe UI"/>
                <a:cs typeface="Segoe UI"/>
              </a:rPr>
              <a:t>The </a:t>
            </a:r>
            <a:r>
              <a:rPr sz="1200" spc="-5" dirty="0">
                <a:latin typeface="Segoe UI"/>
                <a:cs typeface="Segoe UI"/>
              </a:rPr>
              <a:t>word translated "subject </a:t>
            </a:r>
            <a:r>
              <a:rPr sz="1200" dirty="0">
                <a:latin typeface="Segoe UI"/>
                <a:cs typeface="Segoe UI"/>
              </a:rPr>
              <a:t>to </a:t>
            </a:r>
            <a:r>
              <a:rPr sz="1200" spc="-5" dirty="0">
                <a:latin typeface="Segoe UI"/>
                <a:cs typeface="Segoe UI"/>
              </a:rPr>
              <a:t>like passions" simply means, "to </a:t>
            </a:r>
            <a:r>
              <a:rPr sz="1200" dirty="0">
                <a:latin typeface="Segoe UI"/>
                <a:cs typeface="Segoe UI"/>
              </a:rPr>
              <a:t>be </a:t>
            </a:r>
            <a:r>
              <a:rPr sz="1200" spc="-5" dirty="0">
                <a:latin typeface="Segoe UI"/>
                <a:cs typeface="Segoe UI"/>
              </a:rPr>
              <a:t>similarly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affected."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One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writer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speaking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5" dirty="0">
                <a:latin typeface="Segoe UI"/>
                <a:cs typeface="Segoe UI"/>
              </a:rPr>
              <a:t>of</a:t>
            </a:r>
            <a:r>
              <a:rPr sz="1200" spc="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statement</a:t>
            </a:r>
            <a:r>
              <a:rPr sz="1200" dirty="0">
                <a:latin typeface="Segoe UI"/>
                <a:cs typeface="Segoe UI"/>
              </a:rPr>
              <a:t> wrote: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"Elijah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was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subject</a:t>
            </a:r>
            <a:r>
              <a:rPr sz="1200" dirty="0">
                <a:latin typeface="Segoe UI"/>
                <a:cs typeface="Segoe UI"/>
              </a:rPr>
              <a:t> to</a:t>
            </a:r>
            <a:r>
              <a:rPr sz="1200" spc="3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330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same</a:t>
            </a:r>
            <a:r>
              <a:rPr sz="1200" spc="3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human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emotion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liable </a:t>
            </a:r>
            <a:r>
              <a:rPr sz="1200" dirty="0">
                <a:latin typeface="Segoe UI"/>
                <a:cs typeface="Segoe UI"/>
              </a:rPr>
              <a:t>to the </a:t>
            </a:r>
            <a:r>
              <a:rPr sz="1200" spc="-5" dirty="0">
                <a:latin typeface="Segoe UI"/>
                <a:cs typeface="Segoe UI"/>
              </a:rPr>
              <a:t>same weaknesses </a:t>
            </a:r>
            <a:r>
              <a:rPr sz="1200" dirty="0">
                <a:latin typeface="Segoe UI"/>
                <a:cs typeface="Segoe UI"/>
              </a:rPr>
              <a:t>that </a:t>
            </a:r>
            <a:r>
              <a:rPr sz="1200" spc="-5" dirty="0">
                <a:latin typeface="Segoe UI"/>
                <a:cs typeface="Segoe UI"/>
              </a:rPr>
              <a:t>we </a:t>
            </a:r>
            <a:r>
              <a:rPr sz="1200" dirty="0">
                <a:latin typeface="Segoe UI"/>
                <a:cs typeface="Segoe UI"/>
              </a:rPr>
              <a:t>all have." Another </a:t>
            </a:r>
            <a:r>
              <a:rPr sz="1200" spc="-5" dirty="0">
                <a:latin typeface="Segoe UI"/>
                <a:cs typeface="Segoe UI"/>
              </a:rPr>
              <a:t>translator rendered </a:t>
            </a:r>
            <a:r>
              <a:rPr sz="1200" dirty="0">
                <a:latin typeface="Segoe UI"/>
                <a:cs typeface="Segoe UI"/>
              </a:rPr>
              <a:t>the </a:t>
            </a:r>
            <a:r>
              <a:rPr sz="1200" spc="-5" dirty="0">
                <a:latin typeface="Segoe UI"/>
                <a:cs typeface="Segoe UI"/>
              </a:rPr>
              <a:t>words,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"with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feeling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just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like </a:t>
            </a:r>
            <a:r>
              <a:rPr sz="1200" dirty="0">
                <a:latin typeface="Segoe UI"/>
                <a:cs typeface="Segoe UI"/>
              </a:rPr>
              <a:t>ours."</a:t>
            </a:r>
            <a:endParaRPr sz="1200">
              <a:latin typeface="Segoe UI"/>
              <a:cs typeface="Segoe UI"/>
            </a:endParaRPr>
          </a:p>
          <a:p>
            <a:pPr marL="12699" marR="5080" algn="just">
              <a:lnSpc>
                <a:spcPct val="110600"/>
              </a:lnSpc>
              <a:spcBef>
                <a:spcPts val="1405"/>
              </a:spcBef>
            </a:pPr>
            <a:r>
              <a:rPr sz="1200" spc="-5" dirty="0">
                <a:latin typeface="Segoe UI"/>
                <a:cs typeface="Segoe UI"/>
              </a:rPr>
              <a:t>We </a:t>
            </a:r>
            <a:r>
              <a:rPr sz="1200" dirty="0">
                <a:latin typeface="Segoe UI"/>
                <a:cs typeface="Segoe UI"/>
              </a:rPr>
              <a:t>have the same thought </a:t>
            </a:r>
            <a:r>
              <a:rPr sz="1200" spc="-5" dirty="0">
                <a:latin typeface="Segoe UI"/>
                <a:cs typeface="Segoe UI"/>
              </a:rPr>
              <a:t>in </a:t>
            </a:r>
            <a:r>
              <a:rPr sz="1200" dirty="0">
                <a:latin typeface="Segoe UI"/>
                <a:cs typeface="Segoe UI"/>
              </a:rPr>
              <a:t>Acts </a:t>
            </a:r>
            <a:r>
              <a:rPr sz="1200" spc="-5" dirty="0">
                <a:latin typeface="Segoe UI"/>
                <a:cs typeface="Segoe UI"/>
              </a:rPr>
              <a:t>14 when Paul preached </a:t>
            </a:r>
            <a:r>
              <a:rPr sz="1200" dirty="0">
                <a:latin typeface="Segoe UI"/>
                <a:cs typeface="Segoe UI"/>
              </a:rPr>
              <a:t>at Iconium. </a:t>
            </a:r>
            <a:r>
              <a:rPr sz="1200" spc="-5" dirty="0">
                <a:latin typeface="Segoe UI"/>
                <a:cs typeface="Segoe UI"/>
              </a:rPr>
              <a:t>When </a:t>
            </a:r>
            <a:r>
              <a:rPr sz="1200" dirty="0">
                <a:latin typeface="Segoe UI"/>
                <a:cs typeface="Segoe UI"/>
              </a:rPr>
              <a:t>he </a:t>
            </a:r>
            <a:r>
              <a:rPr sz="1200" spc="-5" dirty="0">
                <a:latin typeface="Segoe UI"/>
                <a:cs typeface="Segoe UI"/>
              </a:rPr>
              <a:t>performed miracles </a:t>
            </a:r>
            <a:r>
              <a:rPr sz="1200" dirty="0">
                <a:latin typeface="Segoe UI"/>
                <a:cs typeface="Segoe UI"/>
              </a:rPr>
              <a:t> the people began to cry out, </a:t>
            </a:r>
            <a:r>
              <a:rPr sz="1200" i="1" spc="-5" dirty="0">
                <a:latin typeface="Segoe UI"/>
                <a:cs typeface="Segoe UI"/>
              </a:rPr>
              <a:t>"The gods are come down to us </a:t>
            </a:r>
            <a:r>
              <a:rPr sz="1200" i="1" dirty="0">
                <a:latin typeface="Segoe UI"/>
                <a:cs typeface="Segoe UI"/>
              </a:rPr>
              <a:t>in </a:t>
            </a:r>
            <a:r>
              <a:rPr sz="1200" i="1" spc="-5" dirty="0">
                <a:latin typeface="Segoe UI"/>
                <a:cs typeface="Segoe UI"/>
              </a:rPr>
              <a:t>the likeness </a:t>
            </a:r>
            <a:r>
              <a:rPr sz="1200" i="1" dirty="0">
                <a:latin typeface="Segoe UI"/>
                <a:cs typeface="Segoe UI"/>
              </a:rPr>
              <a:t>of men" </a:t>
            </a:r>
            <a:r>
              <a:rPr sz="1200" i="1" spc="-5" dirty="0">
                <a:latin typeface="Segoe UI"/>
                <a:cs typeface="Segoe UI"/>
              </a:rPr>
              <a:t>(Acts 14:1). </a:t>
            </a:r>
            <a:r>
              <a:rPr sz="1200" spc="-5" dirty="0">
                <a:latin typeface="Segoe UI"/>
                <a:cs typeface="Segoe UI"/>
              </a:rPr>
              <a:t>The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response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spc="-5" dirty="0">
                <a:latin typeface="Segoe UI"/>
                <a:cs typeface="Segoe UI"/>
              </a:rPr>
              <a:t>Paul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Barnabas was, </a:t>
            </a:r>
            <a:r>
              <a:rPr sz="1200" i="1" spc="-5" dirty="0">
                <a:latin typeface="Segoe UI"/>
                <a:cs typeface="Segoe UI"/>
              </a:rPr>
              <a:t>"We </a:t>
            </a:r>
            <a:r>
              <a:rPr sz="1200" i="1" dirty="0">
                <a:latin typeface="Segoe UI"/>
                <a:cs typeface="Segoe UI"/>
              </a:rPr>
              <a:t>also </a:t>
            </a:r>
            <a:r>
              <a:rPr sz="1200" i="1" spc="-5" dirty="0">
                <a:latin typeface="Segoe UI"/>
                <a:cs typeface="Segoe UI"/>
              </a:rPr>
              <a:t>are </a:t>
            </a:r>
            <a:r>
              <a:rPr sz="1200" i="1" dirty="0">
                <a:latin typeface="Segoe UI"/>
                <a:cs typeface="Segoe UI"/>
              </a:rPr>
              <a:t>men of like </a:t>
            </a:r>
            <a:r>
              <a:rPr sz="1200" i="1" spc="-5" dirty="0">
                <a:latin typeface="Segoe UI"/>
                <a:cs typeface="Segoe UI"/>
              </a:rPr>
              <a:t>passions with you" (Acts 14:15). </a:t>
            </a:r>
            <a:r>
              <a:rPr sz="1200" spc="-5" dirty="0">
                <a:latin typeface="Segoe UI"/>
                <a:cs typeface="Segoe UI"/>
              </a:rPr>
              <a:t>Paul was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saying,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"We</a:t>
            </a:r>
            <a:r>
              <a:rPr sz="1200" dirty="0">
                <a:latin typeface="Segoe UI"/>
                <a:cs typeface="Segoe UI"/>
              </a:rPr>
              <a:t> are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not gods. </a:t>
            </a: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dirty="0">
                <a:latin typeface="Segoe UI"/>
                <a:cs typeface="Segoe UI"/>
              </a:rPr>
              <a:t> are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only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human beings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like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each </a:t>
            </a:r>
            <a:r>
              <a:rPr sz="1200" dirty="0">
                <a:latin typeface="Segoe UI"/>
                <a:cs typeface="Segoe UI"/>
              </a:rPr>
              <a:t>of you."</a:t>
            </a:r>
            <a:endParaRPr sz="1200">
              <a:latin typeface="Segoe UI"/>
              <a:cs typeface="Segoe UI"/>
            </a:endParaRPr>
          </a:p>
          <a:p>
            <a:pPr marL="12699" marR="8890" algn="just">
              <a:lnSpc>
                <a:spcPct val="110700"/>
              </a:lnSpc>
              <a:spcBef>
                <a:spcPts val="1420"/>
              </a:spcBef>
            </a:pPr>
            <a:r>
              <a:rPr sz="1200" dirty="0">
                <a:latin typeface="Segoe UI"/>
                <a:cs typeface="Segoe UI"/>
              </a:rPr>
              <a:t>In </a:t>
            </a:r>
            <a:r>
              <a:rPr sz="1200" spc="-5" dirty="0">
                <a:latin typeface="Segoe UI"/>
                <a:cs typeface="Segoe UI"/>
              </a:rPr>
              <a:t>case you think that your praying </a:t>
            </a:r>
            <a:r>
              <a:rPr sz="1200" dirty="0">
                <a:latin typeface="Segoe UI"/>
                <a:cs typeface="Segoe UI"/>
              </a:rPr>
              <a:t>could </a:t>
            </a:r>
            <a:r>
              <a:rPr sz="1200" spc="-5" dirty="0">
                <a:latin typeface="Segoe UI"/>
                <a:cs typeface="Segoe UI"/>
              </a:rPr>
              <a:t>never </a:t>
            </a:r>
            <a:r>
              <a:rPr sz="1200" dirty="0">
                <a:latin typeface="Segoe UI"/>
                <a:cs typeface="Segoe UI"/>
              </a:rPr>
              <a:t>be </a:t>
            </a:r>
            <a:r>
              <a:rPr sz="1200" spc="-5" dirty="0">
                <a:latin typeface="Segoe UI"/>
                <a:cs typeface="Segoe UI"/>
              </a:rPr>
              <a:t>effective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prevailing </a:t>
            </a:r>
            <a:r>
              <a:rPr sz="1200" dirty="0">
                <a:latin typeface="Segoe UI"/>
                <a:cs typeface="Segoe UI"/>
              </a:rPr>
              <a:t>as </a:t>
            </a:r>
            <a:r>
              <a:rPr sz="1200" spc="-5" dirty="0">
                <a:latin typeface="Segoe UI"/>
                <a:cs typeface="Segoe UI"/>
              </a:rPr>
              <a:t>Elijah, remember </a:t>
            </a:r>
            <a:r>
              <a:rPr sz="1200" dirty="0">
                <a:latin typeface="Segoe UI"/>
                <a:cs typeface="Segoe UI"/>
              </a:rPr>
              <a:t>he </a:t>
            </a:r>
            <a:r>
              <a:rPr sz="1200" spc="-5" dirty="0">
                <a:latin typeface="Segoe UI"/>
                <a:cs typeface="Segoe UI"/>
              </a:rPr>
              <a:t>was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just </a:t>
            </a:r>
            <a:r>
              <a:rPr sz="1200" dirty="0">
                <a:latin typeface="Segoe UI"/>
                <a:cs typeface="Segoe UI"/>
              </a:rPr>
              <a:t>a </a:t>
            </a:r>
            <a:r>
              <a:rPr sz="1200" spc="-5" dirty="0">
                <a:latin typeface="Segoe UI"/>
                <a:cs typeface="Segoe UI"/>
              </a:rPr>
              <a:t>human being like you. Elijah was </a:t>
            </a:r>
            <a:r>
              <a:rPr sz="1200" dirty="0">
                <a:latin typeface="Segoe UI"/>
                <a:cs typeface="Segoe UI"/>
              </a:rPr>
              <a:t>a </a:t>
            </a:r>
            <a:r>
              <a:rPr sz="1200" spc="-5" dirty="0">
                <a:latin typeface="Segoe UI"/>
                <a:cs typeface="Segoe UI"/>
              </a:rPr>
              <a:t>great man, but </a:t>
            </a:r>
            <a:r>
              <a:rPr sz="1200" dirty="0">
                <a:latin typeface="Segoe UI"/>
                <a:cs typeface="Segoe UI"/>
              </a:rPr>
              <a:t>he </a:t>
            </a:r>
            <a:r>
              <a:rPr sz="1200" spc="-5" dirty="0">
                <a:latin typeface="Segoe UI"/>
                <a:cs typeface="Segoe UI"/>
              </a:rPr>
              <a:t>was just </a:t>
            </a:r>
            <a:r>
              <a:rPr sz="1200" dirty="0">
                <a:latin typeface="Segoe UI"/>
                <a:cs typeface="Segoe UI"/>
              </a:rPr>
              <a:t>a </a:t>
            </a:r>
            <a:r>
              <a:rPr sz="1200" spc="-5" dirty="0">
                <a:latin typeface="Segoe UI"/>
                <a:cs typeface="Segoe UI"/>
              </a:rPr>
              <a:t>man. James reminds </a:t>
            </a:r>
            <a:r>
              <a:rPr sz="1200" dirty="0">
                <a:latin typeface="Segoe UI"/>
                <a:cs typeface="Segoe UI"/>
              </a:rPr>
              <a:t>us of </a:t>
            </a:r>
            <a:r>
              <a:rPr sz="1200" spc="-5" dirty="0">
                <a:latin typeface="Segoe UI"/>
                <a:cs typeface="Segoe UI"/>
              </a:rPr>
              <a:t>the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humanity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spc="-5" dirty="0">
                <a:latin typeface="Segoe UI"/>
                <a:cs typeface="Segoe UI"/>
              </a:rPr>
              <a:t>Elijah </a:t>
            </a:r>
            <a:r>
              <a:rPr sz="1200" dirty="0">
                <a:latin typeface="Segoe UI"/>
                <a:cs typeface="Segoe UI"/>
              </a:rPr>
              <a:t>to </a:t>
            </a:r>
            <a:r>
              <a:rPr sz="1200" spc="-5" dirty="0">
                <a:latin typeface="Segoe UI"/>
                <a:cs typeface="Segoe UI"/>
              </a:rPr>
              <a:t>disarm </a:t>
            </a:r>
            <a:r>
              <a:rPr sz="1200" dirty="0">
                <a:latin typeface="Segoe UI"/>
                <a:cs typeface="Segoe UI"/>
              </a:rPr>
              <a:t>our </a:t>
            </a:r>
            <a:r>
              <a:rPr sz="1200" spc="-5" dirty="0">
                <a:latin typeface="Segoe UI"/>
                <a:cs typeface="Segoe UI"/>
              </a:rPr>
              <a:t>feelings </a:t>
            </a:r>
            <a:r>
              <a:rPr sz="1200" dirty="0">
                <a:latin typeface="Segoe UI"/>
                <a:cs typeface="Segoe UI"/>
              </a:rPr>
              <a:t>that </a:t>
            </a:r>
            <a:r>
              <a:rPr sz="1200" spc="-5" dirty="0">
                <a:latin typeface="Segoe UI"/>
                <a:cs typeface="Segoe UI"/>
              </a:rPr>
              <a:t>we </a:t>
            </a:r>
            <a:r>
              <a:rPr sz="1200" dirty="0">
                <a:latin typeface="Segoe UI"/>
                <a:cs typeface="Segoe UI"/>
              </a:rPr>
              <a:t>could </a:t>
            </a:r>
            <a:r>
              <a:rPr sz="1200" spc="-5" dirty="0">
                <a:latin typeface="Segoe UI"/>
                <a:cs typeface="Segoe UI"/>
              </a:rPr>
              <a:t>never </a:t>
            </a:r>
            <a:r>
              <a:rPr sz="1200" dirty="0">
                <a:latin typeface="Segoe UI"/>
                <a:cs typeface="Segoe UI"/>
              </a:rPr>
              <a:t>get </a:t>
            </a:r>
            <a:r>
              <a:rPr sz="1200" spc="-5" dirty="0">
                <a:latin typeface="Segoe UI"/>
                <a:cs typeface="Segoe UI"/>
              </a:rPr>
              <a:t>answers </a:t>
            </a:r>
            <a:r>
              <a:rPr sz="1200" dirty="0">
                <a:latin typeface="Segoe UI"/>
                <a:cs typeface="Segoe UI"/>
              </a:rPr>
              <a:t>to </a:t>
            </a:r>
            <a:r>
              <a:rPr sz="1200" spc="-5" dirty="0">
                <a:latin typeface="Segoe UI"/>
                <a:cs typeface="Segoe UI"/>
              </a:rPr>
              <a:t>prayer </a:t>
            </a:r>
            <a:r>
              <a:rPr sz="1200" dirty="0">
                <a:latin typeface="Segoe UI"/>
                <a:cs typeface="Segoe UI"/>
              </a:rPr>
              <a:t>as did </a:t>
            </a:r>
            <a:r>
              <a:rPr sz="1200" spc="-5" dirty="0">
                <a:latin typeface="Segoe UI"/>
                <a:cs typeface="Segoe UI"/>
              </a:rPr>
              <a:t>he. The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emphasis </a:t>
            </a:r>
            <a:r>
              <a:rPr sz="1200" dirty="0">
                <a:latin typeface="Segoe UI"/>
                <a:cs typeface="Segoe UI"/>
              </a:rPr>
              <a:t>on </a:t>
            </a:r>
            <a:r>
              <a:rPr sz="1200" spc="-5" dirty="0">
                <a:latin typeface="Segoe UI"/>
                <a:cs typeface="Segoe UI"/>
              </a:rPr>
              <a:t>his likeness </a:t>
            </a:r>
            <a:r>
              <a:rPr sz="1200" dirty="0">
                <a:latin typeface="Segoe UI"/>
                <a:cs typeface="Segoe UI"/>
              </a:rPr>
              <a:t>to all of us </a:t>
            </a:r>
            <a:r>
              <a:rPr sz="1200" spc="-5" dirty="0">
                <a:latin typeface="Segoe UI"/>
                <a:cs typeface="Segoe UI"/>
              </a:rPr>
              <a:t>in </a:t>
            </a:r>
            <a:r>
              <a:rPr sz="1200" dirty="0">
                <a:latin typeface="Segoe UI"/>
                <a:cs typeface="Segoe UI"/>
              </a:rPr>
              <a:t>an </a:t>
            </a:r>
            <a:r>
              <a:rPr sz="1200" spc="-5" dirty="0">
                <a:latin typeface="Segoe UI"/>
                <a:cs typeface="Segoe UI"/>
              </a:rPr>
              <a:t>encouragement that we </a:t>
            </a:r>
            <a:r>
              <a:rPr sz="1200" dirty="0">
                <a:latin typeface="Segoe UI"/>
                <a:cs typeface="Segoe UI"/>
              </a:rPr>
              <a:t>are </a:t>
            </a:r>
            <a:r>
              <a:rPr sz="1200" spc="-5" dirty="0">
                <a:latin typeface="Segoe UI"/>
                <a:cs typeface="Segoe UI"/>
              </a:rPr>
              <a:t>praying </a:t>
            </a:r>
            <a:r>
              <a:rPr sz="1200" spc="-10" dirty="0">
                <a:latin typeface="Segoe UI"/>
                <a:cs typeface="Segoe UI"/>
              </a:rPr>
              <a:t>to </a:t>
            </a:r>
            <a:r>
              <a:rPr sz="1200" dirty="0">
                <a:latin typeface="Segoe UI"/>
                <a:cs typeface="Segoe UI"/>
              </a:rPr>
              <a:t>the </a:t>
            </a:r>
            <a:r>
              <a:rPr sz="1200" spc="-10" dirty="0">
                <a:latin typeface="Segoe UI"/>
                <a:cs typeface="Segoe UI"/>
              </a:rPr>
              <a:t>same </a:t>
            </a:r>
            <a:r>
              <a:rPr sz="1200" dirty="0">
                <a:latin typeface="Segoe UI"/>
                <a:cs typeface="Segoe UI"/>
              </a:rPr>
              <a:t>God </a:t>
            </a:r>
            <a:r>
              <a:rPr sz="1200" spc="-10" dirty="0">
                <a:latin typeface="Segoe UI"/>
                <a:cs typeface="Segoe UI"/>
              </a:rPr>
              <a:t>that </a:t>
            </a:r>
            <a:r>
              <a:rPr sz="1200" spc="-5" dirty="0">
                <a:latin typeface="Segoe UI"/>
                <a:cs typeface="Segoe UI"/>
              </a:rPr>
              <a:t> Elijah</a:t>
            </a:r>
            <a:r>
              <a:rPr sz="1200" spc="13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prayed</a:t>
            </a:r>
            <a:r>
              <a:rPr sz="1200" spc="13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</a:t>
            </a:r>
            <a:r>
              <a:rPr sz="1200" spc="13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that</a:t>
            </a:r>
            <a:r>
              <a:rPr sz="1200" spc="1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God</a:t>
            </a:r>
            <a:r>
              <a:rPr sz="1200" spc="13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can</a:t>
            </a:r>
            <a:r>
              <a:rPr sz="1200" spc="130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answer</a:t>
            </a:r>
            <a:r>
              <a:rPr sz="1200" spc="13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our</a:t>
            </a:r>
            <a:r>
              <a:rPr sz="1200" spc="1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prayers</a:t>
            </a:r>
            <a:r>
              <a:rPr sz="1200" spc="1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as</a:t>
            </a:r>
            <a:r>
              <a:rPr sz="1200" spc="1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He</a:t>
            </a:r>
            <a:r>
              <a:rPr sz="1200" spc="1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did</a:t>
            </a:r>
            <a:r>
              <a:rPr sz="1200" spc="13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Elijah's.</a:t>
            </a:r>
            <a:r>
              <a:rPr sz="1200" spc="13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Furthermore,</a:t>
            </a:r>
            <a:r>
              <a:rPr sz="1200" spc="13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spc="12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not</a:t>
            </a:r>
            <a:r>
              <a:rPr sz="1200" spc="13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only</a:t>
            </a:r>
            <a:r>
              <a:rPr sz="1200" spc="1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see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him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</a:t>
            </a:r>
            <a:r>
              <a:rPr sz="1200" spc="-5" dirty="0">
                <a:latin typeface="Segoe UI"/>
                <a:cs typeface="Segoe UI"/>
              </a:rPr>
              <a:t> regular man,</a:t>
            </a:r>
            <a:r>
              <a:rPr sz="1200" dirty="0">
                <a:latin typeface="Segoe UI"/>
                <a:cs typeface="Segoe UI"/>
              </a:rPr>
              <a:t> but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also </a:t>
            </a:r>
            <a:r>
              <a:rPr sz="1200" dirty="0">
                <a:latin typeface="Segoe UI"/>
                <a:cs typeface="Segoe UI"/>
              </a:rPr>
              <a:t>as a:</a:t>
            </a:r>
            <a:endParaRPr sz="1200">
              <a:latin typeface="Segoe UI"/>
              <a:cs typeface="Segoe UI"/>
            </a:endParaRPr>
          </a:p>
          <a:p>
            <a:pPr>
              <a:spcBef>
                <a:spcPts val="30"/>
              </a:spcBef>
            </a:pPr>
            <a:endParaRPr sz="1150">
              <a:latin typeface="Segoe UI"/>
              <a:cs typeface="Segoe UI"/>
            </a:endParaRPr>
          </a:p>
          <a:p>
            <a:pPr marL="241282" indent="-178422">
              <a:buFont typeface="Symbol"/>
              <a:buChar char=""/>
              <a:tabLst>
                <a:tab pos="241282" algn="l"/>
              </a:tabLst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RIGHTEOUS</a:t>
            </a:r>
            <a:r>
              <a:rPr sz="1200" b="1" u="sng" spc="-3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MAN</a:t>
            </a:r>
            <a:endParaRPr sz="1200">
              <a:latin typeface="Segoe UI"/>
              <a:cs typeface="Segoe UI"/>
            </a:endParaRPr>
          </a:p>
          <a:p>
            <a:pPr>
              <a:spcBef>
                <a:spcPts val="45"/>
              </a:spcBef>
            </a:pPr>
            <a:endParaRPr sz="1200">
              <a:latin typeface="Segoe UI"/>
              <a:cs typeface="Segoe UI"/>
            </a:endParaRPr>
          </a:p>
          <a:p>
            <a:pPr marL="12699" marR="8254" algn="just">
              <a:lnSpc>
                <a:spcPct val="110800"/>
              </a:lnSpc>
              <a:spcBef>
                <a:spcPts val="5"/>
              </a:spcBef>
            </a:pPr>
            <a:r>
              <a:rPr sz="1200" dirty="0">
                <a:latin typeface="Segoe UI"/>
                <a:cs typeface="Segoe UI"/>
              </a:rPr>
              <a:t>In </a:t>
            </a:r>
            <a:r>
              <a:rPr sz="1200" spc="-5" dirty="0">
                <a:latin typeface="Segoe UI"/>
                <a:cs typeface="Segoe UI"/>
              </a:rPr>
              <a:t>verse 16 tells </a:t>
            </a:r>
            <a:r>
              <a:rPr sz="1200" dirty="0">
                <a:latin typeface="Segoe UI"/>
                <a:cs typeface="Segoe UI"/>
              </a:rPr>
              <a:t>us that </a:t>
            </a:r>
            <a:r>
              <a:rPr sz="1200" spc="-5" dirty="0">
                <a:latin typeface="Segoe UI"/>
                <a:cs typeface="Segoe UI"/>
              </a:rPr>
              <a:t>mighty prevailing prayer is </a:t>
            </a:r>
            <a:r>
              <a:rPr sz="1200" dirty="0">
                <a:latin typeface="Segoe UI"/>
                <a:cs typeface="Segoe UI"/>
              </a:rPr>
              <a:t>the </a:t>
            </a:r>
            <a:r>
              <a:rPr sz="1200" spc="-5" dirty="0">
                <a:latin typeface="Segoe UI"/>
                <a:cs typeface="Segoe UI"/>
              </a:rPr>
              <a:t>result </a:t>
            </a:r>
            <a:r>
              <a:rPr sz="1200" dirty="0">
                <a:latin typeface="Segoe UI"/>
                <a:cs typeface="Segoe UI"/>
              </a:rPr>
              <a:t>of a </a:t>
            </a:r>
            <a:r>
              <a:rPr sz="1200" spc="-5" dirty="0">
                <a:latin typeface="Segoe UI"/>
                <a:cs typeface="Segoe UI"/>
              </a:rPr>
              <a:t>"righteous man." Elijah </a:t>
            </a:r>
            <a:r>
              <a:rPr sz="1200" spc="-10" dirty="0">
                <a:latin typeface="Segoe UI"/>
                <a:cs typeface="Segoe UI"/>
              </a:rPr>
              <a:t>may </a:t>
            </a:r>
            <a:r>
              <a:rPr sz="1200" dirty="0">
                <a:latin typeface="Segoe UI"/>
                <a:cs typeface="Segoe UI"/>
              </a:rPr>
              <a:t>be </a:t>
            </a:r>
            <a:r>
              <a:rPr sz="1200" spc="-5" dirty="0">
                <a:latin typeface="Segoe UI"/>
                <a:cs typeface="Segoe UI"/>
              </a:rPr>
              <a:t>been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just</a:t>
            </a:r>
            <a:r>
              <a:rPr sz="1200" spc="16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</a:t>
            </a:r>
            <a:r>
              <a:rPr sz="1200" spc="16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man,</a:t>
            </a:r>
            <a:r>
              <a:rPr sz="1200" spc="16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yet</a:t>
            </a:r>
            <a:r>
              <a:rPr sz="1200" spc="18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there</a:t>
            </a:r>
            <a:r>
              <a:rPr sz="1200" spc="17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was</a:t>
            </a:r>
            <a:r>
              <a:rPr sz="1200" spc="16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mark</a:t>
            </a:r>
            <a:r>
              <a:rPr sz="1200" spc="16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16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holiness</a:t>
            </a:r>
            <a:r>
              <a:rPr sz="1200" spc="17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</a:t>
            </a:r>
            <a:r>
              <a:rPr sz="1200" spc="16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righteousness</a:t>
            </a:r>
            <a:r>
              <a:rPr sz="1200" spc="15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about</a:t>
            </a:r>
            <a:r>
              <a:rPr sz="1200" spc="165" dirty="0">
                <a:latin typeface="Segoe UI"/>
                <a:cs typeface="Segoe UI"/>
              </a:rPr>
              <a:t> </a:t>
            </a:r>
            <a:r>
              <a:rPr sz="1200" spc="10" dirty="0">
                <a:latin typeface="Segoe UI"/>
                <a:cs typeface="Segoe UI"/>
              </a:rPr>
              <a:t>his</a:t>
            </a:r>
            <a:r>
              <a:rPr sz="1200" spc="15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life.</a:t>
            </a:r>
            <a:r>
              <a:rPr sz="1200" spc="165" dirty="0">
                <a:latin typeface="Segoe UI"/>
                <a:cs typeface="Segoe UI"/>
              </a:rPr>
              <a:t> </a:t>
            </a:r>
            <a:r>
              <a:rPr sz="1200" spc="5" dirty="0">
                <a:latin typeface="Segoe UI"/>
                <a:cs typeface="Segoe UI"/>
              </a:rPr>
              <a:t>He</a:t>
            </a:r>
            <a:r>
              <a:rPr sz="1200" spc="16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was</a:t>
            </a:r>
            <a:r>
              <a:rPr sz="1200" spc="15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</a:t>
            </a:r>
            <a:r>
              <a:rPr sz="1200" spc="19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man</a:t>
            </a:r>
            <a:r>
              <a:rPr sz="1200" spc="16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wholly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1" y="537465"/>
            <a:ext cx="692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3664" y="461264"/>
            <a:ext cx="1125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Kings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3902" y="706375"/>
            <a:ext cx="6887845" cy="4984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 marR="11429" algn="just">
              <a:lnSpc>
                <a:spcPct val="110100"/>
              </a:lnSpc>
              <a:spcBef>
                <a:spcPts val="100"/>
              </a:spcBef>
            </a:pPr>
            <a:r>
              <a:rPr sz="1200" dirty="0">
                <a:latin typeface="Segoe UI"/>
                <a:cs typeface="Segoe UI"/>
              </a:rPr>
              <a:t>devoted to </a:t>
            </a:r>
            <a:r>
              <a:rPr sz="1200" spc="-5" dirty="0">
                <a:latin typeface="Segoe UI"/>
                <a:cs typeface="Segoe UI"/>
              </a:rPr>
              <a:t>God. Oftentimes Elijah is addressed </a:t>
            </a:r>
            <a:r>
              <a:rPr sz="1200" dirty="0">
                <a:latin typeface="Segoe UI"/>
                <a:cs typeface="Segoe UI"/>
              </a:rPr>
              <a:t>as </a:t>
            </a:r>
            <a:r>
              <a:rPr sz="1200" spc="-5" dirty="0">
                <a:latin typeface="Segoe UI"/>
                <a:cs typeface="Segoe UI"/>
              </a:rPr>
              <a:t>"a man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spc="-5" dirty="0">
                <a:latin typeface="Segoe UI"/>
                <a:cs typeface="Segoe UI"/>
              </a:rPr>
              <a:t>God." </a:t>
            </a:r>
            <a:r>
              <a:rPr sz="1200" dirty="0">
                <a:latin typeface="Segoe UI"/>
                <a:cs typeface="Segoe UI"/>
              </a:rPr>
              <a:t>He </a:t>
            </a:r>
            <a:r>
              <a:rPr sz="1200" spc="-5" dirty="0">
                <a:latin typeface="Segoe UI"/>
                <a:cs typeface="Segoe UI"/>
              </a:rPr>
              <a:t>was </a:t>
            </a:r>
            <a:r>
              <a:rPr sz="1200" dirty="0">
                <a:latin typeface="Segoe UI"/>
                <a:cs typeface="Segoe UI"/>
              </a:rPr>
              <a:t>a </a:t>
            </a:r>
            <a:r>
              <a:rPr sz="1200" spc="-10" dirty="0">
                <a:latin typeface="Segoe UI"/>
                <a:cs typeface="Segoe UI"/>
              </a:rPr>
              <a:t>man </a:t>
            </a:r>
            <a:r>
              <a:rPr sz="1200" spc="-5" dirty="0">
                <a:latin typeface="Segoe UI"/>
                <a:cs typeface="Segoe UI"/>
              </a:rPr>
              <a:t>committed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consecrated </a:t>
            </a:r>
            <a:r>
              <a:rPr sz="1200" dirty="0">
                <a:latin typeface="Segoe UI"/>
                <a:cs typeface="Segoe UI"/>
              </a:rPr>
              <a:t>to God. </a:t>
            </a:r>
            <a:r>
              <a:rPr sz="1200" spc="-5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people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5" dirty="0">
                <a:latin typeface="Segoe UI"/>
                <a:cs typeface="Segoe UI"/>
              </a:rPr>
              <a:t> his </a:t>
            </a:r>
            <a:r>
              <a:rPr sz="1200" dirty="0">
                <a:latin typeface="Segoe UI"/>
                <a:cs typeface="Segoe UI"/>
              </a:rPr>
              <a:t>day saw</a:t>
            </a:r>
            <a:r>
              <a:rPr sz="1200" spc="-5" dirty="0">
                <a:latin typeface="Segoe UI"/>
                <a:cs typeface="Segoe UI"/>
              </a:rPr>
              <a:t> him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knew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him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5" dirty="0">
                <a:latin typeface="Segoe UI"/>
                <a:cs typeface="Segoe UI"/>
              </a:rPr>
              <a:t>to</a:t>
            </a:r>
            <a:r>
              <a:rPr sz="1200" dirty="0">
                <a:latin typeface="Segoe UI"/>
                <a:cs typeface="Segoe UI"/>
              </a:rPr>
              <a:t> be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</a:t>
            </a:r>
            <a:r>
              <a:rPr sz="1200" spc="-5" dirty="0">
                <a:latin typeface="Segoe UI"/>
                <a:cs typeface="Segoe UI"/>
              </a:rPr>
              <a:t> man</a:t>
            </a:r>
            <a:r>
              <a:rPr sz="1200" dirty="0">
                <a:latin typeface="Segoe UI"/>
                <a:cs typeface="Segoe UI"/>
              </a:rPr>
              <a:t> that </a:t>
            </a:r>
            <a:r>
              <a:rPr sz="1200" spc="-5" dirty="0">
                <a:latin typeface="Segoe UI"/>
                <a:cs typeface="Segoe UI"/>
              </a:rPr>
              <a:t>belonged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God.</a:t>
            </a:r>
            <a:endParaRPr sz="1200">
              <a:latin typeface="Segoe UI"/>
              <a:cs typeface="Segoe UI"/>
            </a:endParaRPr>
          </a:p>
          <a:p>
            <a:pPr marL="12699" marR="5080" algn="just">
              <a:lnSpc>
                <a:spcPct val="110600"/>
              </a:lnSpc>
              <a:spcBef>
                <a:spcPts val="1420"/>
              </a:spcBef>
            </a:pPr>
            <a:r>
              <a:rPr sz="1200" dirty="0">
                <a:latin typeface="Segoe UI"/>
                <a:cs typeface="Segoe UI"/>
              </a:rPr>
              <a:t>I </a:t>
            </a:r>
            <a:r>
              <a:rPr sz="1200" spc="-5" dirty="0">
                <a:latin typeface="Segoe UI"/>
                <a:cs typeface="Segoe UI"/>
              </a:rPr>
              <a:t>think </a:t>
            </a:r>
            <a:r>
              <a:rPr sz="1200" dirty="0">
                <a:latin typeface="Segoe UI"/>
                <a:cs typeface="Segoe UI"/>
              </a:rPr>
              <a:t>of 2 </a:t>
            </a:r>
            <a:r>
              <a:rPr sz="1200" spc="-5" dirty="0">
                <a:latin typeface="Segoe UI"/>
                <a:cs typeface="Segoe UI"/>
              </a:rPr>
              <a:t>Kings 1:10 where we </a:t>
            </a:r>
            <a:r>
              <a:rPr sz="1200" dirty="0">
                <a:latin typeface="Segoe UI"/>
                <a:cs typeface="Segoe UI"/>
              </a:rPr>
              <a:t>read, </a:t>
            </a:r>
            <a:r>
              <a:rPr sz="1200" spc="-5" dirty="0">
                <a:latin typeface="Segoe UI"/>
                <a:cs typeface="Segoe UI"/>
              </a:rPr>
              <a:t>"And Elijah answered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said </a:t>
            </a:r>
            <a:r>
              <a:rPr sz="1200" dirty="0">
                <a:latin typeface="Segoe UI"/>
                <a:cs typeface="Segoe UI"/>
              </a:rPr>
              <a:t>to </a:t>
            </a:r>
            <a:r>
              <a:rPr sz="1200" spc="-5" dirty="0">
                <a:latin typeface="Segoe UI"/>
                <a:cs typeface="Segoe UI"/>
              </a:rPr>
              <a:t>the captain </a:t>
            </a:r>
            <a:r>
              <a:rPr sz="1200" dirty="0">
                <a:latin typeface="Segoe UI"/>
                <a:cs typeface="Segoe UI"/>
              </a:rPr>
              <a:t>of the </a:t>
            </a:r>
            <a:r>
              <a:rPr sz="1200" spc="-5" dirty="0">
                <a:latin typeface="Segoe UI"/>
                <a:cs typeface="Segoe UI"/>
              </a:rPr>
              <a:t>fifty, </a:t>
            </a:r>
            <a:r>
              <a:rPr sz="1200" dirty="0">
                <a:latin typeface="Segoe UI"/>
                <a:cs typeface="Segoe UI"/>
              </a:rPr>
              <a:t>If I be a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man </a:t>
            </a:r>
            <a:r>
              <a:rPr sz="1200" dirty="0">
                <a:latin typeface="Segoe UI"/>
                <a:cs typeface="Segoe UI"/>
              </a:rPr>
              <a:t>of God, </a:t>
            </a:r>
            <a:r>
              <a:rPr sz="1200" spc="-5" dirty="0">
                <a:latin typeface="Segoe UI"/>
                <a:cs typeface="Segoe UI"/>
              </a:rPr>
              <a:t>then let fire </a:t>
            </a:r>
            <a:r>
              <a:rPr sz="1200" dirty="0">
                <a:latin typeface="Segoe UI"/>
                <a:cs typeface="Segoe UI"/>
              </a:rPr>
              <a:t>come down from </a:t>
            </a:r>
            <a:r>
              <a:rPr sz="1200" spc="-5" dirty="0">
                <a:latin typeface="Segoe UI"/>
                <a:cs typeface="Segoe UI"/>
              </a:rPr>
              <a:t>heaven,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consume thee </a:t>
            </a:r>
            <a:r>
              <a:rPr sz="1200" dirty="0">
                <a:latin typeface="Segoe UI"/>
                <a:cs typeface="Segoe UI"/>
              </a:rPr>
              <a:t>and thy </a:t>
            </a:r>
            <a:r>
              <a:rPr sz="1200" spc="-5" dirty="0">
                <a:latin typeface="Segoe UI"/>
                <a:cs typeface="Segoe UI"/>
              </a:rPr>
              <a:t>fifty. </a:t>
            </a:r>
            <a:r>
              <a:rPr sz="1200" dirty="0">
                <a:latin typeface="Segoe UI"/>
                <a:cs typeface="Segoe UI"/>
              </a:rPr>
              <a:t>And there came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down</a:t>
            </a:r>
            <a:r>
              <a:rPr sz="1200" spc="22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fire</a:t>
            </a:r>
            <a:r>
              <a:rPr sz="1200" spc="2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from</a:t>
            </a:r>
            <a:r>
              <a:rPr sz="1200" spc="2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heaven,</a:t>
            </a:r>
            <a:r>
              <a:rPr sz="1200" spc="229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and</a:t>
            </a:r>
            <a:r>
              <a:rPr sz="1200" spc="2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consumed</a:t>
            </a:r>
            <a:r>
              <a:rPr sz="1200" spc="2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him</a:t>
            </a:r>
            <a:r>
              <a:rPr sz="1200" spc="2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</a:t>
            </a:r>
            <a:r>
              <a:rPr sz="1200" spc="22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his</a:t>
            </a:r>
            <a:r>
              <a:rPr sz="1200" spc="2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fifty."</a:t>
            </a:r>
            <a:r>
              <a:rPr sz="1200" spc="22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Elijah</a:t>
            </a:r>
            <a:r>
              <a:rPr sz="1200" spc="2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conditioned</a:t>
            </a:r>
            <a:r>
              <a:rPr sz="1200" spc="22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the</a:t>
            </a:r>
            <a:r>
              <a:rPr sz="1200" spc="2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answering</a:t>
            </a:r>
            <a:r>
              <a:rPr sz="1200" spc="27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2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his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prayer </a:t>
            </a:r>
            <a:r>
              <a:rPr sz="1200" dirty="0">
                <a:latin typeface="Segoe UI"/>
                <a:cs typeface="Segoe UI"/>
              </a:rPr>
              <a:t>on 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matter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being</a:t>
            </a:r>
            <a:r>
              <a:rPr sz="1200" dirty="0">
                <a:latin typeface="Segoe UI"/>
                <a:cs typeface="Segoe UI"/>
              </a:rPr>
              <a:t> a </a:t>
            </a:r>
            <a:r>
              <a:rPr sz="1200" spc="-5" dirty="0">
                <a:latin typeface="Segoe UI"/>
                <a:cs typeface="Segoe UI"/>
              </a:rPr>
              <a:t>man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God or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righteous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man.</a:t>
            </a:r>
            <a:endParaRPr sz="1200">
              <a:latin typeface="Segoe UI"/>
              <a:cs typeface="Segoe UI"/>
            </a:endParaRPr>
          </a:p>
          <a:p>
            <a:pPr marL="12699" marR="5714" algn="just">
              <a:lnSpc>
                <a:spcPct val="110600"/>
              </a:lnSpc>
              <a:spcBef>
                <a:spcPts val="1420"/>
              </a:spcBef>
            </a:pPr>
            <a:r>
              <a:rPr sz="1200" dirty="0">
                <a:latin typeface="Segoe UI"/>
                <a:cs typeface="Segoe UI"/>
              </a:rPr>
              <a:t>God </a:t>
            </a:r>
            <a:r>
              <a:rPr sz="1200" spc="-5" dirty="0">
                <a:latin typeface="Segoe UI"/>
                <a:cs typeface="Segoe UI"/>
              </a:rPr>
              <a:t>answered his prayer.</a:t>
            </a:r>
            <a:r>
              <a:rPr sz="1200" dirty="0">
                <a:latin typeface="Segoe UI"/>
                <a:cs typeface="Segoe UI"/>
              </a:rPr>
              <a:t> If </a:t>
            </a:r>
            <a:r>
              <a:rPr sz="1200" spc="-5" dirty="0">
                <a:latin typeface="Segoe UI"/>
                <a:cs typeface="Segoe UI"/>
              </a:rPr>
              <a:t>we </a:t>
            </a:r>
            <a:r>
              <a:rPr sz="1200" dirty="0">
                <a:latin typeface="Segoe UI"/>
                <a:cs typeface="Segoe UI"/>
              </a:rPr>
              <a:t>are to </a:t>
            </a:r>
            <a:r>
              <a:rPr sz="1200" spc="-5" dirty="0">
                <a:latin typeface="Segoe UI"/>
                <a:cs typeface="Segoe UI"/>
              </a:rPr>
              <a:t>prevail in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prayer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 must </a:t>
            </a:r>
            <a:r>
              <a:rPr sz="1200" spc="-10" dirty="0">
                <a:latin typeface="Segoe UI"/>
                <a:cs typeface="Segoe UI"/>
              </a:rPr>
              <a:t>as </a:t>
            </a:r>
            <a:r>
              <a:rPr sz="1200" spc="-5" dirty="0">
                <a:latin typeface="Segoe UI"/>
                <a:cs typeface="Segoe UI"/>
              </a:rPr>
              <a:t>well </a:t>
            </a:r>
            <a:r>
              <a:rPr sz="1200" dirty="0">
                <a:latin typeface="Segoe UI"/>
                <a:cs typeface="Segoe UI"/>
              </a:rPr>
              <a:t>be righteous. </a:t>
            </a:r>
            <a:r>
              <a:rPr sz="1200" spc="-5" dirty="0">
                <a:latin typeface="Segoe UI"/>
                <a:cs typeface="Segoe UI"/>
              </a:rPr>
              <a:t>What</a:t>
            </a:r>
            <a:r>
              <a:rPr sz="1200" spc="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does </a:t>
            </a:r>
            <a:r>
              <a:rPr sz="1200" spc="-5" dirty="0">
                <a:latin typeface="Segoe UI"/>
                <a:cs typeface="Segoe UI"/>
              </a:rPr>
              <a:t>it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mean </a:t>
            </a:r>
            <a:r>
              <a:rPr sz="1200" dirty="0">
                <a:latin typeface="Segoe UI"/>
                <a:cs typeface="Segoe UI"/>
              </a:rPr>
              <a:t>to be righteous? </a:t>
            </a:r>
            <a:r>
              <a:rPr sz="1200" spc="-5" dirty="0">
                <a:latin typeface="Segoe UI"/>
                <a:cs typeface="Segoe UI"/>
              </a:rPr>
              <a:t>The word describes someone who </a:t>
            </a:r>
            <a:r>
              <a:rPr sz="1200" dirty="0">
                <a:latin typeface="Segoe UI"/>
                <a:cs typeface="Segoe UI"/>
              </a:rPr>
              <a:t>by </a:t>
            </a:r>
            <a:r>
              <a:rPr sz="1200" spc="-5" dirty="0">
                <a:latin typeface="Segoe UI"/>
                <a:cs typeface="Segoe UI"/>
              </a:rPr>
              <a:t>implication is "innocent </a:t>
            </a:r>
            <a:r>
              <a:rPr sz="1200" dirty="0">
                <a:latin typeface="Segoe UI"/>
                <a:cs typeface="Segoe UI"/>
              </a:rPr>
              <a:t>or </a:t>
            </a:r>
            <a:r>
              <a:rPr sz="1200" spc="-5" dirty="0">
                <a:latin typeface="Segoe UI"/>
                <a:cs typeface="Segoe UI"/>
              </a:rPr>
              <a:t>holy." To </a:t>
            </a:r>
            <a:r>
              <a:rPr sz="1200" dirty="0">
                <a:latin typeface="Segoe UI"/>
                <a:cs typeface="Segoe UI"/>
              </a:rPr>
              <a:t>be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righteous </a:t>
            </a:r>
            <a:r>
              <a:rPr sz="1200" spc="-5" dirty="0">
                <a:latin typeface="Segoe UI"/>
                <a:cs typeface="Segoe UI"/>
              </a:rPr>
              <a:t>is simply </a:t>
            </a:r>
            <a:r>
              <a:rPr sz="1200" dirty="0">
                <a:latin typeface="Segoe UI"/>
                <a:cs typeface="Segoe UI"/>
              </a:rPr>
              <a:t>to be right </a:t>
            </a:r>
            <a:r>
              <a:rPr sz="1200" spc="-5" dirty="0">
                <a:latin typeface="Segoe UI"/>
                <a:cs typeface="Segoe UI"/>
              </a:rPr>
              <a:t>with God! To prevail with God in prayer we must </a:t>
            </a:r>
            <a:r>
              <a:rPr sz="1200" dirty="0">
                <a:latin typeface="Segoe UI"/>
                <a:cs typeface="Segoe UI"/>
              </a:rPr>
              <a:t>be </a:t>
            </a:r>
            <a:r>
              <a:rPr sz="1200" spc="-5" dirty="0">
                <a:latin typeface="Segoe UI"/>
                <a:cs typeface="Segoe UI"/>
              </a:rPr>
              <a:t>clean before </a:t>
            </a:r>
            <a:r>
              <a:rPr sz="1200" spc="-10" dirty="0">
                <a:latin typeface="Segoe UI"/>
                <a:cs typeface="Segoe UI"/>
              </a:rPr>
              <a:t>God. </a:t>
            </a:r>
            <a:r>
              <a:rPr sz="1200" spc="-5" dirty="0">
                <a:latin typeface="Segoe UI"/>
                <a:cs typeface="Segoe UI"/>
              </a:rPr>
              <a:t> There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can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be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no</a:t>
            </a:r>
            <a:r>
              <a:rPr sz="1200" spc="-5" dirty="0">
                <a:latin typeface="Segoe UI"/>
                <a:cs typeface="Segoe UI"/>
              </a:rPr>
              <a:t> unconfessed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sin in </a:t>
            </a:r>
            <a:r>
              <a:rPr sz="1200" dirty="0">
                <a:latin typeface="Segoe UI"/>
                <a:cs typeface="Segoe UI"/>
              </a:rPr>
              <a:t>our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heart. </a:t>
            </a:r>
            <a:r>
              <a:rPr sz="1200" spc="-5" dirty="0">
                <a:latin typeface="Segoe UI"/>
                <a:cs typeface="Segoe UI"/>
              </a:rPr>
              <a:t>To </a:t>
            </a:r>
            <a:r>
              <a:rPr sz="1200" dirty="0">
                <a:latin typeface="Segoe UI"/>
                <a:cs typeface="Segoe UI"/>
              </a:rPr>
              <a:t>get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 audience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with </a:t>
            </a:r>
            <a:r>
              <a:rPr sz="1200" dirty="0">
                <a:latin typeface="Segoe UI"/>
                <a:cs typeface="Segoe UI"/>
              </a:rPr>
              <a:t>God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requires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that </a:t>
            </a: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be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right.</a:t>
            </a:r>
            <a:endParaRPr sz="1200">
              <a:latin typeface="Segoe UI"/>
              <a:cs typeface="Segoe UI"/>
            </a:endParaRPr>
          </a:p>
          <a:p>
            <a:pPr marL="12699" marR="13334" algn="just">
              <a:lnSpc>
                <a:spcPct val="110400"/>
              </a:lnSpc>
              <a:spcBef>
                <a:spcPts val="1410"/>
              </a:spcBef>
            </a:pPr>
            <a:r>
              <a:rPr sz="1200" spc="-5" dirty="0">
                <a:latin typeface="Segoe UI"/>
                <a:cs typeface="Segoe UI"/>
              </a:rPr>
              <a:t>The Psalmist</a:t>
            </a:r>
            <a:r>
              <a:rPr sz="1200" spc="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was </a:t>
            </a:r>
            <a:r>
              <a:rPr sz="1200" dirty="0">
                <a:latin typeface="Segoe UI"/>
                <a:cs typeface="Segoe UI"/>
              </a:rPr>
              <a:t>very </a:t>
            </a:r>
            <a:r>
              <a:rPr sz="1200" spc="-5" dirty="0">
                <a:latin typeface="Segoe UI"/>
                <a:cs typeface="Segoe UI"/>
              </a:rPr>
              <a:t>straight forward </a:t>
            </a:r>
            <a:r>
              <a:rPr sz="1200" dirty="0">
                <a:latin typeface="Segoe UI"/>
                <a:cs typeface="Segoe UI"/>
              </a:rPr>
              <a:t>when he </a:t>
            </a:r>
            <a:r>
              <a:rPr sz="1200" spc="-5" dirty="0">
                <a:latin typeface="Segoe UI"/>
                <a:cs typeface="Segoe UI"/>
              </a:rPr>
              <a:t>stated: "If </a:t>
            </a:r>
            <a:r>
              <a:rPr sz="1200" dirty="0">
                <a:latin typeface="Segoe UI"/>
                <a:cs typeface="Segoe UI"/>
              </a:rPr>
              <a:t>I regard </a:t>
            </a:r>
            <a:r>
              <a:rPr sz="1200" spc="-5" dirty="0">
                <a:latin typeface="Segoe UI"/>
                <a:cs typeface="Segoe UI"/>
              </a:rPr>
              <a:t>iniquity in my heart, </a:t>
            </a:r>
            <a:r>
              <a:rPr sz="1200" dirty="0">
                <a:latin typeface="Segoe UI"/>
                <a:cs typeface="Segoe UI"/>
              </a:rPr>
              <a:t>the Lord </a:t>
            </a:r>
            <a:r>
              <a:rPr sz="1200" spc="-5" dirty="0">
                <a:latin typeface="Segoe UI"/>
                <a:cs typeface="Segoe UI"/>
              </a:rPr>
              <a:t>will </a:t>
            </a:r>
            <a:r>
              <a:rPr sz="1200" dirty="0">
                <a:latin typeface="Segoe UI"/>
                <a:cs typeface="Segoe UI"/>
              </a:rPr>
              <a:t> not </a:t>
            </a:r>
            <a:r>
              <a:rPr sz="1200" spc="-5" dirty="0">
                <a:latin typeface="Segoe UI"/>
                <a:cs typeface="Segoe UI"/>
              </a:rPr>
              <a:t>hear me" (Psalm 66:18). Nothing </a:t>
            </a:r>
            <a:r>
              <a:rPr sz="1200" dirty="0">
                <a:latin typeface="Segoe UI"/>
                <a:cs typeface="Segoe UI"/>
              </a:rPr>
              <a:t>could </a:t>
            </a:r>
            <a:r>
              <a:rPr sz="1200" spc="-5" dirty="0">
                <a:latin typeface="Segoe UI"/>
                <a:cs typeface="Segoe UI"/>
              </a:rPr>
              <a:t>said </a:t>
            </a:r>
            <a:r>
              <a:rPr sz="1200" dirty="0">
                <a:latin typeface="Segoe UI"/>
                <a:cs typeface="Segoe UI"/>
              </a:rPr>
              <a:t>any </a:t>
            </a:r>
            <a:r>
              <a:rPr sz="1200" spc="-5" dirty="0">
                <a:latin typeface="Segoe UI"/>
                <a:cs typeface="Segoe UI"/>
              </a:rPr>
              <a:t>plainer. </a:t>
            </a:r>
            <a:r>
              <a:rPr sz="1200" dirty="0">
                <a:latin typeface="Segoe UI"/>
                <a:cs typeface="Segoe UI"/>
              </a:rPr>
              <a:t>If I have </a:t>
            </a:r>
            <a:r>
              <a:rPr sz="1200" spc="-5" dirty="0">
                <a:latin typeface="Segoe UI"/>
                <a:cs typeface="Segoe UI"/>
              </a:rPr>
              <a:t>something in my heart </a:t>
            </a:r>
            <a:r>
              <a:rPr sz="1200" dirty="0">
                <a:latin typeface="Segoe UI"/>
                <a:cs typeface="Segoe UI"/>
              </a:rPr>
              <a:t>that </a:t>
            </a:r>
            <a:r>
              <a:rPr sz="1200" spc="-5" dirty="0">
                <a:latin typeface="Segoe UI"/>
                <a:cs typeface="Segoe UI"/>
              </a:rPr>
              <a:t>is </a:t>
            </a:r>
            <a:r>
              <a:rPr sz="1200" dirty="0">
                <a:latin typeface="Segoe UI"/>
                <a:cs typeface="Segoe UI"/>
              </a:rPr>
              <a:t>not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right,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Lord</a:t>
            </a:r>
            <a:r>
              <a:rPr sz="1200" spc="-5" dirty="0">
                <a:latin typeface="Segoe UI"/>
                <a:cs typeface="Segoe UI"/>
              </a:rPr>
              <a:t> will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not hear</a:t>
            </a:r>
            <a:r>
              <a:rPr sz="1200" spc="-5" dirty="0">
                <a:latin typeface="Segoe UI"/>
                <a:cs typeface="Segoe UI"/>
              </a:rPr>
              <a:t> my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prayers. </a:t>
            </a:r>
            <a:r>
              <a:rPr sz="1200" dirty="0">
                <a:latin typeface="Segoe UI"/>
                <a:cs typeface="Segoe UI"/>
              </a:rPr>
              <a:t>If He cannot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hear</a:t>
            </a:r>
            <a:r>
              <a:rPr sz="1200" spc="-5" dirty="0">
                <a:latin typeface="Segoe UI"/>
                <a:cs typeface="Segoe UI"/>
              </a:rPr>
              <a:t> me,</a:t>
            </a:r>
            <a:r>
              <a:rPr sz="1200" dirty="0">
                <a:latin typeface="Segoe UI"/>
                <a:cs typeface="Segoe UI"/>
              </a:rPr>
              <a:t> I</a:t>
            </a:r>
            <a:r>
              <a:rPr sz="1200" spc="-5" dirty="0">
                <a:latin typeface="Segoe UI"/>
                <a:cs typeface="Segoe UI"/>
              </a:rPr>
              <a:t> will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never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get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 answer.</a:t>
            </a:r>
            <a:endParaRPr sz="1200">
              <a:latin typeface="Segoe UI"/>
              <a:cs typeface="Segoe UI"/>
            </a:endParaRPr>
          </a:p>
          <a:p>
            <a:pPr marL="12699" marR="11429" algn="just">
              <a:lnSpc>
                <a:spcPct val="110600"/>
              </a:lnSpc>
              <a:spcBef>
                <a:spcPts val="1420"/>
              </a:spcBef>
            </a:pPr>
            <a:r>
              <a:rPr sz="1200" dirty="0">
                <a:latin typeface="Segoe UI"/>
                <a:cs typeface="Segoe UI"/>
              </a:rPr>
              <a:t>I read </a:t>
            </a:r>
            <a:r>
              <a:rPr sz="1200" spc="-5" dirty="0">
                <a:latin typeface="Segoe UI"/>
                <a:cs typeface="Segoe UI"/>
              </a:rPr>
              <a:t>about </a:t>
            </a:r>
            <a:r>
              <a:rPr sz="1200" dirty="0">
                <a:latin typeface="Segoe UI"/>
                <a:cs typeface="Segoe UI"/>
              </a:rPr>
              <a:t>a </a:t>
            </a:r>
            <a:r>
              <a:rPr sz="1200" spc="-5" dirty="0">
                <a:latin typeface="Segoe UI"/>
                <a:cs typeface="Segoe UI"/>
              </a:rPr>
              <a:t>Sunday School class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spc="-5" dirty="0">
                <a:latin typeface="Segoe UI"/>
                <a:cs typeface="Segoe UI"/>
              </a:rPr>
              <a:t>young </a:t>
            </a:r>
            <a:r>
              <a:rPr sz="1200" dirty="0">
                <a:latin typeface="Segoe UI"/>
                <a:cs typeface="Segoe UI"/>
              </a:rPr>
              <a:t>girls that </a:t>
            </a:r>
            <a:r>
              <a:rPr sz="1200" spc="-5" dirty="0">
                <a:latin typeface="Segoe UI"/>
                <a:cs typeface="Segoe UI"/>
              </a:rPr>
              <a:t>wrote missionaries </a:t>
            </a:r>
            <a:r>
              <a:rPr sz="1200" dirty="0">
                <a:latin typeface="Segoe UI"/>
                <a:cs typeface="Segoe UI"/>
              </a:rPr>
              <a:t>to </a:t>
            </a:r>
            <a:r>
              <a:rPr sz="1200" spc="-5" dirty="0">
                <a:latin typeface="Segoe UI"/>
                <a:cs typeface="Segoe UI"/>
              </a:rPr>
              <a:t>tell them they </a:t>
            </a:r>
            <a:r>
              <a:rPr sz="1200" dirty="0">
                <a:latin typeface="Segoe UI"/>
                <a:cs typeface="Segoe UI"/>
              </a:rPr>
              <a:t>had </a:t>
            </a:r>
            <a:r>
              <a:rPr sz="1200" spc="-5" dirty="0">
                <a:latin typeface="Segoe UI"/>
                <a:cs typeface="Segoe UI"/>
              </a:rPr>
              <a:t>been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praying </a:t>
            </a:r>
            <a:r>
              <a:rPr sz="1200" dirty="0">
                <a:latin typeface="Segoe UI"/>
                <a:cs typeface="Segoe UI"/>
              </a:rPr>
              <a:t>for </a:t>
            </a:r>
            <a:r>
              <a:rPr sz="1200" spc="-5" dirty="0">
                <a:latin typeface="Segoe UI"/>
                <a:cs typeface="Segoe UI"/>
              </a:rPr>
              <a:t>them. The teacher </a:t>
            </a:r>
            <a:r>
              <a:rPr sz="1200" dirty="0">
                <a:latin typeface="Segoe UI"/>
                <a:cs typeface="Segoe UI"/>
              </a:rPr>
              <a:t>told </a:t>
            </a:r>
            <a:r>
              <a:rPr sz="1200" spc="-5" dirty="0">
                <a:latin typeface="Segoe UI"/>
                <a:cs typeface="Segoe UI"/>
              </a:rPr>
              <a:t>them </a:t>
            </a:r>
            <a:r>
              <a:rPr sz="1200" dirty="0">
                <a:latin typeface="Segoe UI"/>
                <a:cs typeface="Segoe UI"/>
              </a:rPr>
              <a:t>that the </a:t>
            </a:r>
            <a:r>
              <a:rPr sz="1200" spc="-5" dirty="0">
                <a:latin typeface="Segoe UI"/>
                <a:cs typeface="Segoe UI"/>
              </a:rPr>
              <a:t>missionaries were busy </a:t>
            </a:r>
            <a:r>
              <a:rPr sz="1200" dirty="0">
                <a:latin typeface="Segoe UI"/>
                <a:cs typeface="Segoe UI"/>
              </a:rPr>
              <a:t>and not to </a:t>
            </a:r>
            <a:r>
              <a:rPr sz="1200" spc="-5" dirty="0">
                <a:latin typeface="Segoe UI"/>
                <a:cs typeface="Segoe UI"/>
              </a:rPr>
              <a:t>expect </a:t>
            </a:r>
            <a:r>
              <a:rPr sz="1200" dirty="0">
                <a:latin typeface="Segoe UI"/>
                <a:cs typeface="Segoe UI"/>
              </a:rPr>
              <a:t>them </a:t>
            </a:r>
            <a:r>
              <a:rPr sz="1200" spc="-10" dirty="0">
                <a:latin typeface="Segoe UI"/>
                <a:cs typeface="Segoe UI"/>
              </a:rPr>
              <a:t>to </a:t>
            </a:r>
            <a:r>
              <a:rPr sz="1200" spc="-5" dirty="0">
                <a:latin typeface="Segoe UI"/>
                <a:cs typeface="Segoe UI"/>
              </a:rPr>
              <a:t> answer their letter. </a:t>
            </a:r>
            <a:r>
              <a:rPr sz="1200" dirty="0">
                <a:latin typeface="Segoe UI"/>
                <a:cs typeface="Segoe UI"/>
              </a:rPr>
              <a:t>One </a:t>
            </a:r>
            <a:r>
              <a:rPr sz="1200" spc="-5" dirty="0">
                <a:latin typeface="Segoe UI"/>
                <a:cs typeface="Segoe UI"/>
              </a:rPr>
              <a:t>little </a:t>
            </a:r>
            <a:r>
              <a:rPr sz="1200" dirty="0">
                <a:latin typeface="Segoe UI"/>
                <a:cs typeface="Segoe UI"/>
              </a:rPr>
              <a:t>girl wrote: "We have been </a:t>
            </a:r>
            <a:r>
              <a:rPr sz="1200" spc="-5" dirty="0">
                <a:latin typeface="Segoe UI"/>
                <a:cs typeface="Segoe UI"/>
              </a:rPr>
              <a:t>praying </a:t>
            </a:r>
            <a:r>
              <a:rPr sz="1200" dirty="0">
                <a:latin typeface="Segoe UI"/>
                <a:cs typeface="Segoe UI"/>
              </a:rPr>
              <a:t>for </a:t>
            </a:r>
            <a:r>
              <a:rPr sz="1200" spc="-5" dirty="0">
                <a:latin typeface="Segoe UI"/>
                <a:cs typeface="Segoe UI"/>
              </a:rPr>
              <a:t>you. We </a:t>
            </a:r>
            <a:r>
              <a:rPr sz="1200" dirty="0">
                <a:latin typeface="Segoe UI"/>
                <a:cs typeface="Segoe UI"/>
              </a:rPr>
              <a:t>are not </a:t>
            </a:r>
            <a:r>
              <a:rPr sz="1200" spc="-5" dirty="0">
                <a:latin typeface="Segoe UI"/>
                <a:cs typeface="Segoe UI"/>
              </a:rPr>
              <a:t>expecting </a:t>
            </a:r>
            <a:r>
              <a:rPr sz="1200" dirty="0">
                <a:latin typeface="Segoe UI"/>
                <a:cs typeface="Segoe UI"/>
              </a:rPr>
              <a:t>an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answer."</a:t>
            </a:r>
            <a:endParaRPr sz="1200">
              <a:latin typeface="Segoe UI"/>
              <a:cs typeface="Segoe UI"/>
            </a:endParaRPr>
          </a:p>
          <a:p>
            <a:pPr marL="12699" marR="13334" algn="just">
              <a:lnSpc>
                <a:spcPct val="110500"/>
              </a:lnSpc>
              <a:spcBef>
                <a:spcPts val="1420"/>
              </a:spcBef>
            </a:pPr>
            <a:r>
              <a:rPr sz="1200" spc="-5" dirty="0">
                <a:latin typeface="Segoe UI"/>
                <a:cs typeface="Segoe UI"/>
              </a:rPr>
              <a:t>When it </a:t>
            </a:r>
            <a:r>
              <a:rPr sz="1200" dirty="0">
                <a:latin typeface="Segoe UI"/>
                <a:cs typeface="Segoe UI"/>
              </a:rPr>
              <a:t>comes to </a:t>
            </a:r>
            <a:r>
              <a:rPr sz="1200" spc="-5" dirty="0">
                <a:latin typeface="Segoe UI"/>
                <a:cs typeface="Segoe UI"/>
              </a:rPr>
              <a:t>unconfessed </a:t>
            </a:r>
            <a:r>
              <a:rPr sz="1200" dirty="0">
                <a:latin typeface="Segoe UI"/>
                <a:cs typeface="Segoe UI"/>
              </a:rPr>
              <a:t>sin </a:t>
            </a:r>
            <a:r>
              <a:rPr sz="1200" spc="-5" dirty="0">
                <a:latin typeface="Segoe UI"/>
                <a:cs typeface="Segoe UI"/>
              </a:rPr>
              <a:t>in </a:t>
            </a:r>
            <a:r>
              <a:rPr sz="1200" dirty="0">
                <a:latin typeface="Segoe UI"/>
                <a:cs typeface="Segoe UI"/>
              </a:rPr>
              <a:t>our </a:t>
            </a:r>
            <a:r>
              <a:rPr sz="1200" spc="-5" dirty="0">
                <a:latin typeface="Segoe UI"/>
                <a:cs typeface="Segoe UI"/>
              </a:rPr>
              <a:t>life, </a:t>
            </a:r>
            <a:r>
              <a:rPr sz="1200" dirty="0">
                <a:latin typeface="Segoe UI"/>
                <a:cs typeface="Segoe UI"/>
              </a:rPr>
              <a:t>there </a:t>
            </a:r>
            <a:r>
              <a:rPr sz="1200" spc="-5" dirty="0">
                <a:latin typeface="Segoe UI"/>
                <a:cs typeface="Segoe UI"/>
              </a:rPr>
              <a:t>is </a:t>
            </a:r>
            <a:r>
              <a:rPr sz="1200" dirty="0">
                <a:latin typeface="Segoe UI"/>
                <a:cs typeface="Segoe UI"/>
              </a:rPr>
              <a:t>no </a:t>
            </a:r>
            <a:r>
              <a:rPr sz="1200" spc="-5" dirty="0">
                <a:latin typeface="Segoe UI"/>
                <a:cs typeface="Segoe UI"/>
              </a:rPr>
              <a:t>use </a:t>
            </a:r>
            <a:r>
              <a:rPr sz="1200" dirty="0">
                <a:latin typeface="Segoe UI"/>
                <a:cs typeface="Segoe UI"/>
              </a:rPr>
              <a:t>to </a:t>
            </a:r>
            <a:r>
              <a:rPr sz="1200" spc="-5" dirty="0">
                <a:latin typeface="Segoe UI"/>
                <a:cs typeface="Segoe UI"/>
              </a:rPr>
              <a:t>expect </a:t>
            </a:r>
            <a:r>
              <a:rPr sz="1200" dirty="0">
                <a:latin typeface="Segoe UI"/>
                <a:cs typeface="Segoe UI"/>
              </a:rPr>
              <a:t>an </a:t>
            </a:r>
            <a:r>
              <a:rPr sz="1200" spc="-5" dirty="0">
                <a:latin typeface="Segoe UI"/>
                <a:cs typeface="Segoe UI"/>
              </a:rPr>
              <a:t>answer. </a:t>
            </a:r>
            <a:r>
              <a:rPr sz="1200" dirty="0">
                <a:latin typeface="Segoe UI"/>
                <a:cs typeface="Segoe UI"/>
              </a:rPr>
              <a:t>Mighty </a:t>
            </a:r>
            <a:r>
              <a:rPr sz="1200" spc="-5" dirty="0">
                <a:latin typeface="Segoe UI"/>
                <a:cs typeface="Segoe UI"/>
              </a:rPr>
              <a:t>prevailing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prayer is prayer </a:t>
            </a:r>
            <a:r>
              <a:rPr sz="1200" dirty="0">
                <a:latin typeface="Segoe UI"/>
                <a:cs typeface="Segoe UI"/>
              </a:rPr>
              <a:t>offered from the </a:t>
            </a:r>
            <a:r>
              <a:rPr sz="1200" spc="-5" dirty="0">
                <a:latin typeface="Segoe UI"/>
                <a:cs typeface="Segoe UI"/>
              </a:rPr>
              <a:t>heart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spc="-5" dirty="0">
                <a:latin typeface="Segoe UI"/>
                <a:cs typeface="Segoe UI"/>
              </a:rPr>
              <a:t>someone </a:t>
            </a:r>
            <a:r>
              <a:rPr sz="1200" dirty="0">
                <a:latin typeface="Segoe UI"/>
                <a:cs typeface="Segoe UI"/>
              </a:rPr>
              <a:t>that </a:t>
            </a:r>
            <a:r>
              <a:rPr sz="1200" spc="-5" dirty="0">
                <a:latin typeface="Segoe UI"/>
                <a:cs typeface="Segoe UI"/>
              </a:rPr>
              <a:t>is </a:t>
            </a:r>
            <a:r>
              <a:rPr sz="1200" dirty="0">
                <a:latin typeface="Segoe UI"/>
                <a:cs typeface="Segoe UI"/>
              </a:rPr>
              <a:t>righteous. </a:t>
            </a:r>
            <a:r>
              <a:rPr sz="1200" spc="-5" dirty="0">
                <a:latin typeface="Segoe UI"/>
                <a:cs typeface="Segoe UI"/>
              </a:rPr>
              <a:t>The second thing </a:t>
            </a:r>
            <a:r>
              <a:rPr sz="1200" dirty="0">
                <a:latin typeface="Segoe UI"/>
                <a:cs typeface="Segoe UI"/>
              </a:rPr>
              <a:t>about </a:t>
            </a:r>
            <a:r>
              <a:rPr sz="1200" spc="-5" dirty="0">
                <a:latin typeface="Segoe UI"/>
                <a:cs typeface="Segoe UI"/>
              </a:rPr>
              <a:t>prayer </a:t>
            </a:r>
            <a:r>
              <a:rPr sz="1200" dirty="0">
                <a:latin typeface="Segoe UI"/>
                <a:cs typeface="Segoe UI"/>
              </a:rPr>
              <a:t> that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</a:t>
            </a:r>
            <a:r>
              <a:rPr sz="1200" spc="-5" dirty="0">
                <a:latin typeface="Segoe UI"/>
                <a:cs typeface="Segoe UI"/>
              </a:rPr>
              <a:t> want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you </a:t>
            </a:r>
            <a:r>
              <a:rPr sz="1200" dirty="0">
                <a:latin typeface="Segoe UI"/>
                <a:cs typeface="Segoe UI"/>
              </a:rPr>
              <a:t>to </a:t>
            </a:r>
            <a:r>
              <a:rPr sz="1200" spc="-5" dirty="0">
                <a:latin typeface="Segoe UI"/>
                <a:cs typeface="Segoe UI"/>
              </a:rPr>
              <a:t>see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in</a:t>
            </a:r>
            <a:r>
              <a:rPr sz="1200" spc="-5" dirty="0">
                <a:latin typeface="Segoe UI"/>
                <a:cs typeface="Segoe UI"/>
              </a:rPr>
              <a:t> Elijah is: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1" y="537465"/>
            <a:ext cx="692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3664" y="461264"/>
            <a:ext cx="1125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Kings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549" y="731519"/>
            <a:ext cx="6929755" cy="344966"/>
          </a:xfrm>
          <a:prstGeom prst="rect">
            <a:avLst/>
          </a:prstGeom>
          <a:solidFill>
            <a:srgbClr val="CCCCCC"/>
          </a:solidFill>
          <a:ln w="914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spcBef>
                <a:spcPts val="290"/>
              </a:spcBef>
            </a:pPr>
            <a:r>
              <a:rPr sz="2000" b="1" dirty="0">
                <a:latin typeface="Segoe UI"/>
                <a:cs typeface="Segoe UI"/>
              </a:rPr>
              <a:t>The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Book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of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sz="2000" b="1" dirty="0">
                <a:latin typeface="Segoe UI"/>
                <a:cs typeface="Segoe UI"/>
              </a:rPr>
              <a:t>2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Kings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4408" y="2170430"/>
            <a:ext cx="6889750" cy="6350"/>
          </a:xfrm>
          <a:custGeom>
            <a:avLst/>
            <a:gdLst/>
            <a:ahLst/>
            <a:cxnLst/>
            <a:rect l="l" t="t" r="r" b="b"/>
            <a:pathLst>
              <a:path w="6889750" h="6350">
                <a:moveTo>
                  <a:pt x="6889750" y="0"/>
                </a:moveTo>
                <a:lnTo>
                  <a:pt x="0" y="0"/>
                </a:lnTo>
                <a:lnTo>
                  <a:pt x="0" y="6096"/>
                </a:lnTo>
                <a:lnTo>
                  <a:pt x="6889750" y="6096"/>
                </a:lnTo>
                <a:lnTo>
                  <a:pt x="6889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45612" y="1113790"/>
            <a:ext cx="6921500" cy="2766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600" i="1" spc="-5" dirty="0">
                <a:latin typeface="Segoe UI"/>
                <a:cs typeface="Segoe UI"/>
              </a:rPr>
              <a:t>Dispersion</a:t>
            </a:r>
            <a:r>
              <a:rPr sz="1600" i="1" spc="-10" dirty="0">
                <a:latin typeface="Segoe UI"/>
                <a:cs typeface="Segoe UI"/>
              </a:rPr>
              <a:t> </a:t>
            </a:r>
            <a:r>
              <a:rPr sz="1600" i="1" spc="-20" dirty="0">
                <a:latin typeface="Segoe UI"/>
                <a:cs typeface="Segoe UI"/>
              </a:rPr>
              <a:t>of</a:t>
            </a:r>
            <a:r>
              <a:rPr sz="1600" i="1" spc="-10" dirty="0">
                <a:latin typeface="Segoe UI"/>
                <a:cs typeface="Segoe UI"/>
              </a:rPr>
              <a:t> </a:t>
            </a:r>
            <a:r>
              <a:rPr sz="1600" i="1" spc="-5" dirty="0">
                <a:latin typeface="Segoe UI"/>
                <a:cs typeface="Segoe UI"/>
              </a:rPr>
              <a:t>the Kingdom</a:t>
            </a:r>
            <a:endParaRPr sz="1600">
              <a:latin typeface="Segoe UI"/>
              <a:cs typeface="Segoe UI"/>
            </a:endParaRPr>
          </a:p>
          <a:p>
            <a:pPr marL="5714" algn="ctr">
              <a:spcBef>
                <a:spcPts val="136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KEY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THOUGHT</a:t>
            </a:r>
            <a:r>
              <a:rPr sz="1400" b="1" dirty="0">
                <a:latin typeface="Segoe UI"/>
                <a:cs typeface="Segoe UI"/>
              </a:rPr>
              <a:t>:</a:t>
            </a:r>
            <a:r>
              <a:rPr sz="1400" b="1" spc="-20" dirty="0">
                <a:latin typeface="Segoe UI"/>
                <a:cs typeface="Segoe UI"/>
              </a:rPr>
              <a:t> </a:t>
            </a:r>
            <a:r>
              <a:rPr sz="1400" b="1" spc="-5" dirty="0">
                <a:latin typeface="Segoe UI"/>
                <a:cs typeface="Segoe UI"/>
              </a:rPr>
              <a:t>Willful</a:t>
            </a:r>
            <a:r>
              <a:rPr sz="1400" b="1" dirty="0">
                <a:latin typeface="Segoe UI"/>
                <a:cs typeface="Segoe UI"/>
              </a:rPr>
              <a:t> Sin</a:t>
            </a:r>
            <a:r>
              <a:rPr sz="1400" b="1" spc="-5" dirty="0">
                <a:latin typeface="Segoe UI"/>
                <a:cs typeface="Segoe UI"/>
              </a:rPr>
              <a:t> Brings</a:t>
            </a:r>
            <a:r>
              <a:rPr sz="1400" b="1" spc="-10" dirty="0">
                <a:latin typeface="Segoe UI"/>
                <a:cs typeface="Segoe UI"/>
              </a:rPr>
              <a:t> </a:t>
            </a:r>
            <a:r>
              <a:rPr sz="1400" b="1" dirty="0">
                <a:latin typeface="Segoe UI"/>
                <a:cs typeface="Segoe UI"/>
              </a:rPr>
              <a:t>a</a:t>
            </a:r>
            <a:r>
              <a:rPr sz="1400" b="1" spc="-15" dirty="0">
                <a:latin typeface="Segoe UI"/>
                <a:cs typeface="Segoe UI"/>
              </a:rPr>
              <a:t> </a:t>
            </a:r>
            <a:r>
              <a:rPr sz="1400" b="1" spc="-10" dirty="0">
                <a:latin typeface="Segoe UI"/>
                <a:cs typeface="Segoe UI"/>
              </a:rPr>
              <a:t>Woeful </a:t>
            </a:r>
            <a:r>
              <a:rPr sz="1400" b="1" spc="-5" dirty="0">
                <a:latin typeface="Segoe UI"/>
                <a:cs typeface="Segoe UI"/>
              </a:rPr>
              <a:t>End</a:t>
            </a:r>
            <a:endParaRPr sz="1400">
              <a:latin typeface="Segoe UI"/>
              <a:cs typeface="Segoe UI"/>
            </a:endParaRPr>
          </a:p>
          <a:p>
            <a:pPr marL="1905" algn="ctr">
              <a:spcBef>
                <a:spcPts val="1155"/>
              </a:spcBef>
            </a:pPr>
            <a:r>
              <a:rPr sz="1600" b="1" dirty="0">
                <a:latin typeface="Segoe UI"/>
                <a:cs typeface="Segoe UI"/>
              </a:rPr>
              <a:t>History</a:t>
            </a:r>
            <a:r>
              <a:rPr sz="1600" b="1" spc="-10" dirty="0">
                <a:latin typeface="Segoe UI"/>
                <a:cs typeface="Segoe UI"/>
              </a:rPr>
              <a:t> </a:t>
            </a:r>
            <a:r>
              <a:rPr sz="1600" b="1" spc="-15" dirty="0">
                <a:latin typeface="Segoe UI"/>
                <a:cs typeface="Segoe UI"/>
              </a:rPr>
              <a:t>of </a:t>
            </a:r>
            <a:r>
              <a:rPr sz="1600" b="1" spc="-5" dirty="0">
                <a:latin typeface="Segoe UI"/>
                <a:cs typeface="Segoe UI"/>
              </a:rPr>
              <a:t>the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Divided Kingdoms</a:t>
            </a:r>
            <a:endParaRPr sz="1600">
              <a:latin typeface="Segoe UI"/>
              <a:cs typeface="Segoe UI"/>
            </a:endParaRPr>
          </a:p>
          <a:p>
            <a:pPr marL="3810" algn="ctr">
              <a:spcBef>
                <a:spcPts val="295"/>
              </a:spcBef>
              <a:tabLst>
                <a:tab pos="3198262" algn="l"/>
              </a:tabLst>
            </a:pPr>
            <a:r>
              <a:rPr sz="1100" spc="-5" dirty="0">
                <a:latin typeface="Segoe UI"/>
                <a:cs typeface="Segoe UI"/>
              </a:rPr>
              <a:t>Covers</a:t>
            </a:r>
            <a:r>
              <a:rPr sz="1100" dirty="0">
                <a:latin typeface="Segoe UI"/>
                <a:cs typeface="Segoe UI"/>
              </a:rPr>
              <a:t> the </a:t>
            </a:r>
            <a:r>
              <a:rPr sz="1100" spc="-5" dirty="0">
                <a:latin typeface="Segoe UI"/>
                <a:cs typeface="Segoe UI"/>
              </a:rPr>
              <a:t>time</a:t>
            </a:r>
            <a:r>
              <a:rPr sz="1100" spc="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period </a:t>
            </a:r>
            <a:r>
              <a:rPr sz="1100" spc="-10" dirty="0">
                <a:latin typeface="Segoe UI"/>
                <a:cs typeface="Segoe UI"/>
              </a:rPr>
              <a:t>of</a:t>
            </a:r>
            <a:r>
              <a:rPr sz="1100" spc="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 Minor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Prophets	</a:t>
            </a:r>
            <a:r>
              <a:rPr sz="1100" spc="-5" dirty="0">
                <a:latin typeface="Segoe UI"/>
                <a:cs typeface="Segoe UI"/>
              </a:rPr>
              <a:t>(Hosea-Malachi)</a:t>
            </a:r>
            <a:endParaRPr sz="1100">
              <a:latin typeface="Segoe UI"/>
              <a:cs typeface="Segoe UI"/>
            </a:endParaRPr>
          </a:p>
          <a:p>
            <a:pPr>
              <a:spcBef>
                <a:spcPts val="10"/>
              </a:spcBef>
            </a:pPr>
            <a:endParaRPr sz="1050">
              <a:latin typeface="Segoe UI"/>
              <a:cs typeface="Segoe UI"/>
            </a:endParaRPr>
          </a:p>
          <a:p>
            <a:pPr algn="ctr">
              <a:tabLst>
                <a:tab pos="2868086" algn="l"/>
                <a:tab pos="6894963" algn="l"/>
              </a:tabLst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	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Main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Events	</a:t>
            </a:r>
            <a:endParaRPr sz="1600">
              <a:latin typeface="Segoe UI"/>
              <a:cs typeface="Segoe UI"/>
            </a:endParaRPr>
          </a:p>
          <a:p>
            <a:pPr marL="259060" indent="-179057">
              <a:spcBef>
                <a:spcPts val="1505"/>
              </a:spcBef>
              <a:buFont typeface="Symbol"/>
              <a:buChar char=""/>
              <a:tabLst>
                <a:tab pos="259696" algn="l"/>
              </a:tabLst>
            </a:pPr>
            <a:r>
              <a:rPr sz="1200" b="1" spc="-5" dirty="0">
                <a:latin typeface="Segoe UI"/>
                <a:cs typeface="Segoe UI"/>
              </a:rPr>
              <a:t>Captivities</a:t>
            </a:r>
            <a:r>
              <a:rPr sz="1200" b="1" spc="-1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of</a:t>
            </a:r>
            <a:r>
              <a:rPr sz="1200" b="1" spc="-1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each</a:t>
            </a:r>
            <a:r>
              <a:rPr sz="1200" b="1" spc="5" dirty="0">
                <a:latin typeface="Segoe UI"/>
                <a:cs typeface="Segoe UI"/>
              </a:rPr>
              <a:t> </a:t>
            </a:r>
            <a:r>
              <a:rPr sz="1200" b="1" spc="-10" dirty="0">
                <a:latin typeface="Segoe UI"/>
                <a:cs typeface="Segoe UI"/>
              </a:rPr>
              <a:t>kingdom</a:t>
            </a:r>
            <a:endParaRPr sz="1200">
              <a:latin typeface="Segoe UI"/>
              <a:cs typeface="Segoe UI"/>
            </a:endParaRPr>
          </a:p>
          <a:p>
            <a:pPr marL="259060" indent="-179057">
              <a:spcBef>
                <a:spcPts val="160"/>
              </a:spcBef>
              <a:buFont typeface="Symbol"/>
              <a:buChar char=""/>
              <a:tabLst>
                <a:tab pos="259696" algn="l"/>
              </a:tabLst>
            </a:pPr>
            <a:r>
              <a:rPr sz="1200" b="1" spc="-5" dirty="0">
                <a:latin typeface="Segoe UI"/>
                <a:cs typeface="Segoe UI"/>
              </a:rPr>
              <a:t>Elijah's</a:t>
            </a:r>
            <a:r>
              <a:rPr sz="1200" b="1" spc="-1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Translation </a:t>
            </a:r>
            <a:r>
              <a:rPr sz="1200" b="1" dirty="0">
                <a:latin typeface="Segoe UI"/>
                <a:cs typeface="Segoe UI"/>
              </a:rPr>
              <a:t>&amp;</a:t>
            </a:r>
            <a:r>
              <a:rPr sz="1200" b="1" spc="-5" dirty="0">
                <a:latin typeface="Segoe UI"/>
                <a:cs typeface="Segoe UI"/>
              </a:rPr>
              <a:t> Ministry</a:t>
            </a:r>
            <a:endParaRPr sz="1200">
              <a:latin typeface="Segoe UI"/>
              <a:cs typeface="Segoe UI"/>
            </a:endParaRPr>
          </a:p>
          <a:p>
            <a:pPr marL="259060" indent="-179057">
              <a:spcBef>
                <a:spcPts val="145"/>
              </a:spcBef>
              <a:buFont typeface="Symbol"/>
              <a:buChar char=""/>
              <a:tabLst>
                <a:tab pos="259696" algn="l"/>
              </a:tabLst>
            </a:pPr>
            <a:r>
              <a:rPr sz="1200" b="1" spc="-5" dirty="0">
                <a:latin typeface="Segoe UI"/>
                <a:cs typeface="Segoe UI"/>
              </a:rPr>
              <a:t>Naaman's</a:t>
            </a:r>
            <a:r>
              <a:rPr sz="1200" b="1" spc="-3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Healing</a:t>
            </a:r>
            <a:endParaRPr sz="1200">
              <a:latin typeface="Segoe UI"/>
              <a:cs typeface="Segoe UI"/>
            </a:endParaRPr>
          </a:p>
          <a:p>
            <a:pPr marL="30478">
              <a:spcBef>
                <a:spcPts val="96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Chapter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Content: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3900" y="3947286"/>
            <a:ext cx="990600" cy="168956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699">
              <a:spcBef>
                <a:spcPts val="254"/>
              </a:spcBef>
            </a:pPr>
            <a:r>
              <a:rPr sz="1200" spc="-5" dirty="0">
                <a:latin typeface="Segoe UI"/>
                <a:cs typeface="Segoe UI"/>
              </a:rPr>
              <a:t>Chapter</a:t>
            </a:r>
            <a:r>
              <a:rPr sz="1200" spc="-4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1-4</a:t>
            </a:r>
            <a:endParaRPr sz="1200">
              <a:latin typeface="Segoe UI"/>
              <a:cs typeface="Segoe UI"/>
            </a:endParaRPr>
          </a:p>
          <a:p>
            <a:pPr marL="12699">
              <a:spcBef>
                <a:spcPts val="155"/>
              </a:spcBef>
            </a:pPr>
            <a:r>
              <a:rPr sz="1200" spc="-5" dirty="0">
                <a:latin typeface="Segoe UI"/>
                <a:cs typeface="Segoe UI"/>
              </a:rPr>
              <a:t>Chapter</a:t>
            </a:r>
            <a:r>
              <a:rPr sz="1200" spc="-4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5</a:t>
            </a:r>
            <a:endParaRPr sz="1200">
              <a:latin typeface="Segoe UI"/>
              <a:cs typeface="Segoe UI"/>
            </a:endParaRPr>
          </a:p>
          <a:p>
            <a:pPr marL="12699">
              <a:spcBef>
                <a:spcPts val="155"/>
              </a:spcBef>
            </a:pPr>
            <a:r>
              <a:rPr sz="1200" spc="-5" dirty="0">
                <a:latin typeface="Segoe UI"/>
                <a:cs typeface="Segoe UI"/>
              </a:rPr>
              <a:t>Chapter</a:t>
            </a:r>
            <a:r>
              <a:rPr sz="1200" spc="-4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6-8</a:t>
            </a:r>
            <a:endParaRPr sz="1200">
              <a:latin typeface="Segoe UI"/>
              <a:cs typeface="Segoe UI"/>
            </a:endParaRPr>
          </a:p>
          <a:p>
            <a:pPr marL="12699">
              <a:spcBef>
                <a:spcPts val="155"/>
              </a:spcBef>
            </a:pPr>
            <a:r>
              <a:rPr sz="1200" spc="-5" dirty="0">
                <a:latin typeface="Segoe UI"/>
                <a:cs typeface="Segoe UI"/>
              </a:rPr>
              <a:t>Chapter</a:t>
            </a:r>
            <a:r>
              <a:rPr sz="1200" spc="-4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9-10</a:t>
            </a:r>
            <a:endParaRPr sz="1200">
              <a:latin typeface="Segoe UI"/>
              <a:cs typeface="Segoe UI"/>
            </a:endParaRPr>
          </a:p>
          <a:p>
            <a:pPr marL="12699">
              <a:spcBef>
                <a:spcPts val="160"/>
              </a:spcBef>
            </a:pPr>
            <a:r>
              <a:rPr sz="1200" spc="-5" dirty="0">
                <a:latin typeface="Segoe UI"/>
                <a:cs typeface="Segoe UI"/>
              </a:rPr>
              <a:t>Chapter</a:t>
            </a:r>
            <a:r>
              <a:rPr sz="1200" spc="-4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11-16</a:t>
            </a:r>
            <a:endParaRPr sz="1200">
              <a:latin typeface="Segoe UI"/>
              <a:cs typeface="Segoe UI"/>
            </a:endParaRPr>
          </a:p>
          <a:p>
            <a:pPr marL="12699">
              <a:spcBef>
                <a:spcPts val="155"/>
              </a:spcBef>
            </a:pPr>
            <a:r>
              <a:rPr sz="1200" spc="-5" dirty="0">
                <a:latin typeface="Segoe UI"/>
                <a:cs typeface="Segoe UI"/>
              </a:rPr>
              <a:t>Chapter</a:t>
            </a:r>
            <a:r>
              <a:rPr sz="1200" spc="-4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17</a:t>
            </a:r>
            <a:endParaRPr sz="1200">
              <a:latin typeface="Segoe UI"/>
              <a:cs typeface="Segoe UI"/>
            </a:endParaRPr>
          </a:p>
          <a:p>
            <a:pPr marL="12699">
              <a:spcBef>
                <a:spcPts val="155"/>
              </a:spcBef>
            </a:pPr>
            <a:r>
              <a:rPr sz="1200" spc="-5" dirty="0">
                <a:latin typeface="Segoe UI"/>
                <a:cs typeface="Segoe UI"/>
              </a:rPr>
              <a:t>Chapter</a:t>
            </a:r>
            <a:r>
              <a:rPr sz="1200" spc="-5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18-20</a:t>
            </a:r>
            <a:endParaRPr sz="1200">
              <a:latin typeface="Segoe UI"/>
              <a:cs typeface="Segoe UI"/>
            </a:endParaRPr>
          </a:p>
          <a:p>
            <a:pPr marL="12699">
              <a:spcBef>
                <a:spcPts val="160"/>
              </a:spcBef>
            </a:pPr>
            <a:r>
              <a:rPr sz="1200" spc="-5" dirty="0">
                <a:latin typeface="Segoe UI"/>
                <a:cs typeface="Segoe UI"/>
              </a:rPr>
              <a:t>Chapter</a:t>
            </a:r>
            <a:r>
              <a:rPr sz="1200" spc="-5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21-24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5754" y="3947287"/>
            <a:ext cx="3016250" cy="16580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 marR="1477537">
              <a:lnSpc>
                <a:spcPct val="110800"/>
              </a:lnSpc>
              <a:spcBef>
                <a:spcPts val="100"/>
              </a:spcBef>
            </a:pPr>
            <a:r>
              <a:rPr sz="1200" spc="-5" dirty="0">
                <a:latin typeface="Segoe UI"/>
                <a:cs typeface="Segoe UI"/>
              </a:rPr>
              <a:t>Elijah's Ministry Begins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Healing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spc="-5" dirty="0">
                <a:latin typeface="Segoe UI"/>
                <a:cs typeface="Segoe UI"/>
              </a:rPr>
              <a:t>Naaman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Miracles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spc="-5" dirty="0">
                <a:latin typeface="Segoe UI"/>
                <a:cs typeface="Segoe UI"/>
              </a:rPr>
              <a:t>Elisha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Reign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Jehu</a:t>
            </a:r>
            <a:endParaRPr sz="1200">
              <a:latin typeface="Segoe UI"/>
              <a:cs typeface="Segoe UI"/>
            </a:endParaRPr>
          </a:p>
          <a:p>
            <a:pPr marL="12699" marR="1544843">
              <a:lnSpc>
                <a:spcPct val="110800"/>
              </a:lnSpc>
            </a:pPr>
            <a:r>
              <a:rPr sz="1200" spc="-5" dirty="0">
                <a:latin typeface="Segoe UI"/>
                <a:cs typeface="Segoe UI"/>
              </a:rPr>
              <a:t>The Thirteen Kings 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The</a:t>
            </a:r>
            <a:r>
              <a:rPr sz="1200" spc="-3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Downfall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Israel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Hezekiah's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Reign</a:t>
            </a:r>
            <a:endParaRPr sz="1200">
              <a:latin typeface="Segoe UI"/>
              <a:cs typeface="Segoe UI"/>
            </a:endParaRPr>
          </a:p>
          <a:p>
            <a:pPr marL="12699">
              <a:spcBef>
                <a:spcPts val="155"/>
              </a:spcBef>
            </a:pPr>
            <a:r>
              <a:rPr sz="1200" spc="-5" dirty="0">
                <a:latin typeface="Segoe UI"/>
                <a:cs typeface="Segoe UI"/>
              </a:rPr>
              <a:t>Manasseh, Josiah, </a:t>
            </a:r>
            <a:r>
              <a:rPr sz="1200" dirty="0">
                <a:latin typeface="Segoe UI"/>
                <a:cs typeface="Segoe UI"/>
              </a:rPr>
              <a:t>and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Downfall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Judah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5612" y="5709285"/>
            <a:ext cx="6921500" cy="32278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 algn="just">
              <a:spcBef>
                <a:spcPts val="105"/>
              </a:spcBef>
              <a:tabLst>
                <a:tab pos="2442032" algn="l"/>
                <a:tab pos="6907663" algn="l"/>
              </a:tabLst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	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Brief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Summary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-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2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Kings	</a:t>
            </a:r>
            <a:endParaRPr sz="1400">
              <a:latin typeface="Segoe UI"/>
              <a:cs typeface="Segoe UI"/>
            </a:endParaRPr>
          </a:p>
          <a:p>
            <a:pPr marL="30478" marR="21589" algn="just">
              <a:lnSpc>
                <a:spcPct val="110700"/>
              </a:lnSpc>
              <a:spcBef>
                <a:spcPts val="1555"/>
              </a:spcBef>
            </a:pPr>
            <a:r>
              <a:rPr sz="1200" dirty="0">
                <a:latin typeface="Segoe UI"/>
                <a:cs typeface="Segoe UI"/>
              </a:rPr>
              <a:t>2 </a:t>
            </a:r>
            <a:r>
              <a:rPr sz="1200" spc="-5" dirty="0">
                <a:latin typeface="Segoe UI"/>
                <a:cs typeface="Segoe UI"/>
              </a:rPr>
              <a:t>Kings depicts </a:t>
            </a:r>
            <a:r>
              <a:rPr sz="1200" dirty="0">
                <a:latin typeface="Segoe UI"/>
                <a:cs typeface="Segoe UI"/>
              </a:rPr>
              <a:t>the downfall of the </a:t>
            </a:r>
            <a:r>
              <a:rPr sz="1200" spc="-5" dirty="0">
                <a:latin typeface="Segoe UI"/>
                <a:cs typeface="Segoe UI"/>
              </a:rPr>
              <a:t>divided </a:t>
            </a:r>
            <a:r>
              <a:rPr sz="1200" dirty="0">
                <a:latin typeface="Segoe UI"/>
                <a:cs typeface="Segoe UI"/>
              </a:rPr>
              <a:t>kingdom. </a:t>
            </a:r>
            <a:r>
              <a:rPr sz="1200" spc="-5" dirty="0">
                <a:latin typeface="Segoe UI"/>
                <a:cs typeface="Segoe UI"/>
              </a:rPr>
              <a:t>Prophets continue </a:t>
            </a:r>
            <a:r>
              <a:rPr sz="1200" dirty="0">
                <a:latin typeface="Segoe UI"/>
                <a:cs typeface="Segoe UI"/>
              </a:rPr>
              <a:t>to </a:t>
            </a:r>
            <a:r>
              <a:rPr sz="1200" spc="-5" dirty="0">
                <a:latin typeface="Segoe UI"/>
                <a:cs typeface="Segoe UI"/>
              </a:rPr>
              <a:t>warn </a:t>
            </a:r>
            <a:r>
              <a:rPr sz="1200" dirty="0">
                <a:latin typeface="Segoe UI"/>
                <a:cs typeface="Segoe UI"/>
              </a:rPr>
              <a:t>the </a:t>
            </a:r>
            <a:r>
              <a:rPr sz="1200" spc="-5" dirty="0">
                <a:latin typeface="Segoe UI"/>
                <a:cs typeface="Segoe UI"/>
              </a:rPr>
              <a:t>people </a:t>
            </a:r>
            <a:r>
              <a:rPr sz="1200" dirty="0">
                <a:latin typeface="Segoe UI"/>
                <a:cs typeface="Segoe UI"/>
              </a:rPr>
              <a:t>that the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judgment </a:t>
            </a:r>
            <a:r>
              <a:rPr sz="1200" dirty="0">
                <a:latin typeface="Segoe UI"/>
                <a:cs typeface="Segoe UI"/>
              </a:rPr>
              <a:t>of God </a:t>
            </a:r>
            <a:r>
              <a:rPr sz="1200" spc="-5" dirty="0">
                <a:latin typeface="Segoe UI"/>
                <a:cs typeface="Segoe UI"/>
              </a:rPr>
              <a:t>is </a:t>
            </a:r>
            <a:r>
              <a:rPr sz="1200" dirty="0">
                <a:latin typeface="Segoe UI"/>
                <a:cs typeface="Segoe UI"/>
              </a:rPr>
              <a:t>at hand, </a:t>
            </a:r>
            <a:r>
              <a:rPr sz="1200" spc="-5" dirty="0">
                <a:latin typeface="Segoe UI"/>
                <a:cs typeface="Segoe UI"/>
              </a:rPr>
              <a:t>but they will </a:t>
            </a:r>
            <a:r>
              <a:rPr sz="1200" dirty="0">
                <a:latin typeface="Segoe UI"/>
                <a:cs typeface="Segoe UI"/>
              </a:rPr>
              <a:t>not </a:t>
            </a:r>
            <a:r>
              <a:rPr sz="1200" spc="-5" dirty="0">
                <a:latin typeface="Segoe UI"/>
                <a:cs typeface="Segoe UI"/>
              </a:rPr>
              <a:t>repent. The kingdom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spc="-5" dirty="0">
                <a:latin typeface="Segoe UI"/>
                <a:cs typeface="Segoe UI"/>
              </a:rPr>
              <a:t>Israel is repeatedly ruled </a:t>
            </a:r>
            <a:r>
              <a:rPr sz="1200" dirty="0">
                <a:latin typeface="Segoe UI"/>
                <a:cs typeface="Segoe UI"/>
              </a:rPr>
              <a:t>by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wicked kings,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even though </a:t>
            </a:r>
            <a:r>
              <a:rPr sz="1200" dirty="0">
                <a:latin typeface="Segoe UI"/>
                <a:cs typeface="Segoe UI"/>
              </a:rPr>
              <a:t>a </a:t>
            </a:r>
            <a:r>
              <a:rPr sz="1200" spc="-5" dirty="0">
                <a:latin typeface="Segoe UI"/>
                <a:cs typeface="Segoe UI"/>
              </a:rPr>
              <a:t>few </a:t>
            </a:r>
            <a:r>
              <a:rPr sz="1200" dirty="0">
                <a:latin typeface="Segoe UI"/>
                <a:cs typeface="Segoe UI"/>
              </a:rPr>
              <a:t>of Judah's </a:t>
            </a:r>
            <a:r>
              <a:rPr sz="1200" spc="-5" dirty="0">
                <a:latin typeface="Segoe UI"/>
                <a:cs typeface="Segoe UI"/>
              </a:rPr>
              <a:t>kings </a:t>
            </a:r>
            <a:r>
              <a:rPr sz="1200" dirty="0">
                <a:latin typeface="Segoe UI"/>
                <a:cs typeface="Segoe UI"/>
              </a:rPr>
              <a:t>are good, the </a:t>
            </a:r>
            <a:r>
              <a:rPr sz="1200" spc="-5" dirty="0">
                <a:latin typeface="Segoe UI"/>
                <a:cs typeface="Segoe UI"/>
              </a:rPr>
              <a:t>majority </a:t>
            </a:r>
            <a:r>
              <a:rPr sz="1200" dirty="0">
                <a:latin typeface="Segoe UI"/>
                <a:cs typeface="Segoe UI"/>
              </a:rPr>
              <a:t>of them </a:t>
            </a:r>
            <a:r>
              <a:rPr sz="1200" spc="-5" dirty="0">
                <a:latin typeface="Segoe UI"/>
                <a:cs typeface="Segoe UI"/>
              </a:rPr>
              <a:t>lead </a:t>
            </a:r>
            <a:r>
              <a:rPr sz="1200" dirty="0">
                <a:latin typeface="Segoe UI"/>
                <a:cs typeface="Segoe UI"/>
              </a:rPr>
              <a:t>the people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away from </a:t>
            </a:r>
            <a:r>
              <a:rPr sz="1200" spc="-5" dirty="0">
                <a:latin typeface="Segoe UI"/>
                <a:cs typeface="Segoe UI"/>
              </a:rPr>
              <a:t>worship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spc="-5" dirty="0">
                <a:latin typeface="Segoe UI"/>
                <a:cs typeface="Segoe UI"/>
              </a:rPr>
              <a:t>Jehovah. These few </a:t>
            </a:r>
            <a:r>
              <a:rPr sz="1200" dirty="0">
                <a:latin typeface="Segoe UI"/>
                <a:cs typeface="Segoe UI"/>
              </a:rPr>
              <a:t>good </a:t>
            </a:r>
            <a:r>
              <a:rPr sz="1200" spc="-5" dirty="0">
                <a:latin typeface="Segoe UI"/>
                <a:cs typeface="Segoe UI"/>
              </a:rPr>
              <a:t>rulers, </a:t>
            </a:r>
            <a:r>
              <a:rPr sz="1200" dirty="0">
                <a:latin typeface="Segoe UI"/>
                <a:cs typeface="Segoe UI"/>
              </a:rPr>
              <a:t>along </a:t>
            </a:r>
            <a:r>
              <a:rPr sz="1200" spc="-5" dirty="0">
                <a:latin typeface="Segoe UI"/>
                <a:cs typeface="Segoe UI"/>
              </a:rPr>
              <a:t>with Elisha </a:t>
            </a:r>
            <a:r>
              <a:rPr sz="1200" dirty="0">
                <a:latin typeface="Segoe UI"/>
                <a:cs typeface="Segoe UI"/>
              </a:rPr>
              <a:t>and other </a:t>
            </a:r>
            <a:r>
              <a:rPr sz="1200" spc="-5" dirty="0">
                <a:latin typeface="Segoe UI"/>
                <a:cs typeface="Segoe UI"/>
              </a:rPr>
              <a:t>prophets, </a:t>
            </a:r>
            <a:r>
              <a:rPr sz="1200" dirty="0">
                <a:latin typeface="Segoe UI"/>
                <a:cs typeface="Segoe UI"/>
              </a:rPr>
              <a:t>cannot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stop</a:t>
            </a:r>
            <a:r>
              <a:rPr sz="1200" spc="17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16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nation's</a:t>
            </a:r>
            <a:r>
              <a:rPr sz="1200" spc="16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decline.</a:t>
            </a:r>
            <a:r>
              <a:rPr sz="1200" spc="17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The</a:t>
            </a:r>
            <a:r>
              <a:rPr sz="1200" spc="180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Northern</a:t>
            </a:r>
            <a:r>
              <a:rPr sz="1200" i="1" spc="17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Kingdom</a:t>
            </a:r>
            <a:r>
              <a:rPr sz="1200" spc="17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16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Israel</a:t>
            </a:r>
            <a:r>
              <a:rPr sz="1200" spc="16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is</a:t>
            </a:r>
            <a:r>
              <a:rPr sz="1200" spc="16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eventually</a:t>
            </a:r>
            <a:r>
              <a:rPr sz="1200" spc="16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destroyed</a:t>
            </a:r>
            <a:r>
              <a:rPr sz="1200" spc="16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by</a:t>
            </a:r>
            <a:r>
              <a:rPr sz="1200" spc="17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16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Assyrians,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about 136 years later </a:t>
            </a:r>
            <a:r>
              <a:rPr sz="1200" dirty="0">
                <a:latin typeface="Segoe UI"/>
                <a:cs typeface="Segoe UI"/>
              </a:rPr>
              <a:t>the </a:t>
            </a:r>
            <a:r>
              <a:rPr sz="1200" i="1" spc="-5" dirty="0">
                <a:latin typeface="Segoe UI"/>
                <a:cs typeface="Segoe UI"/>
              </a:rPr>
              <a:t>Southern </a:t>
            </a:r>
            <a:r>
              <a:rPr sz="1200" spc="-5" dirty="0">
                <a:latin typeface="Segoe UI"/>
                <a:cs typeface="Segoe UI"/>
              </a:rPr>
              <a:t>Kingdom </a:t>
            </a:r>
            <a:r>
              <a:rPr sz="1200" dirty="0">
                <a:latin typeface="Segoe UI"/>
                <a:cs typeface="Segoe UI"/>
              </a:rPr>
              <a:t>of Judah </a:t>
            </a:r>
            <a:r>
              <a:rPr sz="1200" spc="-5" dirty="0">
                <a:latin typeface="Segoe UI"/>
                <a:cs typeface="Segoe UI"/>
              </a:rPr>
              <a:t>is destroyed </a:t>
            </a:r>
            <a:r>
              <a:rPr sz="1200" dirty="0">
                <a:latin typeface="Segoe UI"/>
                <a:cs typeface="Segoe UI"/>
              </a:rPr>
              <a:t>by the </a:t>
            </a:r>
            <a:r>
              <a:rPr sz="1200" spc="-5" dirty="0">
                <a:latin typeface="Segoe UI"/>
                <a:cs typeface="Segoe UI"/>
              </a:rPr>
              <a:t>Babylonians. There </a:t>
            </a:r>
            <a:r>
              <a:rPr sz="1200" dirty="0">
                <a:latin typeface="Segoe UI"/>
                <a:cs typeface="Segoe UI"/>
              </a:rPr>
              <a:t>are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three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prominent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themes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present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Book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2</a:t>
            </a:r>
            <a:r>
              <a:rPr sz="1200" spc="-5" dirty="0">
                <a:latin typeface="Segoe UI"/>
                <a:cs typeface="Segoe UI"/>
              </a:rPr>
              <a:t> Kings.</a:t>
            </a:r>
            <a:endParaRPr sz="1200">
              <a:latin typeface="Segoe UI"/>
              <a:cs typeface="Segoe UI"/>
            </a:endParaRPr>
          </a:p>
          <a:p>
            <a:pPr marL="30478" marR="20954" algn="just">
              <a:lnSpc>
                <a:spcPct val="110400"/>
              </a:lnSpc>
              <a:spcBef>
                <a:spcPts val="142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First</a:t>
            </a:r>
            <a:r>
              <a:rPr sz="1200" spc="-5" dirty="0">
                <a:latin typeface="Segoe UI"/>
                <a:cs typeface="Segoe UI"/>
              </a:rPr>
              <a:t>, </a:t>
            </a:r>
            <a:r>
              <a:rPr sz="1200" dirty="0">
                <a:latin typeface="Segoe UI"/>
                <a:cs typeface="Segoe UI"/>
              </a:rPr>
              <a:t>the </a:t>
            </a:r>
            <a:r>
              <a:rPr sz="1200" spc="-5" dirty="0">
                <a:latin typeface="Segoe UI"/>
                <a:cs typeface="Segoe UI"/>
              </a:rPr>
              <a:t>Lord will judge </a:t>
            </a:r>
            <a:r>
              <a:rPr sz="1200" dirty="0">
                <a:latin typeface="Segoe UI"/>
                <a:cs typeface="Segoe UI"/>
              </a:rPr>
              <a:t>His people </a:t>
            </a:r>
            <a:r>
              <a:rPr sz="1200" spc="-5" dirty="0">
                <a:latin typeface="Segoe UI"/>
                <a:cs typeface="Segoe UI"/>
              </a:rPr>
              <a:t>when they disobey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turn their </a:t>
            </a:r>
            <a:r>
              <a:rPr sz="1200" dirty="0">
                <a:latin typeface="Segoe UI"/>
                <a:cs typeface="Segoe UI"/>
              </a:rPr>
              <a:t>backs on </a:t>
            </a:r>
            <a:r>
              <a:rPr sz="1200" spc="-5" dirty="0">
                <a:latin typeface="Segoe UI"/>
                <a:cs typeface="Segoe UI"/>
              </a:rPr>
              <a:t>Him. The </a:t>
            </a:r>
            <a:r>
              <a:rPr sz="1200" dirty="0">
                <a:latin typeface="Segoe UI"/>
                <a:cs typeface="Segoe UI"/>
              </a:rPr>
              <a:t>Israelite’s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unfaithfulness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was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reflected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</a:t>
            </a:r>
            <a:r>
              <a:rPr sz="1200" dirty="0">
                <a:latin typeface="Segoe UI"/>
                <a:cs typeface="Segoe UI"/>
              </a:rPr>
              <a:t> the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evil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idolatry</a:t>
            </a:r>
            <a:r>
              <a:rPr sz="1200" dirty="0">
                <a:latin typeface="Segoe UI"/>
                <a:cs typeface="Segoe UI"/>
              </a:rPr>
              <a:t> of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kings</a:t>
            </a:r>
            <a:r>
              <a:rPr sz="1200" dirty="0">
                <a:latin typeface="Segoe UI"/>
                <a:cs typeface="Segoe UI"/>
              </a:rPr>
              <a:t> and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resulted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</a:t>
            </a:r>
            <a:r>
              <a:rPr sz="1200" dirty="0">
                <a:latin typeface="Segoe UI"/>
                <a:cs typeface="Segoe UI"/>
              </a:rPr>
              <a:t> God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exercising</a:t>
            </a:r>
            <a:r>
              <a:rPr sz="1200" spc="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His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righteous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wrath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against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their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rebellion.</a:t>
            </a:r>
            <a:endParaRPr sz="1200">
              <a:latin typeface="Segoe UI"/>
              <a:cs typeface="Segoe UI"/>
            </a:endParaRPr>
          </a:p>
          <a:p>
            <a:pPr marL="30478" marR="28573" algn="just">
              <a:lnSpc>
                <a:spcPct val="110000"/>
              </a:lnSpc>
              <a:spcBef>
                <a:spcPts val="143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Second</a:t>
            </a:r>
            <a:r>
              <a:rPr sz="1200" spc="-5" dirty="0">
                <a:latin typeface="Segoe UI"/>
                <a:cs typeface="Segoe UI"/>
              </a:rPr>
              <a:t>, </a:t>
            </a:r>
            <a:r>
              <a:rPr sz="1200" dirty="0">
                <a:latin typeface="Segoe UI"/>
                <a:cs typeface="Segoe UI"/>
              </a:rPr>
              <a:t>the </a:t>
            </a:r>
            <a:r>
              <a:rPr sz="1200" spc="-5" dirty="0">
                <a:latin typeface="Segoe UI"/>
                <a:cs typeface="Segoe UI"/>
              </a:rPr>
              <a:t>word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spc="-5" dirty="0">
                <a:latin typeface="Segoe UI"/>
                <a:cs typeface="Segoe UI"/>
              </a:rPr>
              <a:t>the </a:t>
            </a:r>
            <a:r>
              <a:rPr sz="1200" dirty="0">
                <a:latin typeface="Segoe UI"/>
                <a:cs typeface="Segoe UI"/>
              </a:rPr>
              <a:t>true </a:t>
            </a:r>
            <a:r>
              <a:rPr sz="1200" spc="-5" dirty="0">
                <a:latin typeface="Segoe UI"/>
                <a:cs typeface="Segoe UI"/>
              </a:rPr>
              <a:t>prophets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spc="-5" dirty="0">
                <a:latin typeface="Segoe UI"/>
                <a:cs typeface="Segoe UI"/>
              </a:rPr>
              <a:t>God always </a:t>
            </a:r>
            <a:r>
              <a:rPr sz="1200" dirty="0">
                <a:latin typeface="Segoe UI"/>
                <a:cs typeface="Segoe UI"/>
              </a:rPr>
              <a:t>comes to </a:t>
            </a:r>
            <a:r>
              <a:rPr sz="1200" spc="-5" dirty="0">
                <a:latin typeface="Segoe UI"/>
                <a:cs typeface="Segoe UI"/>
              </a:rPr>
              <a:t>pass. Because </a:t>
            </a:r>
            <a:r>
              <a:rPr sz="1200" dirty="0">
                <a:latin typeface="Segoe UI"/>
                <a:cs typeface="Segoe UI"/>
              </a:rPr>
              <a:t>the Lord </a:t>
            </a:r>
            <a:r>
              <a:rPr sz="1200" spc="-5" dirty="0">
                <a:latin typeface="Segoe UI"/>
                <a:cs typeface="Segoe UI"/>
              </a:rPr>
              <a:t>always keeps </a:t>
            </a:r>
            <a:r>
              <a:rPr sz="1200" dirty="0">
                <a:latin typeface="Segoe UI"/>
                <a:cs typeface="Segoe UI"/>
              </a:rPr>
              <a:t> His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word,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so </a:t>
            </a:r>
            <a:r>
              <a:rPr sz="1200" dirty="0">
                <a:latin typeface="Segoe UI"/>
                <a:cs typeface="Segoe UI"/>
              </a:rPr>
              <a:t>too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are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words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His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prophets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always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5" dirty="0">
                <a:latin typeface="Segoe UI"/>
                <a:cs typeface="Segoe UI"/>
              </a:rPr>
              <a:t>true.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1" y="537465"/>
            <a:ext cx="692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3664" y="461264"/>
            <a:ext cx="1125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Kings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58312" y="1763522"/>
            <a:ext cx="6896100" cy="6350"/>
          </a:xfrm>
          <a:custGeom>
            <a:avLst/>
            <a:gdLst/>
            <a:ahLst/>
            <a:cxnLst/>
            <a:rect l="l" t="t" r="r" b="b"/>
            <a:pathLst>
              <a:path w="6896100" h="6350">
                <a:moveTo>
                  <a:pt x="6895846" y="0"/>
                </a:moveTo>
                <a:lnTo>
                  <a:pt x="0" y="0"/>
                </a:lnTo>
                <a:lnTo>
                  <a:pt x="0" y="6096"/>
                </a:lnTo>
                <a:lnTo>
                  <a:pt x="6895846" y="6096"/>
                </a:lnTo>
                <a:lnTo>
                  <a:pt x="68958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258312" y="3400678"/>
            <a:ext cx="6896100" cy="256540"/>
            <a:chOff x="438912" y="3400678"/>
            <a:chExt cx="6896100" cy="256540"/>
          </a:xfrm>
        </p:grpSpPr>
        <p:sp>
          <p:nvSpPr>
            <p:cNvPr id="6" name="object 6"/>
            <p:cNvSpPr/>
            <p:nvPr/>
          </p:nvSpPr>
          <p:spPr>
            <a:xfrm>
              <a:off x="438912" y="3400678"/>
              <a:ext cx="6896100" cy="250190"/>
            </a:xfrm>
            <a:custGeom>
              <a:avLst/>
              <a:gdLst/>
              <a:ahLst/>
              <a:cxnLst/>
              <a:rect l="l" t="t" r="r" b="b"/>
              <a:pathLst>
                <a:path w="6896100" h="250189">
                  <a:moveTo>
                    <a:pt x="6895846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6895846" y="249936"/>
                  </a:lnTo>
                  <a:lnTo>
                    <a:pt x="689584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8912" y="3650614"/>
              <a:ext cx="6896100" cy="6350"/>
            </a:xfrm>
            <a:custGeom>
              <a:avLst/>
              <a:gdLst/>
              <a:ahLst/>
              <a:cxnLst/>
              <a:rect l="l" t="t" r="r" b="b"/>
              <a:pathLst>
                <a:path w="6896100" h="6350">
                  <a:moveTo>
                    <a:pt x="689584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895846" y="6096"/>
                  </a:lnTo>
                  <a:lnTo>
                    <a:pt x="6895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58312" y="704852"/>
            <a:ext cx="6896100" cy="58876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78" marR="10794" algn="just">
              <a:lnSpc>
                <a:spcPct val="110500"/>
              </a:lnSpc>
              <a:spcBef>
                <a:spcPts val="10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Third</a:t>
            </a:r>
            <a:r>
              <a:rPr sz="1200" spc="-5" dirty="0">
                <a:latin typeface="Segoe UI"/>
                <a:cs typeface="Segoe UI"/>
              </a:rPr>
              <a:t>, </a:t>
            </a:r>
            <a:r>
              <a:rPr sz="1200" dirty="0">
                <a:latin typeface="Segoe UI"/>
                <a:cs typeface="Segoe UI"/>
              </a:rPr>
              <a:t>the Lord </a:t>
            </a:r>
            <a:r>
              <a:rPr sz="1200" spc="-5" dirty="0">
                <a:latin typeface="Segoe UI"/>
                <a:cs typeface="Segoe UI"/>
              </a:rPr>
              <a:t>is </a:t>
            </a:r>
            <a:r>
              <a:rPr sz="1200" dirty="0">
                <a:latin typeface="Segoe UI"/>
                <a:cs typeface="Segoe UI"/>
              </a:rPr>
              <a:t>faithful. He </a:t>
            </a:r>
            <a:r>
              <a:rPr sz="1200" spc="-5" dirty="0">
                <a:latin typeface="Segoe UI"/>
                <a:cs typeface="Segoe UI"/>
              </a:rPr>
              <a:t>remembered </a:t>
            </a:r>
            <a:r>
              <a:rPr sz="1200" spc="5" dirty="0">
                <a:latin typeface="Segoe UI"/>
                <a:cs typeface="Segoe UI"/>
              </a:rPr>
              <a:t>His </a:t>
            </a:r>
            <a:r>
              <a:rPr sz="1200" spc="-5" dirty="0">
                <a:latin typeface="Segoe UI"/>
                <a:cs typeface="Segoe UI"/>
              </a:rPr>
              <a:t>promise </a:t>
            </a:r>
            <a:r>
              <a:rPr sz="1200" dirty="0">
                <a:latin typeface="Segoe UI"/>
                <a:cs typeface="Segoe UI"/>
              </a:rPr>
              <a:t>to </a:t>
            </a:r>
            <a:r>
              <a:rPr sz="1200" spc="-5" dirty="0">
                <a:latin typeface="Segoe UI"/>
                <a:cs typeface="Segoe UI"/>
              </a:rPr>
              <a:t>David </a:t>
            </a:r>
            <a:r>
              <a:rPr sz="1200" dirty="0">
                <a:latin typeface="Segoe UI"/>
                <a:cs typeface="Segoe UI"/>
              </a:rPr>
              <a:t>(2 </a:t>
            </a:r>
            <a:r>
              <a:rPr sz="1200" spc="-5" dirty="0">
                <a:latin typeface="Segoe UI"/>
                <a:cs typeface="Segoe UI"/>
              </a:rPr>
              <a:t>Samuel </a:t>
            </a:r>
            <a:r>
              <a:rPr sz="1200" dirty="0">
                <a:latin typeface="Segoe UI"/>
                <a:cs typeface="Segoe UI"/>
              </a:rPr>
              <a:t>7:10-13), and, </a:t>
            </a:r>
            <a:r>
              <a:rPr sz="1200" spc="-5" dirty="0">
                <a:latin typeface="Segoe UI"/>
                <a:cs typeface="Segoe UI"/>
              </a:rPr>
              <a:t>despite </a:t>
            </a:r>
            <a:r>
              <a:rPr sz="1200" dirty="0">
                <a:latin typeface="Segoe UI"/>
                <a:cs typeface="Segoe UI"/>
              </a:rPr>
              <a:t>the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disobedience</a:t>
            </a:r>
            <a:r>
              <a:rPr sz="1200" spc="7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7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7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people</a:t>
            </a:r>
            <a:r>
              <a:rPr sz="1200" spc="7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</a:t>
            </a:r>
            <a:r>
              <a:rPr sz="1200" spc="8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7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evil</a:t>
            </a:r>
            <a:r>
              <a:rPr sz="1200" spc="7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kings</a:t>
            </a:r>
            <a:r>
              <a:rPr sz="1200" spc="7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who</a:t>
            </a:r>
            <a:r>
              <a:rPr sz="1200" spc="8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ruled</a:t>
            </a:r>
            <a:r>
              <a:rPr sz="1200" spc="8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them,</a:t>
            </a:r>
            <a:r>
              <a:rPr sz="1200" spc="8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the</a:t>
            </a:r>
            <a:r>
              <a:rPr sz="1200" spc="7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Lord</a:t>
            </a:r>
            <a:r>
              <a:rPr sz="1200" spc="8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did</a:t>
            </a:r>
            <a:r>
              <a:rPr sz="1200" spc="7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not</a:t>
            </a:r>
            <a:r>
              <a:rPr sz="1200" spc="7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bring</a:t>
            </a:r>
            <a:r>
              <a:rPr sz="1200" spc="8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David’s</a:t>
            </a:r>
            <a:r>
              <a:rPr sz="1200" spc="8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family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 </a:t>
            </a:r>
            <a:r>
              <a:rPr sz="1200" spc="-5" dirty="0">
                <a:latin typeface="Segoe UI"/>
                <a:cs typeface="Segoe UI"/>
              </a:rPr>
              <a:t>end.</a:t>
            </a:r>
            <a:endParaRPr sz="1200">
              <a:latin typeface="Segoe UI"/>
              <a:cs typeface="Segoe UI"/>
            </a:endParaRPr>
          </a:p>
          <a:p>
            <a:pPr>
              <a:spcBef>
                <a:spcPts val="60"/>
              </a:spcBef>
            </a:pPr>
            <a:endParaRPr sz="115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1400" b="1" spc="5" dirty="0">
                <a:latin typeface="Segoe UI"/>
                <a:cs typeface="Segoe UI"/>
              </a:rPr>
              <a:t>Ministry</a:t>
            </a:r>
            <a:r>
              <a:rPr sz="1400" b="1" spc="-25" dirty="0">
                <a:latin typeface="Segoe UI"/>
                <a:cs typeface="Segoe UI"/>
              </a:rPr>
              <a:t> </a:t>
            </a:r>
            <a:r>
              <a:rPr sz="1400" b="1" spc="-15" dirty="0">
                <a:latin typeface="Segoe UI"/>
                <a:cs typeface="Segoe UI"/>
              </a:rPr>
              <a:t>of</a:t>
            </a:r>
            <a:r>
              <a:rPr sz="1400" b="1" spc="-25" dirty="0">
                <a:latin typeface="Segoe UI"/>
                <a:cs typeface="Segoe UI"/>
              </a:rPr>
              <a:t> </a:t>
            </a:r>
            <a:r>
              <a:rPr sz="1400" b="1" spc="-5" dirty="0">
                <a:latin typeface="Segoe UI"/>
                <a:cs typeface="Segoe UI"/>
              </a:rPr>
              <a:t>Elisha</a:t>
            </a:r>
            <a:endParaRPr sz="1400">
              <a:latin typeface="Segoe UI"/>
              <a:cs typeface="Segoe UI"/>
            </a:endParaRPr>
          </a:p>
          <a:p>
            <a:pPr marL="17778" algn="just">
              <a:spcBef>
                <a:spcPts val="305"/>
              </a:spcBef>
            </a:pPr>
            <a:r>
              <a:rPr sz="1200" b="1" dirty="0">
                <a:latin typeface="Segoe UI"/>
                <a:cs typeface="Segoe UI"/>
              </a:rPr>
              <a:t>HIS</a:t>
            </a:r>
            <a:r>
              <a:rPr sz="1200" b="1" spc="-5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CALL</a:t>
            </a:r>
            <a:endParaRPr sz="1200">
              <a:latin typeface="Segoe UI"/>
              <a:cs typeface="Segoe UI"/>
            </a:endParaRPr>
          </a:p>
          <a:p>
            <a:pPr marL="475581">
              <a:spcBef>
                <a:spcPts val="400"/>
              </a:spcBef>
            </a:pPr>
            <a:r>
              <a:rPr sz="1200" dirty="0">
                <a:latin typeface="Segoe UI"/>
                <a:cs typeface="Segoe UI"/>
              </a:rPr>
              <a:t>His</a:t>
            </a:r>
            <a:r>
              <a:rPr sz="1200" spc="-5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Preparation</a:t>
            </a:r>
            <a:endParaRPr sz="1200">
              <a:latin typeface="Segoe UI"/>
              <a:cs typeface="Segoe UI"/>
            </a:endParaRPr>
          </a:p>
          <a:p>
            <a:pPr marL="475581">
              <a:spcBef>
                <a:spcPts val="395"/>
              </a:spcBef>
            </a:pPr>
            <a:r>
              <a:rPr sz="1200" dirty="0">
                <a:latin typeface="Segoe UI"/>
                <a:cs typeface="Segoe UI"/>
              </a:rPr>
              <a:t>His</a:t>
            </a:r>
            <a:r>
              <a:rPr sz="1200" spc="-3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Parting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Gift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From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Elijah</a:t>
            </a:r>
            <a:endParaRPr sz="1200">
              <a:latin typeface="Segoe UI"/>
              <a:cs typeface="Segoe UI"/>
            </a:endParaRPr>
          </a:p>
          <a:p>
            <a:pPr marL="17778" algn="just">
              <a:spcBef>
                <a:spcPts val="395"/>
              </a:spcBef>
            </a:pPr>
            <a:r>
              <a:rPr sz="1200" b="1" dirty="0">
                <a:latin typeface="Segoe UI"/>
                <a:cs typeface="Segoe UI"/>
              </a:rPr>
              <a:t>HIS</a:t>
            </a:r>
            <a:r>
              <a:rPr sz="1200" b="1" spc="-5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CAREER</a:t>
            </a:r>
            <a:endParaRPr sz="1200">
              <a:latin typeface="Segoe UI"/>
              <a:cs typeface="Segoe UI"/>
            </a:endParaRPr>
          </a:p>
          <a:p>
            <a:pPr marL="475581" marR="5122172">
              <a:lnSpc>
                <a:spcPct val="127499"/>
              </a:lnSpc>
            </a:pPr>
            <a:r>
              <a:rPr sz="1200" dirty="0">
                <a:latin typeface="Segoe UI"/>
                <a:cs typeface="Segoe UI"/>
              </a:rPr>
              <a:t>His</a:t>
            </a:r>
            <a:r>
              <a:rPr sz="1200" spc="-4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Private</a:t>
            </a:r>
            <a:r>
              <a:rPr sz="1200" spc="-3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Ministry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His</a:t>
            </a:r>
            <a:r>
              <a:rPr sz="1200" spc="-3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Public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Ministry</a:t>
            </a:r>
            <a:endParaRPr sz="1200">
              <a:latin typeface="Segoe UI"/>
              <a:cs typeface="Segoe UI"/>
            </a:endParaRPr>
          </a:p>
          <a:p>
            <a:pPr>
              <a:spcBef>
                <a:spcPts val="55"/>
              </a:spcBef>
            </a:pPr>
            <a:endParaRPr sz="1650">
              <a:latin typeface="Segoe UI"/>
              <a:cs typeface="Segoe UI"/>
            </a:endParaRPr>
          </a:p>
          <a:p>
            <a:pPr marL="2402030" algn="just"/>
            <a:r>
              <a:rPr sz="1400" b="1" spc="-5" dirty="0">
                <a:latin typeface="Segoe UI"/>
                <a:cs typeface="Segoe UI"/>
              </a:rPr>
              <a:t>Elijah</a:t>
            </a:r>
            <a:r>
              <a:rPr sz="1400" b="1" spc="-25" dirty="0">
                <a:latin typeface="Segoe UI"/>
                <a:cs typeface="Segoe UI"/>
              </a:rPr>
              <a:t> </a:t>
            </a:r>
            <a:r>
              <a:rPr sz="1400" b="1" dirty="0">
                <a:latin typeface="Segoe UI"/>
                <a:cs typeface="Segoe UI"/>
              </a:rPr>
              <a:t>&amp;</a:t>
            </a:r>
            <a:r>
              <a:rPr sz="1400" b="1" spc="-25" dirty="0">
                <a:latin typeface="Segoe UI"/>
                <a:cs typeface="Segoe UI"/>
              </a:rPr>
              <a:t> </a:t>
            </a:r>
            <a:r>
              <a:rPr sz="1400" b="1" spc="-5" dirty="0">
                <a:latin typeface="Segoe UI"/>
                <a:cs typeface="Segoe UI"/>
              </a:rPr>
              <a:t>Elisha</a:t>
            </a:r>
            <a:r>
              <a:rPr sz="1400" b="1" spc="-20" dirty="0">
                <a:latin typeface="Segoe UI"/>
                <a:cs typeface="Segoe UI"/>
              </a:rPr>
              <a:t> </a:t>
            </a:r>
            <a:r>
              <a:rPr sz="1400" b="1" dirty="0">
                <a:latin typeface="Segoe UI"/>
                <a:cs typeface="Segoe UI"/>
              </a:rPr>
              <a:t>Compared</a:t>
            </a:r>
            <a:endParaRPr sz="1400">
              <a:latin typeface="Segoe UI"/>
              <a:cs typeface="Segoe UI"/>
            </a:endParaRPr>
          </a:p>
          <a:p>
            <a:pPr marL="17778" marR="28573" algn="just">
              <a:lnSpc>
                <a:spcPct val="110800"/>
              </a:lnSpc>
              <a:spcBef>
                <a:spcPts val="165"/>
              </a:spcBef>
            </a:pPr>
            <a:r>
              <a:rPr sz="1200" dirty="0">
                <a:latin typeface="Segoe UI"/>
                <a:cs typeface="Segoe UI"/>
              </a:rPr>
              <a:t>In 2 </a:t>
            </a:r>
            <a:r>
              <a:rPr sz="1200" spc="-5" dirty="0">
                <a:latin typeface="Segoe UI"/>
                <a:cs typeface="Segoe UI"/>
              </a:rPr>
              <a:t>Kings 2, we </a:t>
            </a:r>
            <a:r>
              <a:rPr sz="1200" dirty="0">
                <a:latin typeface="Segoe UI"/>
                <a:cs typeface="Segoe UI"/>
              </a:rPr>
              <a:t>have story of the </a:t>
            </a:r>
            <a:r>
              <a:rPr sz="1200" spc="-5" dirty="0">
                <a:latin typeface="Segoe UI"/>
                <a:cs typeface="Segoe UI"/>
              </a:rPr>
              <a:t>translation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Elijah</a:t>
            </a:r>
            <a:r>
              <a:rPr sz="1200" b="1" spc="-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which also </a:t>
            </a:r>
            <a:r>
              <a:rPr sz="1200" dirty="0">
                <a:latin typeface="Segoe UI"/>
                <a:cs typeface="Segoe UI"/>
              </a:rPr>
              <a:t>begins the </a:t>
            </a:r>
            <a:r>
              <a:rPr sz="1200" spc="-5" dirty="0">
                <a:latin typeface="Segoe UI"/>
                <a:cs typeface="Segoe UI"/>
              </a:rPr>
              <a:t>ministry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Elisha</a:t>
            </a:r>
            <a:r>
              <a:rPr sz="1200" dirty="0">
                <a:latin typeface="Segoe UI"/>
                <a:cs typeface="Segoe UI"/>
              </a:rPr>
              <a:t>. </a:t>
            </a:r>
            <a:r>
              <a:rPr sz="1200" spc="-5" dirty="0">
                <a:latin typeface="Segoe UI"/>
                <a:cs typeface="Segoe UI"/>
              </a:rPr>
              <a:t>Both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these </a:t>
            </a:r>
            <a:r>
              <a:rPr sz="1200" dirty="0">
                <a:latin typeface="Segoe UI"/>
                <a:cs typeface="Segoe UI"/>
              </a:rPr>
              <a:t>prophets had to </a:t>
            </a:r>
            <a:r>
              <a:rPr sz="1200" spc="-5" dirty="0">
                <a:latin typeface="Segoe UI"/>
                <a:cs typeface="Segoe UI"/>
              </a:rPr>
              <a:t>minister in </a:t>
            </a:r>
            <a:r>
              <a:rPr sz="1200" dirty="0">
                <a:latin typeface="Segoe UI"/>
                <a:cs typeface="Segoe UI"/>
              </a:rPr>
              <a:t>times of terrible national </a:t>
            </a:r>
            <a:r>
              <a:rPr sz="1200" spc="-5" dirty="0">
                <a:latin typeface="Segoe UI"/>
                <a:cs typeface="Segoe UI"/>
              </a:rPr>
              <a:t>decay,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we </a:t>
            </a:r>
            <a:r>
              <a:rPr sz="1200" dirty="0">
                <a:latin typeface="Segoe UI"/>
                <a:cs typeface="Segoe UI"/>
              </a:rPr>
              <a:t>can </a:t>
            </a:r>
            <a:r>
              <a:rPr sz="1200" spc="-5" dirty="0">
                <a:latin typeface="Segoe UI"/>
                <a:cs typeface="Segoe UI"/>
              </a:rPr>
              <a:t>see, in moving from </a:t>
            </a:r>
            <a:r>
              <a:rPr sz="1200" dirty="0">
                <a:latin typeface="Segoe UI"/>
                <a:cs typeface="Segoe UI"/>
              </a:rPr>
              <a:t>the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ministry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Elijah </a:t>
            </a:r>
            <a:r>
              <a:rPr sz="1200" dirty="0">
                <a:latin typeface="Segoe UI"/>
                <a:cs typeface="Segoe UI"/>
              </a:rPr>
              <a:t>to that 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Elisha,</a:t>
            </a:r>
            <a:r>
              <a:rPr sz="1200" dirty="0">
                <a:latin typeface="Segoe UI"/>
                <a:cs typeface="Segoe UI"/>
              </a:rPr>
              <a:t> a</a:t>
            </a:r>
            <a:r>
              <a:rPr sz="1200" spc="-5" dirty="0">
                <a:latin typeface="Segoe UI"/>
                <a:cs typeface="Segoe UI"/>
              </a:rPr>
              <a:t> transition </a:t>
            </a:r>
            <a:r>
              <a:rPr sz="1200" dirty="0">
                <a:latin typeface="Segoe UI"/>
                <a:cs typeface="Segoe UI"/>
              </a:rPr>
              <a:t>that </a:t>
            </a:r>
            <a:r>
              <a:rPr sz="1200" spc="-5" dirty="0">
                <a:latin typeface="Segoe UI"/>
                <a:cs typeface="Segoe UI"/>
              </a:rPr>
              <a:t>took </a:t>
            </a:r>
            <a:r>
              <a:rPr sz="1200" dirty="0">
                <a:latin typeface="Segoe UI"/>
                <a:cs typeface="Segoe UI"/>
              </a:rPr>
              <a:t>place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history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Israel.</a:t>
            </a:r>
            <a:endParaRPr sz="1200">
              <a:latin typeface="Segoe UI"/>
              <a:cs typeface="Segoe UI"/>
            </a:endParaRPr>
          </a:p>
          <a:p>
            <a:pPr marL="403196" indent="-157469">
              <a:spcBef>
                <a:spcPts val="1095"/>
              </a:spcBef>
              <a:buAutoNum type="arabicPeriod"/>
              <a:tabLst>
                <a:tab pos="403830" algn="l"/>
              </a:tabLst>
            </a:pPr>
            <a:r>
              <a:rPr sz="1200" spc="-5" dirty="0">
                <a:latin typeface="Segoe UI"/>
                <a:cs typeface="Segoe UI"/>
              </a:rPr>
              <a:t>There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is </a:t>
            </a:r>
            <a:r>
              <a:rPr sz="1200" dirty="0">
                <a:latin typeface="Segoe UI"/>
                <a:cs typeface="Segoe UI"/>
              </a:rPr>
              <a:t>a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change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prophets,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 move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from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Elijah </a:t>
            </a:r>
            <a:r>
              <a:rPr sz="1200" dirty="0">
                <a:latin typeface="Segoe UI"/>
                <a:cs typeface="Segoe UI"/>
              </a:rPr>
              <a:t>to </a:t>
            </a:r>
            <a:r>
              <a:rPr sz="1200" spc="-5" dirty="0">
                <a:latin typeface="Segoe UI"/>
                <a:cs typeface="Segoe UI"/>
              </a:rPr>
              <a:t>Elisha.</a:t>
            </a:r>
            <a:endParaRPr sz="1200">
              <a:latin typeface="Segoe UI"/>
              <a:cs typeface="Segoe UI"/>
            </a:endParaRPr>
          </a:p>
          <a:p>
            <a:pPr marL="403196" indent="-157469">
              <a:spcBef>
                <a:spcPts val="155"/>
              </a:spcBef>
              <a:buAutoNum type="arabicPeriod"/>
              <a:tabLst>
                <a:tab pos="403830" algn="l"/>
              </a:tabLst>
            </a:pPr>
            <a:r>
              <a:rPr sz="1200" spc="-5" dirty="0">
                <a:latin typeface="Segoe UI"/>
                <a:cs typeface="Segoe UI"/>
              </a:rPr>
              <a:t>There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is </a:t>
            </a:r>
            <a:r>
              <a:rPr sz="1200" dirty="0">
                <a:latin typeface="Segoe UI"/>
                <a:cs typeface="Segoe UI"/>
              </a:rPr>
              <a:t>a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change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</a:t>
            </a:r>
            <a:r>
              <a:rPr sz="1200" spc="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books, we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move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from 1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Kings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 2</a:t>
            </a:r>
            <a:r>
              <a:rPr sz="1200" spc="-5" dirty="0">
                <a:latin typeface="Segoe UI"/>
                <a:cs typeface="Segoe UI"/>
              </a:rPr>
              <a:t> Kings.</a:t>
            </a:r>
            <a:endParaRPr sz="1200">
              <a:latin typeface="Segoe UI"/>
              <a:cs typeface="Segoe UI"/>
            </a:endParaRPr>
          </a:p>
          <a:p>
            <a:pPr marL="403196" indent="-157469">
              <a:spcBef>
                <a:spcPts val="155"/>
              </a:spcBef>
              <a:buAutoNum type="arabicPeriod"/>
              <a:tabLst>
                <a:tab pos="403830" algn="l"/>
              </a:tabLst>
            </a:pPr>
            <a:r>
              <a:rPr sz="1200" spc="-5" dirty="0">
                <a:latin typeface="Segoe UI"/>
                <a:cs typeface="Segoe UI"/>
              </a:rPr>
              <a:t>There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is </a:t>
            </a:r>
            <a:r>
              <a:rPr sz="1200" dirty="0">
                <a:latin typeface="Segoe UI"/>
                <a:cs typeface="Segoe UI"/>
              </a:rPr>
              <a:t>a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change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kings,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go from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Ahab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Ahaziah, </a:t>
            </a:r>
            <a:r>
              <a:rPr sz="1200" spc="-5" dirty="0">
                <a:latin typeface="Segoe UI"/>
                <a:cs typeface="Segoe UI"/>
              </a:rPr>
              <a:t>his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son.</a:t>
            </a:r>
            <a:endParaRPr sz="1200">
              <a:latin typeface="Segoe UI"/>
              <a:cs typeface="Segoe UI"/>
            </a:endParaRPr>
          </a:p>
          <a:p>
            <a:pPr marL="17778" algn="just">
              <a:spcBef>
                <a:spcPts val="107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The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Two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Prophets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Compared</a:t>
            </a:r>
            <a:endParaRPr sz="1200">
              <a:latin typeface="Segoe UI"/>
              <a:cs typeface="Segoe UI"/>
            </a:endParaRPr>
          </a:p>
          <a:p>
            <a:pPr marL="17778" marR="644478">
              <a:lnSpc>
                <a:spcPct val="110800"/>
              </a:lnSpc>
              <a:spcBef>
                <a:spcPts val="815"/>
              </a:spcBef>
              <a:buAutoNum type="alphaUcPeriod"/>
              <a:tabLst>
                <a:tab pos="192391" algn="l"/>
              </a:tabLst>
            </a:pPr>
            <a:r>
              <a:rPr sz="1200" spc="-5" dirty="0">
                <a:latin typeface="Segoe UI"/>
                <a:cs typeface="Segoe UI"/>
              </a:rPr>
              <a:t>Though Elisha was </a:t>
            </a:r>
            <a:r>
              <a:rPr sz="1200" dirty="0">
                <a:latin typeface="Segoe UI"/>
                <a:cs typeface="Segoe UI"/>
              </a:rPr>
              <a:t>the understudy of </a:t>
            </a:r>
            <a:r>
              <a:rPr sz="1200" spc="-5" dirty="0">
                <a:latin typeface="Segoe UI"/>
                <a:cs typeface="Segoe UI"/>
              </a:rPr>
              <a:t>Elijah, these </a:t>
            </a:r>
            <a:r>
              <a:rPr sz="1200" dirty="0">
                <a:latin typeface="Segoe UI"/>
                <a:cs typeface="Segoe UI"/>
              </a:rPr>
              <a:t>two prophets were very </a:t>
            </a:r>
            <a:r>
              <a:rPr sz="1200" spc="-5" dirty="0">
                <a:latin typeface="Segoe UI"/>
                <a:cs typeface="Segoe UI"/>
              </a:rPr>
              <a:t>different in their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ministries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in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way God </a:t>
            </a:r>
            <a:r>
              <a:rPr sz="1200" spc="-5" dirty="0">
                <a:latin typeface="Segoe UI"/>
                <a:cs typeface="Segoe UI"/>
              </a:rPr>
              <a:t>used</a:t>
            </a:r>
            <a:r>
              <a:rPr sz="1200" dirty="0">
                <a:latin typeface="Segoe UI"/>
                <a:cs typeface="Segoe UI"/>
              </a:rPr>
              <a:t> them.</a:t>
            </a:r>
            <a:endParaRPr sz="1200">
              <a:latin typeface="Segoe UI"/>
              <a:cs typeface="Segoe UI"/>
            </a:endParaRPr>
          </a:p>
          <a:p>
            <a:pPr marL="179692" indent="-162548">
              <a:spcBef>
                <a:spcPts val="155"/>
              </a:spcBef>
              <a:buAutoNum type="alphaUcPeriod"/>
              <a:tabLst>
                <a:tab pos="180327" algn="l"/>
              </a:tabLst>
            </a:pPr>
            <a:r>
              <a:rPr sz="1200" spc="-5" dirty="0">
                <a:latin typeface="Segoe UI"/>
                <a:cs typeface="Segoe UI"/>
              </a:rPr>
              <a:t>Both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were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men 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godly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character</a:t>
            </a:r>
            <a:r>
              <a:rPr sz="1200" dirty="0">
                <a:latin typeface="Segoe UI"/>
                <a:cs typeface="Segoe UI"/>
              </a:rPr>
              <a:t> and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faith who stood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firmly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on</a:t>
            </a:r>
            <a:r>
              <a:rPr sz="1200" spc="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Word</a:t>
            </a:r>
            <a:r>
              <a:rPr sz="1200" dirty="0">
                <a:latin typeface="Segoe UI"/>
                <a:cs typeface="Segoe UI"/>
              </a:rPr>
              <a:t> 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God.</a:t>
            </a:r>
            <a:endParaRPr sz="1200">
              <a:latin typeface="Segoe UI"/>
              <a:cs typeface="Segoe UI"/>
            </a:endParaRPr>
          </a:p>
          <a:p>
            <a:pPr marL="186677" indent="-169533">
              <a:spcBef>
                <a:spcPts val="160"/>
              </a:spcBef>
              <a:buAutoNum type="alphaUcPeriod"/>
              <a:tabLst>
                <a:tab pos="187311" algn="l"/>
              </a:tabLst>
            </a:pPr>
            <a:r>
              <a:rPr sz="1200" dirty="0">
                <a:latin typeface="Segoe UI"/>
                <a:cs typeface="Segoe UI"/>
              </a:rPr>
              <a:t>As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compare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them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need to be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reminded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following </a:t>
            </a:r>
            <a:r>
              <a:rPr sz="1200" dirty="0">
                <a:latin typeface="Segoe UI"/>
                <a:cs typeface="Segoe UI"/>
              </a:rPr>
              <a:t>truth: cf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1</a:t>
            </a:r>
            <a:r>
              <a:rPr sz="1200" spc="-5" dirty="0">
                <a:latin typeface="Segoe UI"/>
                <a:cs typeface="Segoe UI"/>
              </a:rPr>
              <a:t> Co. </a:t>
            </a:r>
            <a:r>
              <a:rPr sz="1200" dirty="0">
                <a:latin typeface="Segoe UI"/>
                <a:cs typeface="Segoe UI"/>
              </a:rPr>
              <a:t>3:4-9</a:t>
            </a:r>
            <a:endParaRPr sz="1200">
              <a:latin typeface="Segoe UI"/>
              <a:cs typeface="Segoe UI"/>
            </a:endParaRPr>
          </a:p>
          <a:p>
            <a:pPr marL="17778" algn="just">
              <a:spcBef>
                <a:spcPts val="106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Their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Miracles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Compared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3901" y="6626124"/>
            <a:ext cx="3315335" cy="168379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699">
              <a:spcBef>
                <a:spcPts val="229"/>
              </a:spcBef>
            </a:pPr>
            <a:r>
              <a:rPr sz="1000" b="1" spc="-5" dirty="0">
                <a:latin typeface="Segoe UI"/>
                <a:cs typeface="Segoe UI"/>
              </a:rPr>
              <a:t>A.</a:t>
            </a:r>
            <a:r>
              <a:rPr sz="1000" b="1" spc="-20" dirty="0">
                <a:latin typeface="Segoe UI"/>
                <a:cs typeface="Segoe UI"/>
              </a:rPr>
              <a:t> </a:t>
            </a:r>
            <a:r>
              <a:rPr sz="1000" b="1" spc="-5" dirty="0">
                <a:latin typeface="Segoe UI"/>
                <a:cs typeface="Segoe UI"/>
              </a:rPr>
              <a:t>The</a:t>
            </a:r>
            <a:r>
              <a:rPr sz="1000" b="1" dirty="0">
                <a:latin typeface="Segoe UI"/>
                <a:cs typeface="Segoe UI"/>
              </a:rPr>
              <a:t> </a:t>
            </a:r>
            <a:r>
              <a:rPr sz="1000" b="1" spc="-5" dirty="0">
                <a:latin typeface="Segoe UI"/>
                <a:cs typeface="Segoe UI"/>
              </a:rPr>
              <a:t>Miracles of</a:t>
            </a:r>
            <a:r>
              <a:rPr sz="1000" b="1" spc="-10" dirty="0">
                <a:latin typeface="Segoe UI"/>
                <a:cs typeface="Segoe UI"/>
              </a:rPr>
              <a:t> </a:t>
            </a:r>
            <a:r>
              <a:rPr sz="1000" b="1" spc="-5" dirty="0">
                <a:latin typeface="Segoe UI"/>
                <a:cs typeface="Segoe UI"/>
              </a:rPr>
              <a:t>Elijah</a:t>
            </a:r>
            <a:endParaRPr sz="1000">
              <a:latin typeface="Segoe UI"/>
              <a:cs typeface="Segoe UI"/>
            </a:endParaRPr>
          </a:p>
          <a:p>
            <a:pPr marL="257156" indent="-130801">
              <a:spcBef>
                <a:spcPts val="135"/>
              </a:spcBef>
              <a:buAutoNum type="arabicPeriod"/>
              <a:tabLst>
                <a:tab pos="257791" algn="l"/>
              </a:tabLst>
            </a:pPr>
            <a:r>
              <a:rPr sz="1000" spc="-5" dirty="0">
                <a:latin typeface="Segoe UI"/>
                <a:cs typeface="Segoe UI"/>
              </a:rPr>
              <a:t>Declares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a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long </a:t>
            </a:r>
            <a:r>
              <a:rPr sz="1000" dirty="0">
                <a:latin typeface="Segoe UI"/>
                <a:cs typeface="Segoe UI"/>
              </a:rPr>
              <a:t>drought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(1 </a:t>
            </a:r>
            <a:r>
              <a:rPr sz="1000" spc="-10" dirty="0">
                <a:latin typeface="Segoe UI"/>
                <a:cs typeface="Segoe UI"/>
              </a:rPr>
              <a:t>Kings </a:t>
            </a:r>
            <a:r>
              <a:rPr sz="1000" spc="-5" dirty="0">
                <a:latin typeface="Segoe UI"/>
                <a:cs typeface="Segoe UI"/>
              </a:rPr>
              <a:t>17:1)</a:t>
            </a:r>
            <a:endParaRPr sz="1000">
              <a:latin typeface="Segoe UI"/>
              <a:cs typeface="Segoe UI"/>
            </a:endParaRPr>
          </a:p>
          <a:p>
            <a:pPr marL="257156" indent="-130801">
              <a:spcBef>
                <a:spcPts val="130"/>
              </a:spcBef>
              <a:buAutoNum type="arabicPeriod"/>
              <a:tabLst>
                <a:tab pos="257791" algn="l"/>
              </a:tabLst>
            </a:pPr>
            <a:r>
              <a:rPr sz="1000" spc="-5" dirty="0">
                <a:latin typeface="Segoe UI"/>
                <a:cs typeface="Segoe UI"/>
              </a:rPr>
              <a:t>Multiplies widow's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flour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and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oil (1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Kings</a:t>
            </a:r>
            <a:r>
              <a:rPr sz="1000" dirty="0">
                <a:latin typeface="Segoe UI"/>
                <a:cs typeface="Segoe UI"/>
              </a:rPr>
              <a:t> 17:7-16)</a:t>
            </a:r>
            <a:endParaRPr sz="1000">
              <a:latin typeface="Segoe UI"/>
              <a:cs typeface="Segoe UI"/>
            </a:endParaRPr>
          </a:p>
          <a:p>
            <a:pPr marL="257156" indent="-130801">
              <a:spcBef>
                <a:spcPts val="120"/>
              </a:spcBef>
              <a:buAutoNum type="arabicPeriod"/>
              <a:tabLst>
                <a:tab pos="257791" algn="l"/>
              </a:tabLst>
            </a:pPr>
            <a:r>
              <a:rPr sz="1000" spc="-5" dirty="0">
                <a:latin typeface="Segoe UI"/>
                <a:cs typeface="Segoe UI"/>
              </a:rPr>
              <a:t>Resurrects widow's</a:t>
            </a:r>
            <a:r>
              <a:rPr sz="1000" spc="1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son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(1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Kings</a:t>
            </a:r>
            <a:r>
              <a:rPr sz="1000" spc="-5" dirty="0">
                <a:latin typeface="Segoe UI"/>
                <a:cs typeface="Segoe UI"/>
              </a:rPr>
              <a:t> 17:17-24)</a:t>
            </a:r>
            <a:endParaRPr sz="1000">
              <a:latin typeface="Segoe UI"/>
              <a:cs typeface="Segoe UI"/>
            </a:endParaRPr>
          </a:p>
          <a:p>
            <a:pPr marL="257156" indent="-130801">
              <a:spcBef>
                <a:spcPts val="130"/>
              </a:spcBef>
              <a:buAutoNum type="arabicPeriod"/>
              <a:tabLst>
                <a:tab pos="257791" algn="l"/>
              </a:tabLst>
            </a:pPr>
            <a:r>
              <a:rPr sz="1000" spc="-5" dirty="0">
                <a:latin typeface="Segoe UI"/>
                <a:cs typeface="Segoe UI"/>
              </a:rPr>
              <a:t>Calls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down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fire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from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heaven (1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Kings </a:t>
            </a:r>
            <a:r>
              <a:rPr sz="1000" dirty="0">
                <a:latin typeface="Segoe UI"/>
                <a:cs typeface="Segoe UI"/>
              </a:rPr>
              <a:t>18:1-40)</a:t>
            </a:r>
            <a:endParaRPr sz="1000">
              <a:latin typeface="Segoe UI"/>
              <a:cs typeface="Segoe UI"/>
            </a:endParaRPr>
          </a:p>
          <a:p>
            <a:pPr marL="257156" indent="-130801">
              <a:spcBef>
                <a:spcPts val="135"/>
              </a:spcBef>
              <a:buAutoNum type="arabicPeriod"/>
              <a:tabLst>
                <a:tab pos="257791" algn="l"/>
              </a:tabLst>
            </a:pPr>
            <a:r>
              <a:rPr sz="1000" spc="-10" dirty="0">
                <a:latin typeface="Segoe UI"/>
                <a:cs typeface="Segoe UI"/>
              </a:rPr>
              <a:t>Sends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a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rainstorm (1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Kings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18:41-45)</a:t>
            </a:r>
            <a:endParaRPr sz="1000">
              <a:latin typeface="Segoe UI"/>
              <a:cs typeface="Segoe UI"/>
            </a:endParaRPr>
          </a:p>
          <a:p>
            <a:pPr marL="257156" indent="-130801">
              <a:spcBef>
                <a:spcPts val="135"/>
              </a:spcBef>
              <a:buAutoNum type="arabicPeriod"/>
              <a:tabLst>
                <a:tab pos="257791" algn="l"/>
              </a:tabLst>
            </a:pPr>
            <a:r>
              <a:rPr sz="1000" spc="-5" dirty="0">
                <a:latin typeface="Segoe UI"/>
                <a:cs typeface="Segoe UI"/>
              </a:rPr>
              <a:t>Outruns a chariot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(1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Kings 18:46)</a:t>
            </a:r>
            <a:endParaRPr sz="1000">
              <a:latin typeface="Segoe UI"/>
              <a:cs typeface="Segoe UI"/>
            </a:endParaRPr>
          </a:p>
          <a:p>
            <a:pPr marL="257156" indent="-130801">
              <a:spcBef>
                <a:spcPts val="130"/>
              </a:spcBef>
              <a:buAutoNum type="arabicPeriod"/>
              <a:tabLst>
                <a:tab pos="257791" algn="l"/>
              </a:tabLst>
            </a:pPr>
            <a:r>
              <a:rPr sz="1000" spc="-5" dirty="0">
                <a:latin typeface="Segoe UI"/>
                <a:cs typeface="Segoe UI"/>
              </a:rPr>
              <a:t>Predicts</a:t>
            </a:r>
            <a:r>
              <a:rPr sz="1000" spc="-1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Ahaziah's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death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(2 </a:t>
            </a:r>
            <a:r>
              <a:rPr sz="1000" spc="-10" dirty="0">
                <a:latin typeface="Segoe UI"/>
                <a:cs typeface="Segoe UI"/>
              </a:rPr>
              <a:t>Kings</a:t>
            </a:r>
            <a:r>
              <a:rPr sz="1000" spc="-1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1:1-2)</a:t>
            </a:r>
            <a:endParaRPr sz="1000">
              <a:latin typeface="Segoe UI"/>
              <a:cs typeface="Segoe UI"/>
            </a:endParaRPr>
          </a:p>
          <a:p>
            <a:pPr marL="257156" indent="-130801">
              <a:spcBef>
                <a:spcPts val="135"/>
              </a:spcBef>
              <a:buAutoNum type="arabicPeriod"/>
              <a:tabLst>
                <a:tab pos="257791" algn="l"/>
              </a:tabLst>
            </a:pPr>
            <a:r>
              <a:rPr sz="1000" spc="-5" dirty="0">
                <a:latin typeface="Segoe UI"/>
                <a:cs typeface="Segoe UI"/>
              </a:rPr>
              <a:t>Ahaziah's</a:t>
            </a:r>
            <a:r>
              <a:rPr sz="1000" spc="1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men</a:t>
            </a:r>
            <a:r>
              <a:rPr sz="1000" spc="1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killed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by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fire </a:t>
            </a:r>
            <a:r>
              <a:rPr sz="1000" spc="-5" dirty="0">
                <a:latin typeface="Segoe UI"/>
                <a:cs typeface="Segoe UI"/>
              </a:rPr>
              <a:t>from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heaven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(2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Kg.</a:t>
            </a:r>
            <a:r>
              <a:rPr sz="1000" dirty="0">
                <a:latin typeface="Segoe UI"/>
                <a:cs typeface="Segoe UI"/>
              </a:rPr>
              <a:t> 1:9-17)</a:t>
            </a:r>
            <a:endParaRPr sz="1000">
              <a:latin typeface="Segoe UI"/>
              <a:cs typeface="Segoe UI"/>
            </a:endParaRPr>
          </a:p>
          <a:p>
            <a:pPr marL="257156" indent="-130801">
              <a:spcBef>
                <a:spcPts val="130"/>
              </a:spcBef>
              <a:buAutoNum type="arabicPeriod"/>
              <a:tabLst>
                <a:tab pos="257791" algn="l"/>
              </a:tabLst>
            </a:pPr>
            <a:r>
              <a:rPr sz="1000" spc="-5" dirty="0">
                <a:latin typeface="Segoe UI"/>
                <a:cs typeface="Segoe UI"/>
              </a:rPr>
              <a:t>Parts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the Jordan River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(2</a:t>
            </a:r>
            <a:r>
              <a:rPr sz="1000" spc="1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Kings </a:t>
            </a:r>
            <a:r>
              <a:rPr sz="1000" spc="-5" dirty="0">
                <a:latin typeface="Segoe UI"/>
                <a:cs typeface="Segoe UI"/>
              </a:rPr>
              <a:t>2:1-8)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0695" y="6626125"/>
            <a:ext cx="3305810" cy="25173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699">
              <a:spcBef>
                <a:spcPts val="229"/>
              </a:spcBef>
            </a:pPr>
            <a:r>
              <a:rPr sz="1000" b="1" spc="-5" dirty="0">
                <a:latin typeface="Segoe UI"/>
                <a:cs typeface="Segoe UI"/>
              </a:rPr>
              <a:t>B.</a:t>
            </a:r>
            <a:r>
              <a:rPr sz="1000" b="1" spc="-25" dirty="0">
                <a:latin typeface="Segoe UI"/>
                <a:cs typeface="Segoe UI"/>
              </a:rPr>
              <a:t> </a:t>
            </a:r>
            <a:r>
              <a:rPr sz="1000" b="1" spc="-5" dirty="0">
                <a:latin typeface="Segoe UI"/>
                <a:cs typeface="Segoe UI"/>
              </a:rPr>
              <a:t>The</a:t>
            </a:r>
            <a:r>
              <a:rPr sz="1000" b="1" dirty="0">
                <a:latin typeface="Segoe UI"/>
                <a:cs typeface="Segoe UI"/>
              </a:rPr>
              <a:t> </a:t>
            </a:r>
            <a:r>
              <a:rPr sz="1000" b="1" spc="-5" dirty="0">
                <a:latin typeface="Segoe UI"/>
                <a:cs typeface="Segoe UI"/>
              </a:rPr>
              <a:t>Miracles of</a:t>
            </a:r>
            <a:r>
              <a:rPr sz="1000" b="1" spc="-10" dirty="0">
                <a:latin typeface="Segoe UI"/>
                <a:cs typeface="Segoe UI"/>
              </a:rPr>
              <a:t> </a:t>
            </a:r>
            <a:r>
              <a:rPr sz="1000" b="1" spc="-5" dirty="0">
                <a:latin typeface="Segoe UI"/>
                <a:cs typeface="Segoe UI"/>
              </a:rPr>
              <a:t>Elisha</a:t>
            </a:r>
            <a:endParaRPr sz="1000">
              <a:latin typeface="Segoe UI"/>
              <a:cs typeface="Segoe UI"/>
            </a:endParaRPr>
          </a:p>
          <a:p>
            <a:pPr marL="257156" indent="-130801">
              <a:spcBef>
                <a:spcPts val="135"/>
              </a:spcBef>
              <a:buAutoNum type="arabicPeriod"/>
              <a:tabLst>
                <a:tab pos="257791" algn="l"/>
              </a:tabLst>
            </a:pPr>
            <a:r>
              <a:rPr sz="1000" spc="-5" dirty="0">
                <a:latin typeface="Segoe UI"/>
                <a:cs typeface="Segoe UI"/>
              </a:rPr>
              <a:t>Parts</a:t>
            </a:r>
            <a:r>
              <a:rPr sz="1000" spc="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the Jordan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River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(2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Kings</a:t>
            </a:r>
            <a:r>
              <a:rPr sz="1000" spc="-5" dirty="0">
                <a:latin typeface="Segoe UI"/>
                <a:cs typeface="Segoe UI"/>
              </a:rPr>
              <a:t> 2:13-14)</a:t>
            </a:r>
            <a:endParaRPr sz="1000">
              <a:latin typeface="Segoe UI"/>
              <a:cs typeface="Segoe UI"/>
            </a:endParaRPr>
          </a:p>
          <a:p>
            <a:pPr marL="257156" indent="-130801">
              <a:spcBef>
                <a:spcPts val="130"/>
              </a:spcBef>
              <a:buAutoNum type="arabicPeriod"/>
              <a:tabLst>
                <a:tab pos="257791" algn="l"/>
              </a:tabLst>
            </a:pPr>
            <a:r>
              <a:rPr sz="1000" spc="-5" dirty="0">
                <a:latin typeface="Segoe UI"/>
                <a:cs typeface="Segoe UI"/>
              </a:rPr>
              <a:t>Makes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Jericho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spring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drinkable (2 Kings </a:t>
            </a:r>
            <a:r>
              <a:rPr sz="1000" dirty="0">
                <a:latin typeface="Segoe UI"/>
                <a:cs typeface="Segoe UI"/>
              </a:rPr>
              <a:t>2:19-22)</a:t>
            </a:r>
            <a:endParaRPr sz="1000">
              <a:latin typeface="Segoe UI"/>
              <a:cs typeface="Segoe UI"/>
            </a:endParaRPr>
          </a:p>
          <a:p>
            <a:pPr marL="257156" indent="-131435">
              <a:spcBef>
                <a:spcPts val="120"/>
              </a:spcBef>
              <a:buAutoNum type="arabicPeriod"/>
              <a:tabLst>
                <a:tab pos="257791" algn="l"/>
              </a:tabLst>
            </a:pPr>
            <a:r>
              <a:rPr sz="1000" spc="-10" dirty="0">
                <a:latin typeface="Segoe UI"/>
                <a:cs typeface="Segoe UI"/>
              </a:rPr>
              <a:t>Sends</a:t>
            </a:r>
            <a:r>
              <a:rPr sz="1000" spc="-5" dirty="0">
                <a:latin typeface="Segoe UI"/>
                <a:cs typeface="Segoe UI"/>
              </a:rPr>
              <a:t> bears to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punish</a:t>
            </a:r>
            <a:r>
              <a:rPr sz="1000" dirty="0">
                <a:latin typeface="Segoe UI"/>
                <a:cs typeface="Segoe UI"/>
              </a:rPr>
              <a:t> rude </a:t>
            </a:r>
            <a:r>
              <a:rPr sz="1000" spc="-5" dirty="0">
                <a:latin typeface="Segoe UI"/>
                <a:cs typeface="Segoe UI"/>
              </a:rPr>
              <a:t>youths (2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Kings</a:t>
            </a:r>
            <a:r>
              <a:rPr sz="1000" spc="-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2:23-25)</a:t>
            </a:r>
            <a:endParaRPr sz="1000">
              <a:latin typeface="Segoe UI"/>
              <a:cs typeface="Segoe UI"/>
            </a:endParaRPr>
          </a:p>
          <a:p>
            <a:pPr marL="257156" indent="-130801">
              <a:spcBef>
                <a:spcPts val="130"/>
              </a:spcBef>
              <a:buAutoNum type="arabicPeriod"/>
              <a:tabLst>
                <a:tab pos="257791" algn="l"/>
              </a:tabLst>
            </a:pPr>
            <a:r>
              <a:rPr sz="1000" spc="-5" dirty="0">
                <a:latin typeface="Segoe UI"/>
                <a:cs typeface="Segoe UI"/>
              </a:rPr>
              <a:t>Floods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ditches to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confuse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Moabites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(2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Kings </a:t>
            </a:r>
            <a:r>
              <a:rPr sz="1000" dirty="0">
                <a:latin typeface="Segoe UI"/>
                <a:cs typeface="Segoe UI"/>
              </a:rPr>
              <a:t>3:1-27)</a:t>
            </a:r>
            <a:endParaRPr sz="1000">
              <a:latin typeface="Segoe UI"/>
              <a:cs typeface="Segoe UI"/>
            </a:endParaRPr>
          </a:p>
          <a:p>
            <a:pPr marL="257791" indent="-131435">
              <a:spcBef>
                <a:spcPts val="135"/>
              </a:spcBef>
              <a:buAutoNum type="arabicPeriod"/>
              <a:tabLst>
                <a:tab pos="258426" algn="l"/>
              </a:tabLst>
            </a:pPr>
            <a:r>
              <a:rPr sz="1000" spc="-5" dirty="0">
                <a:latin typeface="Segoe UI"/>
                <a:cs typeface="Segoe UI"/>
              </a:rPr>
              <a:t>Multiplies widow's oil (2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Kings</a:t>
            </a:r>
            <a:r>
              <a:rPr sz="1000" spc="-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4:1-7)</a:t>
            </a:r>
            <a:endParaRPr sz="1000">
              <a:latin typeface="Segoe UI"/>
              <a:cs typeface="Segoe UI"/>
            </a:endParaRPr>
          </a:p>
          <a:p>
            <a:pPr marL="257156" indent="-130801">
              <a:spcBef>
                <a:spcPts val="135"/>
              </a:spcBef>
              <a:buAutoNum type="arabicPeriod"/>
              <a:tabLst>
                <a:tab pos="257791" algn="l"/>
              </a:tabLst>
            </a:pPr>
            <a:r>
              <a:rPr sz="1000" spc="-5" dirty="0">
                <a:latin typeface="Segoe UI"/>
                <a:cs typeface="Segoe UI"/>
              </a:rPr>
              <a:t>Shunammite</a:t>
            </a:r>
            <a:r>
              <a:rPr sz="1000" spc="-1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woman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bears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a</a:t>
            </a:r>
            <a:r>
              <a:rPr sz="1000" spc="-1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son (2 Kings</a:t>
            </a:r>
            <a:r>
              <a:rPr sz="1000" spc="-1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4:8-17)</a:t>
            </a:r>
            <a:endParaRPr sz="1000">
              <a:latin typeface="Segoe UI"/>
              <a:cs typeface="Segoe UI"/>
            </a:endParaRPr>
          </a:p>
          <a:p>
            <a:pPr marL="257156" indent="-130801">
              <a:spcBef>
                <a:spcPts val="130"/>
              </a:spcBef>
              <a:buAutoNum type="arabicPeriod"/>
              <a:tabLst>
                <a:tab pos="257791" algn="l"/>
              </a:tabLst>
            </a:pPr>
            <a:r>
              <a:rPr sz="1000" spc="-5" dirty="0">
                <a:latin typeface="Segoe UI"/>
                <a:cs typeface="Segoe UI"/>
              </a:rPr>
              <a:t>Resurrects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Shunammite's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son</a:t>
            </a:r>
            <a:r>
              <a:rPr sz="1000" spc="-5" dirty="0">
                <a:latin typeface="Segoe UI"/>
                <a:cs typeface="Segoe UI"/>
              </a:rPr>
              <a:t> (2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Kings </a:t>
            </a:r>
            <a:r>
              <a:rPr sz="1000" dirty="0">
                <a:latin typeface="Segoe UI"/>
                <a:cs typeface="Segoe UI"/>
              </a:rPr>
              <a:t>4:18-37)</a:t>
            </a:r>
            <a:endParaRPr sz="1000">
              <a:latin typeface="Segoe UI"/>
              <a:cs typeface="Segoe UI"/>
            </a:endParaRPr>
          </a:p>
          <a:p>
            <a:pPr marL="257156" indent="-130801">
              <a:spcBef>
                <a:spcPts val="135"/>
              </a:spcBef>
              <a:buAutoNum type="arabicPeriod"/>
              <a:tabLst>
                <a:tab pos="257791" algn="l"/>
              </a:tabLst>
            </a:pPr>
            <a:r>
              <a:rPr sz="1000" spc="-5" dirty="0">
                <a:latin typeface="Segoe UI"/>
                <a:cs typeface="Segoe UI"/>
              </a:rPr>
              <a:t>Purifies</a:t>
            </a:r>
            <a:r>
              <a:rPr sz="1000" spc="-1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poisoned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stew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(2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Kings </a:t>
            </a:r>
            <a:r>
              <a:rPr sz="1000" dirty="0">
                <a:latin typeface="Segoe UI"/>
                <a:cs typeface="Segoe UI"/>
              </a:rPr>
              <a:t>4:38-44)</a:t>
            </a:r>
            <a:endParaRPr sz="1000">
              <a:latin typeface="Segoe UI"/>
              <a:cs typeface="Segoe UI"/>
            </a:endParaRPr>
          </a:p>
          <a:p>
            <a:pPr marL="257156" indent="-130801">
              <a:spcBef>
                <a:spcPts val="130"/>
              </a:spcBef>
              <a:buAutoNum type="arabicPeriod"/>
              <a:tabLst>
                <a:tab pos="257791" algn="l"/>
              </a:tabLst>
            </a:pPr>
            <a:r>
              <a:rPr sz="1000" spc="-5" dirty="0">
                <a:latin typeface="Segoe UI"/>
                <a:cs typeface="Segoe UI"/>
              </a:rPr>
              <a:t>Heals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Naaman's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leprosy </a:t>
            </a:r>
            <a:r>
              <a:rPr sz="1000" dirty="0">
                <a:latin typeface="Segoe UI"/>
                <a:cs typeface="Segoe UI"/>
              </a:rPr>
              <a:t>(2</a:t>
            </a:r>
            <a:r>
              <a:rPr sz="1000" spc="-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Kings </a:t>
            </a:r>
            <a:r>
              <a:rPr sz="1000" dirty="0">
                <a:latin typeface="Segoe UI"/>
                <a:cs typeface="Segoe UI"/>
              </a:rPr>
              <a:t>5:1-14)</a:t>
            </a:r>
            <a:endParaRPr sz="1000">
              <a:latin typeface="Segoe UI"/>
              <a:cs typeface="Segoe UI"/>
            </a:endParaRPr>
          </a:p>
          <a:p>
            <a:pPr marL="325731" indent="-199375">
              <a:spcBef>
                <a:spcPts val="120"/>
              </a:spcBef>
              <a:buAutoNum type="arabicPeriod"/>
              <a:tabLst>
                <a:tab pos="326366" algn="l"/>
              </a:tabLst>
            </a:pPr>
            <a:r>
              <a:rPr sz="1000" spc="-5" dirty="0">
                <a:latin typeface="Segoe UI"/>
                <a:cs typeface="Segoe UI"/>
              </a:rPr>
              <a:t>Gehazi struck with leprosy </a:t>
            </a:r>
            <a:r>
              <a:rPr sz="1000" dirty="0">
                <a:latin typeface="Segoe UI"/>
                <a:cs typeface="Segoe UI"/>
              </a:rPr>
              <a:t>(2 </a:t>
            </a:r>
            <a:r>
              <a:rPr sz="1000" spc="-5" dirty="0">
                <a:latin typeface="Segoe UI"/>
                <a:cs typeface="Segoe UI"/>
              </a:rPr>
              <a:t>Kings 5:15-27)</a:t>
            </a:r>
            <a:endParaRPr sz="1000">
              <a:latin typeface="Segoe UI"/>
              <a:cs typeface="Segoe UI"/>
            </a:endParaRPr>
          </a:p>
          <a:p>
            <a:pPr marL="325731" indent="-199375">
              <a:spcBef>
                <a:spcPts val="130"/>
              </a:spcBef>
              <a:buAutoNum type="arabicPeriod"/>
              <a:tabLst>
                <a:tab pos="326366" algn="l"/>
              </a:tabLst>
            </a:pPr>
            <a:r>
              <a:rPr sz="1000" spc="-5" dirty="0">
                <a:latin typeface="Segoe UI"/>
                <a:cs typeface="Segoe UI"/>
              </a:rPr>
              <a:t>Floats</a:t>
            </a:r>
            <a:r>
              <a:rPr sz="1000" spc="-1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lost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axhead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(2 Kings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6:1-7)</a:t>
            </a:r>
            <a:endParaRPr sz="1000">
              <a:latin typeface="Segoe UI"/>
              <a:cs typeface="Segoe UI"/>
            </a:endParaRPr>
          </a:p>
          <a:p>
            <a:pPr marL="325731" indent="-199375">
              <a:spcBef>
                <a:spcPts val="135"/>
              </a:spcBef>
              <a:buAutoNum type="arabicPeriod"/>
              <a:tabLst>
                <a:tab pos="326366" algn="l"/>
              </a:tabLst>
            </a:pPr>
            <a:r>
              <a:rPr sz="1000" spc="-5" dirty="0">
                <a:latin typeface="Segoe UI"/>
                <a:cs typeface="Segoe UI"/>
              </a:rPr>
              <a:t>Gives special sight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to</a:t>
            </a:r>
            <a:r>
              <a:rPr sz="1000" dirty="0">
                <a:latin typeface="Segoe UI"/>
                <a:cs typeface="Segoe UI"/>
              </a:rPr>
              <a:t> the</a:t>
            </a:r>
            <a:r>
              <a:rPr sz="1000" spc="-5" dirty="0">
                <a:latin typeface="Segoe UI"/>
                <a:cs typeface="Segoe UI"/>
              </a:rPr>
              <a:t> king's</a:t>
            </a:r>
            <a:r>
              <a:rPr sz="1000" spc="2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envoy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(2</a:t>
            </a:r>
            <a:r>
              <a:rPr sz="1000" spc="1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Kg.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6:16-17)</a:t>
            </a:r>
            <a:endParaRPr sz="1000">
              <a:latin typeface="Segoe UI"/>
              <a:cs typeface="Segoe UI"/>
            </a:endParaRPr>
          </a:p>
          <a:p>
            <a:pPr marL="325731" indent="-199375">
              <a:spcBef>
                <a:spcPts val="130"/>
              </a:spcBef>
              <a:buAutoNum type="arabicPeriod"/>
              <a:tabLst>
                <a:tab pos="326366" algn="l"/>
              </a:tabLst>
            </a:pPr>
            <a:r>
              <a:rPr sz="1000" spc="-5" dirty="0">
                <a:latin typeface="Segoe UI"/>
                <a:cs typeface="Segoe UI"/>
              </a:rPr>
              <a:t>Blinds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the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Aramean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army</a:t>
            </a:r>
            <a:r>
              <a:rPr sz="1000" spc="-1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(2 </a:t>
            </a:r>
            <a:r>
              <a:rPr sz="1000" spc="-10" dirty="0">
                <a:latin typeface="Segoe UI"/>
                <a:cs typeface="Segoe UI"/>
              </a:rPr>
              <a:t>Kings </a:t>
            </a:r>
            <a:r>
              <a:rPr sz="1000" dirty="0">
                <a:latin typeface="Segoe UI"/>
                <a:cs typeface="Segoe UI"/>
              </a:rPr>
              <a:t>6:8-23)</a:t>
            </a:r>
            <a:endParaRPr sz="1000">
              <a:latin typeface="Segoe UI"/>
              <a:cs typeface="Segoe UI"/>
            </a:endParaRPr>
          </a:p>
          <a:p>
            <a:pPr marL="325731" indent="-199375">
              <a:spcBef>
                <a:spcPts val="135"/>
              </a:spcBef>
              <a:buAutoNum type="arabicPeriod"/>
              <a:tabLst>
                <a:tab pos="326366" algn="l"/>
              </a:tabLst>
            </a:pPr>
            <a:r>
              <a:rPr sz="1000" spc="-5" dirty="0">
                <a:latin typeface="Segoe UI"/>
                <a:cs typeface="Segoe UI"/>
              </a:rPr>
              <a:t>His bones resurrect</a:t>
            </a:r>
            <a:r>
              <a:rPr sz="1000" spc="1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a dead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man</a:t>
            </a:r>
            <a:r>
              <a:rPr sz="100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(2</a:t>
            </a:r>
            <a:r>
              <a:rPr sz="1000" spc="5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Kings 13:20-21)</a:t>
            </a:r>
            <a:endParaRPr sz="1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1" y="537465"/>
            <a:ext cx="692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3664" y="461264"/>
            <a:ext cx="1125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Kings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3900" y="926338"/>
            <a:ext cx="6821170" cy="7807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Their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Ministries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Compared</a:t>
            </a:r>
            <a:endParaRPr sz="1200">
              <a:latin typeface="Segoe UI"/>
              <a:cs typeface="Segoe UI"/>
            </a:endParaRPr>
          </a:p>
          <a:p>
            <a:pPr marL="12699" marR="29843">
              <a:lnSpc>
                <a:spcPct val="110800"/>
              </a:lnSpc>
              <a:spcBef>
                <a:spcPts val="815"/>
              </a:spcBef>
              <a:buAutoNum type="alphaUcPeriod"/>
              <a:tabLst>
                <a:tab pos="186677" algn="l"/>
              </a:tabLst>
            </a:pPr>
            <a:r>
              <a:rPr sz="1200" spc="-5" dirty="0">
                <a:latin typeface="Segoe UI"/>
                <a:cs typeface="Segoe UI"/>
              </a:rPr>
              <a:t>Both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prophets were</a:t>
            </a:r>
            <a:r>
              <a:rPr sz="1200" spc="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similar</a:t>
            </a:r>
            <a:r>
              <a:rPr sz="1200" spc="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their </a:t>
            </a:r>
            <a:r>
              <a:rPr sz="1200" dirty="0">
                <a:latin typeface="Segoe UI"/>
                <a:cs typeface="Segoe UI"/>
              </a:rPr>
              <a:t>overall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purpose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resist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cult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5" dirty="0">
                <a:latin typeface="Segoe UI"/>
                <a:cs typeface="Segoe UI"/>
              </a:rPr>
              <a:t> Baal </a:t>
            </a:r>
            <a:r>
              <a:rPr sz="1200" dirty="0">
                <a:latin typeface="Segoe UI"/>
                <a:cs typeface="Segoe UI"/>
              </a:rPr>
              <a:t>and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demonstrate </a:t>
            </a:r>
            <a:r>
              <a:rPr sz="1200" dirty="0">
                <a:latin typeface="Segoe UI"/>
                <a:cs typeface="Segoe UI"/>
              </a:rPr>
              <a:t>by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their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miracles</a:t>
            </a:r>
            <a:r>
              <a:rPr sz="1200" dirty="0">
                <a:latin typeface="Segoe UI"/>
                <a:cs typeface="Segoe UI"/>
              </a:rPr>
              <a:t> and </a:t>
            </a:r>
            <a:r>
              <a:rPr sz="1200" spc="-5" dirty="0">
                <a:latin typeface="Segoe UI"/>
                <a:cs typeface="Segoe UI"/>
              </a:rPr>
              <a:t>ministry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that 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only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true God </a:t>
            </a:r>
            <a:r>
              <a:rPr sz="1200" spc="-5" dirty="0">
                <a:latin typeface="Segoe UI"/>
                <a:cs typeface="Segoe UI"/>
              </a:rPr>
              <a:t>is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God 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Israel.</a:t>
            </a:r>
            <a:endParaRPr sz="1200">
              <a:latin typeface="Segoe UI"/>
              <a:cs typeface="Segoe UI"/>
            </a:endParaRPr>
          </a:p>
          <a:p>
            <a:pPr marL="12699" marR="5080">
              <a:lnSpc>
                <a:spcPct val="110800"/>
              </a:lnSpc>
              <a:buAutoNum type="alphaUcPeriod"/>
              <a:tabLst>
                <a:tab pos="174612" algn="l"/>
              </a:tabLst>
            </a:pPr>
            <a:r>
              <a:rPr sz="1200" spc="-5" dirty="0">
                <a:latin typeface="Segoe UI"/>
                <a:cs typeface="Segoe UI"/>
              </a:rPr>
              <a:t>Elijah is</a:t>
            </a:r>
            <a:r>
              <a:rPr sz="1200" dirty="0">
                <a:latin typeface="Segoe UI"/>
                <a:cs typeface="Segoe UI"/>
              </a:rPr>
              <a:t> noted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for </a:t>
            </a:r>
            <a:r>
              <a:rPr sz="1200" spc="-5" dirty="0">
                <a:latin typeface="Segoe UI"/>
                <a:cs typeface="Segoe UI"/>
              </a:rPr>
              <a:t>great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public</a:t>
            </a:r>
            <a:r>
              <a:rPr sz="1200" spc="-5" dirty="0">
                <a:latin typeface="Segoe UI"/>
                <a:cs typeface="Segoe UI"/>
              </a:rPr>
              <a:t> acts,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while Elisha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is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distinguished</a:t>
            </a:r>
            <a:r>
              <a:rPr sz="1200" spc="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by the</a:t>
            </a:r>
            <a:r>
              <a:rPr sz="1200" spc="-5" dirty="0">
                <a:latin typeface="Segoe UI"/>
                <a:cs typeface="Segoe UI"/>
              </a:rPr>
              <a:t> large number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5" dirty="0">
                <a:latin typeface="Segoe UI"/>
                <a:cs typeface="Segoe UI"/>
              </a:rPr>
              <a:t> miracles </a:t>
            </a:r>
            <a:r>
              <a:rPr sz="1200" dirty="0">
                <a:latin typeface="Segoe UI"/>
                <a:cs typeface="Segoe UI"/>
              </a:rPr>
              <a:t>he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performed,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many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them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for</a:t>
            </a:r>
            <a:r>
              <a:rPr sz="1200" spc="-5" dirty="0">
                <a:latin typeface="Segoe UI"/>
                <a:cs typeface="Segoe UI"/>
              </a:rPr>
              <a:t> individual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needs.</a:t>
            </a:r>
            <a:endParaRPr sz="1200">
              <a:latin typeface="Segoe UI"/>
              <a:cs typeface="Segoe UI"/>
            </a:endParaRPr>
          </a:p>
          <a:p>
            <a:pPr marL="12699" marR="513677">
              <a:lnSpc>
                <a:spcPct val="110800"/>
              </a:lnSpc>
              <a:buAutoNum type="alphaUcPeriod"/>
              <a:tabLst>
                <a:tab pos="182232" algn="l"/>
              </a:tabLst>
            </a:pPr>
            <a:r>
              <a:rPr sz="1200" spc="-5" dirty="0">
                <a:latin typeface="Segoe UI"/>
                <a:cs typeface="Segoe UI"/>
              </a:rPr>
              <a:t>Elijah's ministry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emphasized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God's</a:t>
            </a:r>
            <a:r>
              <a:rPr sz="1200" spc="-5" dirty="0">
                <a:latin typeface="Segoe UI"/>
                <a:cs typeface="Segoe UI"/>
              </a:rPr>
              <a:t> law,</a:t>
            </a:r>
            <a:r>
              <a:rPr sz="1200" spc="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judgment,</a:t>
            </a:r>
            <a:r>
              <a:rPr sz="1200" dirty="0">
                <a:latin typeface="Segoe UI"/>
                <a:cs typeface="Segoe UI"/>
              </a:rPr>
              <a:t> and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severity.</a:t>
            </a:r>
            <a:r>
              <a:rPr sz="1200" spc="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Elisha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supplemented </a:t>
            </a:r>
            <a:r>
              <a:rPr sz="1200" dirty="0">
                <a:latin typeface="Segoe UI"/>
                <a:cs typeface="Segoe UI"/>
              </a:rPr>
              <a:t>this by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demonstrating </a:t>
            </a:r>
            <a:r>
              <a:rPr sz="1200" dirty="0">
                <a:latin typeface="Segoe UI"/>
                <a:cs typeface="Segoe UI"/>
              </a:rPr>
              <a:t>God's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grace,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love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 </a:t>
            </a:r>
            <a:r>
              <a:rPr sz="1200" spc="-5" dirty="0">
                <a:latin typeface="Segoe UI"/>
                <a:cs typeface="Segoe UI"/>
              </a:rPr>
              <a:t>tenderness.</a:t>
            </a:r>
            <a:endParaRPr sz="1200">
              <a:latin typeface="Segoe UI"/>
              <a:cs typeface="Segoe UI"/>
            </a:endParaRPr>
          </a:p>
          <a:p>
            <a:pPr marL="12699" marR="83179">
              <a:lnSpc>
                <a:spcPct val="110800"/>
              </a:lnSpc>
              <a:buAutoNum type="alphaUcPeriod"/>
              <a:tabLst>
                <a:tab pos="194296" algn="l"/>
              </a:tabLst>
            </a:pPr>
            <a:r>
              <a:rPr sz="1200" spc="-5" dirty="0">
                <a:latin typeface="Segoe UI"/>
                <a:cs typeface="Segoe UI"/>
              </a:rPr>
              <a:t>Elijah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was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like</a:t>
            </a:r>
            <a:r>
              <a:rPr sz="1200" dirty="0">
                <a:latin typeface="Segoe UI"/>
                <a:cs typeface="Segoe UI"/>
              </a:rPr>
              <a:t> John 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Baptist,</a:t>
            </a:r>
            <a:r>
              <a:rPr sz="1200" dirty="0">
                <a:latin typeface="Segoe UI"/>
                <a:cs typeface="Segoe UI"/>
              </a:rPr>
              <a:t> thundering the</a:t>
            </a:r>
            <a:r>
              <a:rPr sz="1200" spc="-5" dirty="0">
                <a:latin typeface="Segoe UI"/>
                <a:cs typeface="Segoe UI"/>
              </a:rPr>
              <a:t> message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repentance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for </a:t>
            </a:r>
            <a:r>
              <a:rPr sz="1200" spc="-5" dirty="0">
                <a:latin typeface="Segoe UI"/>
                <a:cs typeface="Segoe UI"/>
              </a:rPr>
              <a:t>sin.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Elisha followed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this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up by</a:t>
            </a:r>
            <a:r>
              <a:rPr sz="1200" spc="-5" dirty="0">
                <a:latin typeface="Segoe UI"/>
                <a:cs typeface="Segoe UI"/>
              </a:rPr>
              <a:t> going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about,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as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Christ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did,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doing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deeds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5" dirty="0">
                <a:latin typeface="Segoe UI"/>
                <a:cs typeface="Segoe UI"/>
              </a:rPr>
              <a:t> kindness,</a:t>
            </a:r>
            <a:r>
              <a:rPr sz="1200" dirty="0">
                <a:latin typeface="Segoe UI"/>
                <a:cs typeface="Segoe UI"/>
              </a:rPr>
              <a:t> and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by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doing </a:t>
            </a:r>
            <a:r>
              <a:rPr sz="1200" spc="-5" dirty="0">
                <a:latin typeface="Segoe UI"/>
                <a:cs typeface="Segoe UI"/>
              </a:rPr>
              <a:t>miracles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attesting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that the 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words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prophets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were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from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God.</a:t>
            </a:r>
            <a:endParaRPr sz="1200">
              <a:latin typeface="Segoe UI"/>
              <a:cs typeface="Segoe UI"/>
            </a:endParaRPr>
          </a:p>
          <a:p>
            <a:pPr>
              <a:spcBef>
                <a:spcPts val="15"/>
              </a:spcBef>
            </a:pPr>
            <a:endParaRPr sz="1300">
              <a:latin typeface="Segoe UI"/>
              <a:cs typeface="Segoe UI"/>
            </a:endParaRPr>
          </a:p>
          <a:p>
            <a:pPr marL="12699"/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Both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Men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Cast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Great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Shadows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Upon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Their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Land.</a:t>
            </a:r>
            <a:endParaRPr sz="1200">
              <a:latin typeface="Segoe UI"/>
              <a:cs typeface="Segoe UI"/>
            </a:endParaRPr>
          </a:p>
          <a:p>
            <a:pPr marL="186042" indent="-173977">
              <a:spcBef>
                <a:spcPts val="950"/>
              </a:spcBef>
              <a:buAutoNum type="alphaUcPeriod"/>
              <a:tabLst>
                <a:tab pos="186677" algn="l"/>
              </a:tabLst>
            </a:pPr>
            <a:r>
              <a:rPr sz="1200" spc="-5" dirty="0">
                <a:latin typeface="Segoe UI"/>
                <a:cs typeface="Segoe UI"/>
              </a:rPr>
              <a:t>All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us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are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casting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shadows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go through this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present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life.</a:t>
            </a:r>
            <a:endParaRPr sz="1200">
              <a:latin typeface="Segoe UI"/>
              <a:cs typeface="Segoe UI"/>
            </a:endParaRPr>
          </a:p>
          <a:p>
            <a:pPr marL="241282" marR="360654" lvl="1">
              <a:lnSpc>
                <a:spcPct val="110800"/>
              </a:lnSpc>
              <a:spcBef>
                <a:spcPts val="250"/>
              </a:spcBef>
              <a:buAutoNum type="arabicPeriod"/>
              <a:tabLst>
                <a:tab pos="398116" algn="l"/>
              </a:tabLst>
            </a:pPr>
            <a:r>
              <a:rPr sz="1200" spc="-5" dirty="0">
                <a:latin typeface="Segoe UI"/>
                <a:cs typeface="Segoe UI"/>
              </a:rPr>
              <a:t>Shadows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always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amazed </a:t>
            </a:r>
            <a:r>
              <a:rPr sz="1200" spc="-5" dirty="0">
                <a:latin typeface="Segoe UI"/>
                <a:cs typeface="Segoe UI"/>
              </a:rPr>
              <a:t>me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when </a:t>
            </a:r>
            <a:r>
              <a:rPr sz="1200" dirty="0">
                <a:latin typeface="Segoe UI"/>
                <a:cs typeface="Segoe UI"/>
              </a:rPr>
              <a:t>I </a:t>
            </a:r>
            <a:r>
              <a:rPr sz="1200" spc="-5" dirty="0">
                <a:latin typeface="Segoe UI"/>
                <a:cs typeface="Segoe UI"/>
              </a:rPr>
              <a:t>was</a:t>
            </a:r>
            <a:r>
              <a:rPr sz="1200" dirty="0">
                <a:latin typeface="Segoe UI"/>
                <a:cs typeface="Segoe UI"/>
              </a:rPr>
              <a:t> a</a:t>
            </a:r>
            <a:r>
              <a:rPr sz="1200" spc="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child.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Explain: </a:t>
            </a:r>
            <a:r>
              <a:rPr sz="1200" spc="-5" dirty="0">
                <a:latin typeface="Segoe UI"/>
                <a:cs typeface="Segoe UI"/>
              </a:rPr>
              <a:t>stepping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on</a:t>
            </a:r>
            <a:r>
              <a:rPr sz="1200" spc="-5" dirty="0">
                <a:latin typeface="Segoe UI"/>
                <a:cs typeface="Segoe UI"/>
              </a:rPr>
              <a:t> them,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watching </a:t>
            </a:r>
            <a:r>
              <a:rPr sz="1200" dirty="0">
                <a:latin typeface="Segoe UI"/>
                <a:cs typeface="Segoe UI"/>
              </a:rPr>
              <a:t>them </a:t>
            </a:r>
            <a:r>
              <a:rPr sz="1200" spc="-3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change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with </a:t>
            </a:r>
            <a:r>
              <a:rPr sz="1200" dirty="0">
                <a:latin typeface="Segoe UI"/>
                <a:cs typeface="Segoe UI"/>
              </a:rPr>
              <a:t>our </a:t>
            </a:r>
            <a:r>
              <a:rPr sz="1200" spc="-5" dirty="0">
                <a:latin typeface="Segoe UI"/>
                <a:cs typeface="Segoe UI"/>
              </a:rPr>
              <a:t>walk.</a:t>
            </a:r>
            <a:endParaRPr sz="1200">
              <a:latin typeface="Segoe UI"/>
              <a:cs typeface="Segoe UI"/>
            </a:endParaRPr>
          </a:p>
          <a:p>
            <a:pPr marL="397481" lvl="1" indent="-156834">
              <a:spcBef>
                <a:spcPts val="155"/>
              </a:spcBef>
              <a:buAutoNum type="arabicPeriod"/>
              <a:tabLst>
                <a:tab pos="398116" algn="l"/>
              </a:tabLst>
            </a:pP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cannot </a:t>
            </a:r>
            <a:r>
              <a:rPr sz="1200" spc="-5" dirty="0">
                <a:latin typeface="Segoe UI"/>
                <a:cs typeface="Segoe UI"/>
              </a:rPr>
              <a:t>control our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shadows,</a:t>
            </a:r>
            <a:r>
              <a:rPr sz="1200" dirty="0">
                <a:latin typeface="Segoe UI"/>
                <a:cs typeface="Segoe UI"/>
              </a:rPr>
              <a:t> but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are constantly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casting</a:t>
            </a:r>
            <a:r>
              <a:rPr sz="1200" dirty="0">
                <a:latin typeface="Segoe UI"/>
                <a:cs typeface="Segoe UI"/>
              </a:rPr>
              <a:t> them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as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5" dirty="0">
                <a:latin typeface="Segoe UI"/>
                <a:cs typeface="Segoe UI"/>
              </a:rPr>
              <a:t>walk</a:t>
            </a:r>
            <a:r>
              <a:rPr sz="1200" spc="-5" dirty="0">
                <a:latin typeface="Segoe UI"/>
                <a:cs typeface="Segoe UI"/>
              </a:rPr>
              <a:t> in</a:t>
            </a:r>
            <a:r>
              <a:rPr sz="1200" dirty="0">
                <a:latin typeface="Segoe UI"/>
                <a:cs typeface="Segoe UI"/>
              </a:rPr>
              <a:t> 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light.</a:t>
            </a:r>
            <a:endParaRPr sz="1200">
              <a:latin typeface="Segoe UI"/>
              <a:cs typeface="Segoe UI"/>
            </a:endParaRPr>
          </a:p>
          <a:p>
            <a:pPr marL="241282" marR="204455" lvl="1">
              <a:lnSpc>
                <a:spcPct val="110800"/>
              </a:lnSpc>
              <a:buAutoNum type="arabicPeriod"/>
              <a:tabLst>
                <a:tab pos="398116" algn="l"/>
              </a:tabLst>
            </a:pPr>
            <a:r>
              <a:rPr sz="1200" spc="-5" dirty="0">
                <a:latin typeface="Segoe UI"/>
                <a:cs typeface="Segoe UI"/>
              </a:rPr>
              <a:t>Our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physical</a:t>
            </a:r>
            <a:r>
              <a:rPr sz="1200" spc="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shadows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remind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us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that</a:t>
            </a:r>
            <a:r>
              <a:rPr sz="1200" spc="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 </a:t>
            </a:r>
            <a:r>
              <a:rPr sz="1200" dirty="0">
                <a:latin typeface="Segoe UI"/>
                <a:cs typeface="Segoe UI"/>
              </a:rPr>
              <a:t>are </a:t>
            </a:r>
            <a:r>
              <a:rPr sz="1200" spc="-5" dirty="0">
                <a:latin typeface="Segoe UI"/>
                <a:cs typeface="Segoe UI"/>
              </a:rPr>
              <a:t>also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casting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shadows</a:t>
            </a:r>
            <a:r>
              <a:rPr sz="1200" spc="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5" dirty="0">
                <a:latin typeface="Segoe UI"/>
                <a:cs typeface="Segoe UI"/>
              </a:rPr>
              <a:t> spiritual influence</a:t>
            </a:r>
            <a:r>
              <a:rPr sz="1200" spc="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upon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others.</a:t>
            </a:r>
            <a:endParaRPr sz="1200">
              <a:latin typeface="Segoe UI"/>
              <a:cs typeface="Segoe UI"/>
            </a:endParaRPr>
          </a:p>
          <a:p>
            <a:pPr marL="241282" marR="513043" lvl="1">
              <a:lnSpc>
                <a:spcPct val="110800"/>
              </a:lnSpc>
              <a:spcBef>
                <a:spcPts val="5"/>
              </a:spcBef>
              <a:buAutoNum type="arabicPeriod"/>
              <a:tabLst>
                <a:tab pos="398116" algn="l"/>
              </a:tabLst>
            </a:pPr>
            <a:r>
              <a:rPr sz="1200" spc="-5" dirty="0">
                <a:latin typeface="Segoe UI"/>
                <a:cs typeface="Segoe UI"/>
              </a:rPr>
              <a:t>Just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our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bodies cast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their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shadows quite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involuntarily,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so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 </a:t>
            </a:r>
            <a:r>
              <a:rPr sz="1200" dirty="0">
                <a:latin typeface="Segoe UI"/>
                <a:cs typeface="Segoe UI"/>
              </a:rPr>
              <a:t>are</a:t>
            </a:r>
            <a:r>
              <a:rPr sz="1200" spc="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continually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quite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involuntarily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casting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shadow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our moral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spiritual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influence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upon</a:t>
            </a:r>
            <a:r>
              <a:rPr sz="1200" spc="-5" dirty="0">
                <a:latin typeface="Segoe UI"/>
                <a:cs typeface="Segoe UI"/>
              </a:rPr>
              <a:t> other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lives.</a:t>
            </a:r>
            <a:endParaRPr sz="1200">
              <a:latin typeface="Segoe UI"/>
              <a:cs typeface="Segoe UI"/>
            </a:endParaRPr>
          </a:p>
          <a:p>
            <a:pPr lvl="1">
              <a:spcBef>
                <a:spcPts val="10"/>
              </a:spcBef>
              <a:buFont typeface="Segoe UI"/>
              <a:buAutoNum type="arabicPeriod"/>
            </a:pPr>
            <a:endParaRPr sz="1300">
              <a:latin typeface="Segoe UI"/>
              <a:cs typeface="Segoe UI"/>
            </a:endParaRPr>
          </a:p>
          <a:p>
            <a:pPr marL="173977" indent="-161913">
              <a:buAutoNum type="alphaUcPeriod"/>
              <a:tabLst>
                <a:tab pos="174612" algn="l"/>
              </a:tabLst>
            </a:pPr>
            <a:r>
              <a:rPr sz="1200" spc="-5" dirty="0">
                <a:latin typeface="Segoe UI"/>
                <a:cs typeface="Segoe UI"/>
              </a:rPr>
              <a:t>Our </a:t>
            </a:r>
            <a:r>
              <a:rPr sz="1200" dirty="0">
                <a:latin typeface="Segoe UI"/>
                <a:cs typeface="Segoe UI"/>
              </a:rPr>
              <a:t>only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choice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5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kind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influence we</a:t>
            </a:r>
            <a:r>
              <a:rPr sz="1200" dirty="0">
                <a:latin typeface="Segoe UI"/>
                <a:cs typeface="Segoe UI"/>
              </a:rPr>
              <a:t> have.</a:t>
            </a:r>
            <a:endParaRPr sz="1200">
              <a:latin typeface="Segoe UI"/>
              <a:cs typeface="Segoe UI"/>
            </a:endParaRPr>
          </a:p>
          <a:p>
            <a:pPr marL="397481" lvl="1" indent="-156834">
              <a:spcBef>
                <a:spcPts val="409"/>
              </a:spcBef>
              <a:buAutoNum type="arabicPeriod"/>
              <a:tabLst>
                <a:tab pos="398116" algn="l"/>
              </a:tabLst>
            </a:pP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cannot </a:t>
            </a:r>
            <a:r>
              <a:rPr sz="1200" spc="-5" dirty="0">
                <a:latin typeface="Segoe UI"/>
                <a:cs typeface="Segoe UI"/>
              </a:rPr>
              <a:t>choose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be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non-influential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anymore </a:t>
            </a:r>
            <a:r>
              <a:rPr sz="1200" dirty="0">
                <a:latin typeface="Segoe UI"/>
                <a:cs typeface="Segoe UI"/>
              </a:rPr>
              <a:t>than </a:t>
            </a: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can choose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not to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cast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shadow.</a:t>
            </a:r>
            <a:endParaRPr sz="1200">
              <a:latin typeface="Segoe UI"/>
              <a:cs typeface="Segoe UI"/>
            </a:endParaRPr>
          </a:p>
          <a:p>
            <a:pPr marL="397481" lvl="1" indent="-156834">
              <a:spcBef>
                <a:spcPts val="155"/>
              </a:spcBef>
              <a:buAutoNum type="arabicPeriod"/>
              <a:tabLst>
                <a:tab pos="398116" algn="l"/>
              </a:tabLst>
            </a:pPr>
            <a:r>
              <a:rPr sz="1200" spc="-5" dirty="0">
                <a:latin typeface="Segoe UI"/>
                <a:cs typeface="Segoe UI"/>
              </a:rPr>
              <a:t>But,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can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determine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what kind</a:t>
            </a:r>
            <a:r>
              <a:rPr sz="1200" dirty="0">
                <a:latin typeface="Segoe UI"/>
                <a:cs typeface="Segoe UI"/>
              </a:rPr>
              <a:t> 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influence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our </a:t>
            </a:r>
            <a:r>
              <a:rPr sz="1200" spc="-5" dirty="0">
                <a:latin typeface="Segoe UI"/>
                <a:cs typeface="Segoe UI"/>
              </a:rPr>
              <a:t>lives will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be.</a:t>
            </a:r>
            <a:endParaRPr sz="1200">
              <a:latin typeface="Segoe UI"/>
              <a:cs typeface="Segoe UI"/>
            </a:endParaRPr>
          </a:p>
          <a:p>
            <a:pPr marL="397481" lvl="1" indent="-156834">
              <a:spcBef>
                <a:spcPts val="155"/>
              </a:spcBef>
              <a:buAutoNum type="arabicPeriod"/>
              <a:tabLst>
                <a:tab pos="398116" algn="l"/>
              </a:tabLst>
            </a:pPr>
            <a:r>
              <a:rPr sz="1200" spc="-5" dirty="0">
                <a:latin typeface="Segoe UI"/>
                <a:cs typeface="Segoe UI"/>
              </a:rPr>
              <a:t>Our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influence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may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contribute either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eternal salvation</a:t>
            </a:r>
            <a:r>
              <a:rPr sz="1200" dirty="0">
                <a:latin typeface="Segoe UI"/>
                <a:cs typeface="Segoe UI"/>
              </a:rPr>
              <a:t> or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 </a:t>
            </a:r>
            <a:r>
              <a:rPr sz="1200" spc="-5" dirty="0">
                <a:latin typeface="Segoe UI"/>
                <a:cs typeface="Segoe UI"/>
              </a:rPr>
              <a:t>eternal </a:t>
            </a:r>
            <a:r>
              <a:rPr sz="1200" dirty="0">
                <a:latin typeface="Segoe UI"/>
                <a:cs typeface="Segoe UI"/>
              </a:rPr>
              <a:t>damnation of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others.</a:t>
            </a:r>
            <a:endParaRPr sz="1200">
              <a:latin typeface="Segoe UI"/>
              <a:cs typeface="Segoe UI"/>
            </a:endParaRPr>
          </a:p>
          <a:p>
            <a:pPr marL="397481" lvl="1" indent="-156834">
              <a:spcBef>
                <a:spcPts val="155"/>
              </a:spcBef>
              <a:buAutoNum type="arabicPeriod"/>
              <a:tabLst>
                <a:tab pos="398116" algn="l"/>
              </a:tabLst>
            </a:pPr>
            <a:r>
              <a:rPr sz="1200" spc="-5" dirty="0">
                <a:latin typeface="Segoe UI"/>
                <a:cs typeface="Segoe UI"/>
              </a:rPr>
              <a:t>To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spiritual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edification or 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spiritual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hurt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others.</a:t>
            </a:r>
            <a:endParaRPr sz="1200">
              <a:latin typeface="Segoe UI"/>
              <a:cs typeface="Segoe UI"/>
            </a:endParaRPr>
          </a:p>
          <a:p>
            <a:pPr marL="240647" marR="131435">
              <a:lnSpc>
                <a:spcPct val="110800"/>
              </a:lnSpc>
            </a:pPr>
            <a:r>
              <a:rPr sz="1200" dirty="0">
                <a:latin typeface="Segoe UI"/>
                <a:cs typeface="Segoe UI"/>
              </a:rPr>
              <a:t>(Gal </a:t>
            </a:r>
            <a:r>
              <a:rPr sz="1200" spc="-5" dirty="0">
                <a:latin typeface="Segoe UI"/>
                <a:cs typeface="Segoe UI"/>
              </a:rPr>
              <a:t>6:7-8) "</a:t>
            </a:r>
            <a:r>
              <a:rPr sz="1200" i="1" spc="-5" dirty="0">
                <a:latin typeface="Segoe UI"/>
                <a:cs typeface="Segoe UI"/>
              </a:rPr>
              <a:t>Be not deceived; </a:t>
            </a:r>
            <a:r>
              <a:rPr sz="1200" i="1" dirty="0">
                <a:latin typeface="Segoe UI"/>
                <a:cs typeface="Segoe UI"/>
              </a:rPr>
              <a:t>God is not </a:t>
            </a:r>
            <a:r>
              <a:rPr sz="1200" i="1" spc="-5" dirty="0">
                <a:latin typeface="Segoe UI"/>
                <a:cs typeface="Segoe UI"/>
              </a:rPr>
              <a:t>mocked: for whatsoever </a:t>
            </a:r>
            <a:r>
              <a:rPr sz="1200" i="1" dirty="0">
                <a:latin typeface="Segoe UI"/>
                <a:cs typeface="Segoe UI"/>
              </a:rPr>
              <a:t>a man </a:t>
            </a:r>
            <a:r>
              <a:rPr sz="1200" i="1" spc="-5" dirty="0">
                <a:latin typeface="Segoe UI"/>
                <a:cs typeface="Segoe UI"/>
              </a:rPr>
              <a:t>soweth, that </a:t>
            </a:r>
            <a:r>
              <a:rPr sz="1200" i="1" dirty="0">
                <a:latin typeface="Segoe UI"/>
                <a:cs typeface="Segoe UI"/>
              </a:rPr>
              <a:t>shall </a:t>
            </a:r>
            <a:r>
              <a:rPr sz="1200" i="1" spc="15" dirty="0">
                <a:latin typeface="Segoe UI"/>
                <a:cs typeface="Segoe UI"/>
              </a:rPr>
              <a:t>he </a:t>
            </a:r>
            <a:r>
              <a:rPr sz="1200" i="1" dirty="0">
                <a:latin typeface="Segoe UI"/>
                <a:cs typeface="Segoe UI"/>
              </a:rPr>
              <a:t>also </a:t>
            </a:r>
            <a:r>
              <a:rPr sz="1200" i="1" spc="5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reap. </a:t>
            </a:r>
            <a:r>
              <a:rPr sz="1200" i="1" dirty="0">
                <a:latin typeface="Segoe UI"/>
                <a:cs typeface="Segoe UI"/>
              </a:rPr>
              <a:t>{8} For he </a:t>
            </a:r>
            <a:r>
              <a:rPr sz="1200" i="1" spc="-5" dirty="0">
                <a:latin typeface="Segoe UI"/>
                <a:cs typeface="Segoe UI"/>
              </a:rPr>
              <a:t>that soweth to </a:t>
            </a:r>
            <a:r>
              <a:rPr sz="1200" i="1" dirty="0">
                <a:latin typeface="Segoe UI"/>
                <a:cs typeface="Segoe UI"/>
              </a:rPr>
              <a:t>his </a:t>
            </a:r>
            <a:r>
              <a:rPr sz="1200" i="1" spc="-5" dirty="0">
                <a:latin typeface="Segoe UI"/>
                <a:cs typeface="Segoe UI"/>
              </a:rPr>
              <a:t>flesh </a:t>
            </a:r>
            <a:r>
              <a:rPr sz="1200" i="1" dirty="0">
                <a:latin typeface="Segoe UI"/>
                <a:cs typeface="Segoe UI"/>
              </a:rPr>
              <a:t>shall </a:t>
            </a:r>
            <a:r>
              <a:rPr sz="1200" i="1" spc="-5" dirty="0">
                <a:latin typeface="Segoe UI"/>
                <a:cs typeface="Segoe UI"/>
              </a:rPr>
              <a:t>of the flesh reap corruption; </a:t>
            </a:r>
            <a:r>
              <a:rPr sz="1200" i="1" dirty="0">
                <a:latin typeface="Segoe UI"/>
                <a:cs typeface="Segoe UI"/>
              </a:rPr>
              <a:t>but he </a:t>
            </a:r>
            <a:r>
              <a:rPr sz="1200" i="1" spc="-5" dirty="0">
                <a:latin typeface="Segoe UI"/>
                <a:cs typeface="Segoe UI"/>
              </a:rPr>
              <a:t>that soweth to the </a:t>
            </a:r>
            <a:r>
              <a:rPr sz="1200" i="1" spc="-315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Spirit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shall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of</a:t>
            </a:r>
            <a:r>
              <a:rPr sz="1200" i="1" spc="-5" dirty="0">
                <a:latin typeface="Segoe UI"/>
                <a:cs typeface="Segoe UI"/>
              </a:rPr>
              <a:t> the Spirit</a:t>
            </a:r>
            <a:r>
              <a:rPr sz="1200" i="1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reap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life</a:t>
            </a:r>
            <a:r>
              <a:rPr sz="1200" i="1" spc="5" dirty="0">
                <a:latin typeface="Segoe UI"/>
                <a:cs typeface="Segoe UI"/>
              </a:rPr>
              <a:t> </a:t>
            </a:r>
            <a:r>
              <a:rPr sz="1200" i="1" spc="-5" dirty="0">
                <a:latin typeface="Segoe UI"/>
                <a:cs typeface="Segoe UI"/>
              </a:rPr>
              <a:t>everlasting</a:t>
            </a:r>
            <a:r>
              <a:rPr sz="1200" spc="-5" dirty="0">
                <a:latin typeface="Segoe UI"/>
                <a:cs typeface="Segoe UI"/>
              </a:rPr>
              <a:t>."</a:t>
            </a:r>
            <a:endParaRPr sz="1200">
              <a:latin typeface="Segoe UI"/>
              <a:cs typeface="Segoe UI"/>
            </a:endParaRPr>
          </a:p>
          <a:p>
            <a:pPr>
              <a:spcBef>
                <a:spcPts val="10"/>
              </a:spcBef>
            </a:pPr>
            <a:endParaRPr sz="1300">
              <a:latin typeface="Segoe UI"/>
              <a:cs typeface="Segoe UI"/>
            </a:endParaRPr>
          </a:p>
          <a:p>
            <a:pPr marL="181597" indent="-169533">
              <a:spcBef>
                <a:spcPts val="5"/>
              </a:spcBef>
              <a:buAutoNum type="alphaUcPeriod" startAt="3"/>
              <a:tabLst>
                <a:tab pos="182232" algn="l"/>
              </a:tabLst>
            </a:pPr>
            <a:r>
              <a:rPr sz="1200" spc="-5" dirty="0">
                <a:latin typeface="Segoe UI"/>
                <a:cs typeface="Segoe UI"/>
              </a:rPr>
              <a:t>One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things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sow is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</a:t>
            </a:r>
            <a:r>
              <a:rPr sz="1200" spc="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influence.</a:t>
            </a:r>
            <a:endParaRPr sz="1200">
              <a:latin typeface="Segoe UI"/>
              <a:cs typeface="Segoe UI"/>
            </a:endParaRPr>
          </a:p>
          <a:p>
            <a:pPr marL="397481" lvl="1" indent="-156834">
              <a:spcBef>
                <a:spcPts val="409"/>
              </a:spcBef>
              <a:buAutoNum type="arabicPeriod"/>
              <a:tabLst>
                <a:tab pos="398116" algn="l"/>
              </a:tabLst>
            </a:pP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may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think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our</a:t>
            </a:r>
            <a:r>
              <a:rPr sz="1200" spc="-5" dirty="0">
                <a:latin typeface="Segoe UI"/>
                <a:cs typeface="Segoe UI"/>
              </a:rPr>
              <a:t> influence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very</a:t>
            </a:r>
            <a:r>
              <a:rPr sz="1200" spc="-5" dirty="0">
                <a:latin typeface="Segoe UI"/>
                <a:cs typeface="Segoe UI"/>
              </a:rPr>
              <a:t> small.</a:t>
            </a:r>
            <a:endParaRPr sz="1200">
              <a:latin typeface="Segoe UI"/>
              <a:cs typeface="Segoe UI"/>
            </a:endParaRPr>
          </a:p>
          <a:p>
            <a:pPr marL="398116" lvl="1" indent="-157469">
              <a:spcBef>
                <a:spcPts val="155"/>
              </a:spcBef>
              <a:buAutoNum type="arabicPeriod"/>
              <a:tabLst>
                <a:tab pos="398751" algn="l"/>
              </a:tabLst>
            </a:pP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may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think</a:t>
            </a:r>
            <a:r>
              <a:rPr sz="1200" dirty="0">
                <a:latin typeface="Segoe UI"/>
                <a:cs typeface="Segoe UI"/>
              </a:rPr>
              <a:t> that </a:t>
            </a:r>
            <a:r>
              <a:rPr sz="1200" spc="-5" dirty="0">
                <a:latin typeface="Segoe UI"/>
                <a:cs typeface="Segoe UI"/>
              </a:rPr>
              <a:t>this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doesn't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necessarily</a:t>
            </a:r>
            <a:r>
              <a:rPr sz="1200" spc="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apply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 </a:t>
            </a:r>
            <a:r>
              <a:rPr sz="1200" spc="-5" dirty="0">
                <a:latin typeface="Segoe UI"/>
                <a:cs typeface="Segoe UI"/>
              </a:rPr>
              <a:t>us,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but that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is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simply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not </a:t>
            </a:r>
            <a:r>
              <a:rPr sz="1200" spc="-5" dirty="0">
                <a:latin typeface="Segoe UI"/>
                <a:cs typeface="Segoe UI"/>
              </a:rPr>
              <a:t>true.</a:t>
            </a:r>
            <a:endParaRPr sz="1200">
              <a:latin typeface="Segoe UI"/>
              <a:cs typeface="Segoe UI"/>
            </a:endParaRPr>
          </a:p>
          <a:p>
            <a:pPr marL="397481" lvl="1" indent="-156834">
              <a:spcBef>
                <a:spcPts val="155"/>
              </a:spcBef>
              <a:buAutoNum type="arabicPeriod"/>
              <a:tabLst>
                <a:tab pos="398116" algn="l"/>
              </a:tabLst>
            </a:pPr>
            <a:r>
              <a:rPr sz="1200" spc="-5" dirty="0">
                <a:latin typeface="Segoe UI"/>
                <a:cs typeface="Segoe UI"/>
              </a:rPr>
              <a:t>We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will </a:t>
            </a:r>
            <a:r>
              <a:rPr sz="1200" dirty="0">
                <a:latin typeface="Segoe UI"/>
                <a:cs typeface="Segoe UI"/>
              </a:rPr>
              <a:t>have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impact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on this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world,</a:t>
            </a:r>
            <a:r>
              <a:rPr sz="1200" dirty="0">
                <a:latin typeface="Segoe UI"/>
                <a:cs typeface="Segoe UI"/>
              </a:rPr>
              <a:t> 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question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before </a:t>
            </a:r>
            <a:r>
              <a:rPr sz="1200" dirty="0">
                <a:latin typeface="Segoe UI"/>
                <a:cs typeface="Segoe UI"/>
              </a:rPr>
              <a:t>us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is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what </a:t>
            </a:r>
            <a:r>
              <a:rPr sz="1200" spc="-5" dirty="0">
                <a:latin typeface="Segoe UI"/>
                <a:cs typeface="Segoe UI"/>
              </a:rPr>
              <a:t>kind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influence will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it </a:t>
            </a:r>
            <a:r>
              <a:rPr sz="1200" dirty="0">
                <a:latin typeface="Segoe UI"/>
                <a:cs typeface="Segoe UI"/>
              </a:rPr>
              <a:t>be?</a:t>
            </a:r>
            <a:endParaRPr sz="1200">
              <a:latin typeface="Segoe UI"/>
              <a:cs typeface="Segoe UI"/>
            </a:endParaRPr>
          </a:p>
          <a:p>
            <a:pPr lvl="1">
              <a:lnSpc>
                <a:spcPct val="100000"/>
              </a:lnSpc>
              <a:buFont typeface="Segoe UI"/>
              <a:buAutoNum type="arabicPeriod"/>
            </a:pPr>
            <a:endParaRPr sz="1200">
              <a:latin typeface="Segoe UI"/>
              <a:cs typeface="Segoe UI"/>
            </a:endParaRPr>
          </a:p>
          <a:p>
            <a:pPr marL="12699" marR="403830">
              <a:lnSpc>
                <a:spcPct val="110800"/>
              </a:lnSpc>
              <a:buAutoNum type="alphaUcPeriod" startAt="3"/>
              <a:tabLst>
                <a:tab pos="194296" algn="l"/>
              </a:tabLst>
            </a:pPr>
            <a:r>
              <a:rPr sz="1200" spc="-5" dirty="0">
                <a:latin typeface="Segoe UI"/>
                <a:cs typeface="Segoe UI"/>
              </a:rPr>
              <a:t>Although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their ministries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were</a:t>
            </a:r>
            <a:r>
              <a:rPr sz="1200" spc="-5" dirty="0">
                <a:latin typeface="Segoe UI"/>
                <a:cs typeface="Segoe UI"/>
              </a:rPr>
              <a:t> different,</a:t>
            </a:r>
            <a:r>
              <a:rPr sz="1200" dirty="0">
                <a:latin typeface="Segoe UI"/>
                <a:cs typeface="Segoe UI"/>
              </a:rPr>
              <a:t> both </a:t>
            </a:r>
            <a:r>
              <a:rPr sz="1200" spc="-5" dirty="0">
                <a:latin typeface="Segoe UI"/>
                <a:cs typeface="Segoe UI"/>
              </a:rPr>
              <a:t>were called</a:t>
            </a:r>
            <a:r>
              <a:rPr sz="1200" dirty="0">
                <a:latin typeface="Segoe UI"/>
                <a:cs typeface="Segoe UI"/>
              </a:rPr>
              <a:t> of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God</a:t>
            </a:r>
            <a:r>
              <a:rPr sz="1200" spc="25" dirty="0">
                <a:latin typeface="Segoe UI"/>
                <a:cs typeface="Segoe UI"/>
              </a:rPr>
              <a:t> </a:t>
            </a:r>
            <a:r>
              <a:rPr sz="1200" spc="5" dirty="0">
                <a:latin typeface="Segoe UI"/>
                <a:cs typeface="Segoe UI"/>
              </a:rPr>
              <a:t>to</a:t>
            </a:r>
            <a:r>
              <a:rPr sz="1200" spc="-5" dirty="0">
                <a:latin typeface="Segoe UI"/>
                <a:cs typeface="Segoe UI"/>
              </a:rPr>
              <a:t> serve</a:t>
            </a:r>
            <a:r>
              <a:rPr sz="1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in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capacity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 </a:t>
            </a:r>
            <a:r>
              <a:rPr sz="1200" spc="-315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prophet.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1" y="537465"/>
            <a:ext cx="692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3664" y="461264"/>
            <a:ext cx="1125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Kings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116" y="744729"/>
            <a:ext cx="69843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b="1" dirty="0">
                <a:latin typeface="Segoe UI"/>
                <a:cs typeface="Segoe UI"/>
              </a:rPr>
              <a:t>Israel</a:t>
            </a:r>
            <a:r>
              <a:rPr b="1" spc="-15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-</a:t>
            </a:r>
            <a:r>
              <a:rPr b="1" spc="-20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The</a:t>
            </a:r>
            <a:r>
              <a:rPr b="1" spc="-25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Divided</a:t>
            </a:r>
            <a:r>
              <a:rPr b="1" spc="-10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Kingdom</a:t>
            </a:r>
            <a:endParaRPr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01924" y="726947"/>
            <a:ext cx="7009130" cy="346710"/>
          </a:xfrm>
          <a:custGeom>
            <a:avLst/>
            <a:gdLst/>
            <a:ahLst/>
            <a:cxnLst/>
            <a:rect l="l" t="t" r="r" b="b"/>
            <a:pathLst>
              <a:path w="7009130" h="346709">
                <a:moveTo>
                  <a:pt x="7008622" y="0"/>
                </a:moveTo>
                <a:lnTo>
                  <a:pt x="6996430" y="0"/>
                </a:lnTo>
                <a:lnTo>
                  <a:pt x="6996430" y="12192"/>
                </a:lnTo>
                <a:lnTo>
                  <a:pt x="6996430" y="318770"/>
                </a:lnTo>
                <a:lnTo>
                  <a:pt x="12192" y="318770"/>
                </a:lnTo>
                <a:lnTo>
                  <a:pt x="12192" y="12192"/>
                </a:lnTo>
                <a:lnTo>
                  <a:pt x="6996430" y="12192"/>
                </a:lnTo>
                <a:lnTo>
                  <a:pt x="6996430" y="0"/>
                </a:lnTo>
                <a:lnTo>
                  <a:pt x="12192" y="0"/>
                </a:lnTo>
                <a:lnTo>
                  <a:pt x="0" y="0"/>
                </a:lnTo>
                <a:lnTo>
                  <a:pt x="0" y="12141"/>
                </a:lnTo>
                <a:lnTo>
                  <a:pt x="0" y="318770"/>
                </a:lnTo>
                <a:lnTo>
                  <a:pt x="0" y="346202"/>
                </a:lnTo>
                <a:lnTo>
                  <a:pt x="6996430" y="346202"/>
                </a:lnTo>
                <a:lnTo>
                  <a:pt x="7008622" y="346202"/>
                </a:lnTo>
                <a:lnTo>
                  <a:pt x="7008622" y="318770"/>
                </a:lnTo>
                <a:lnTo>
                  <a:pt x="7008622" y="12192"/>
                </a:lnTo>
                <a:lnTo>
                  <a:pt x="700862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63901" y="1153414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b="1" spc="-5" dirty="0">
                <a:latin typeface="Segoe UI"/>
                <a:cs typeface="Segoe UI"/>
              </a:rPr>
              <a:t>Kings</a:t>
            </a:r>
            <a:r>
              <a:rPr sz="1200" b="1" spc="-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of</a:t>
            </a:r>
            <a:r>
              <a:rPr sz="1200" b="1" spc="-2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Israel…</a:t>
            </a:r>
            <a:r>
              <a:rPr sz="1200" b="1" spc="-1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ALL</a:t>
            </a:r>
            <a:r>
              <a:rPr sz="1200" b="1" spc="-2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BAD</a:t>
            </a:r>
            <a:endParaRPr sz="1200">
              <a:latin typeface="Segoe UI"/>
              <a:cs typeface="Segoe U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720389" y="1461770"/>
          <a:ext cx="6125841" cy="3646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7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68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228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611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1770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  <a:hlinkClick r:id="rId2"/>
                        </a:rPr>
                        <a:t>Jerobo</a:t>
                      </a:r>
                      <a:r>
                        <a:rPr sz="1100" spc="-10" dirty="0">
                          <a:latin typeface="Segoe UI"/>
                          <a:cs typeface="Segoe UI"/>
                          <a:hlinkClick r:id="rId2"/>
                        </a:rPr>
                        <a:t>a</a:t>
                      </a:r>
                      <a:r>
                        <a:rPr sz="1100" dirty="0">
                          <a:latin typeface="Segoe UI"/>
                          <a:cs typeface="Segoe UI"/>
                          <a:hlinkClick r:id="rId2"/>
                        </a:rPr>
                        <a:t>m</a:t>
                      </a:r>
                      <a:r>
                        <a:rPr sz="1100" spc="-10" dirty="0">
                          <a:latin typeface="Segoe UI"/>
                          <a:cs typeface="Segoe UI"/>
                          <a:hlinkClick r:id="rId2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  <a:hlinkClick r:id="rId2"/>
                        </a:rPr>
                        <a:t>I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rebellious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11:28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2.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Nadab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bad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14:20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3.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  <a:hlinkClick r:id="rId3"/>
                        </a:rPr>
                        <a:t>Baasha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wicked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15:16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4.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  <a:hlinkClick r:id="rId4"/>
                        </a:rPr>
                        <a:t>Elah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evil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16:8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5.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 dirty="0">
                          <a:latin typeface="Segoe UI"/>
                          <a:cs typeface="Segoe UI"/>
                        </a:rPr>
                        <a:t>Z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i</a:t>
                      </a:r>
                      <a:r>
                        <a:rPr sz="1100" spc="-10" dirty="0">
                          <a:latin typeface="Segoe UI"/>
                          <a:cs typeface="Segoe UI"/>
                        </a:rPr>
                        <a:t>m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ri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sinful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16:15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6.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  <a:hlinkClick r:id="rId5"/>
                        </a:rPr>
                        <a:t>Omri</a:t>
                      </a:r>
                      <a:r>
                        <a:rPr sz="1100" spc="-15" dirty="0">
                          <a:latin typeface="Segoe UI"/>
                          <a:cs typeface="Segoe UI"/>
                          <a:hlinkClick r:id="rId5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(overlap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 with</a:t>
                      </a:r>
                      <a:r>
                        <a:rPr sz="11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Tibni)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extra</a:t>
                      </a:r>
                      <a:r>
                        <a:rPr sz="11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bad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16:16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7.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  <a:hlinkClick r:id="rId6"/>
                        </a:rPr>
                        <a:t>A</a:t>
                      </a:r>
                      <a:r>
                        <a:rPr sz="1100" dirty="0">
                          <a:latin typeface="Segoe UI"/>
                          <a:cs typeface="Segoe UI"/>
                          <a:hlinkClick r:id="rId6"/>
                        </a:rPr>
                        <a:t>hab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27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the</a:t>
                      </a:r>
                      <a:r>
                        <a:rPr sz="11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worst</a:t>
                      </a:r>
                      <a:r>
                        <a:rPr sz="11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to</a:t>
                      </a:r>
                      <a:r>
                        <a:rPr sz="11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that</a:t>
                      </a:r>
                      <a:r>
                        <a:rPr sz="11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point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16:29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8.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  <a:hlinkClick r:id="rId7"/>
                        </a:rPr>
                        <a:t>A</a:t>
                      </a:r>
                      <a:r>
                        <a:rPr sz="1100" dirty="0">
                          <a:latin typeface="Segoe UI"/>
                          <a:cs typeface="Segoe UI"/>
                          <a:hlinkClick r:id="rId7"/>
                        </a:rPr>
                        <a:t>ha</a:t>
                      </a:r>
                      <a:r>
                        <a:rPr sz="1100" spc="5" dirty="0">
                          <a:latin typeface="Segoe UI"/>
                          <a:cs typeface="Segoe UI"/>
                          <a:hlinkClick r:id="rId7"/>
                        </a:rPr>
                        <a:t>z</a:t>
                      </a:r>
                      <a:r>
                        <a:rPr sz="1100" spc="-5" dirty="0">
                          <a:latin typeface="Segoe UI"/>
                          <a:cs typeface="Segoe UI"/>
                          <a:hlinkClick r:id="rId7"/>
                        </a:rPr>
                        <a:t>iah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disobedient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22:40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9.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  <a:hlinkClick r:id="rId8"/>
                        </a:rPr>
                        <a:t>Joram/Jehoram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mostly</a:t>
                      </a:r>
                      <a:r>
                        <a:rPr sz="1100" spc="-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rotten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2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1:17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10.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  <a:hlinkClick r:id="rId9"/>
                        </a:rPr>
                        <a:t>Jehu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14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not</a:t>
                      </a:r>
                      <a:r>
                        <a:rPr sz="11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good</a:t>
                      </a:r>
                      <a:r>
                        <a:rPr sz="11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but</a:t>
                      </a:r>
                      <a:r>
                        <a:rPr sz="11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better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than</a:t>
                      </a:r>
                      <a:r>
                        <a:rPr sz="11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the</a:t>
                      </a:r>
                      <a:r>
                        <a:rPr sz="11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rest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19:16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11.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Jehoa</a:t>
                      </a:r>
                      <a:r>
                        <a:rPr sz="1100" spc="-10" dirty="0">
                          <a:latin typeface="Segoe UI"/>
                          <a:cs typeface="Segoe UI"/>
                        </a:rPr>
                        <a:t>h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az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noncompliant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2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10:35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12.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Joa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sh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wayward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2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13:10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13.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Jeroboam</a:t>
                      </a:r>
                      <a:r>
                        <a:rPr sz="11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II</a:t>
                      </a:r>
                      <a:r>
                        <a:rPr sz="1100" spc="-4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(overlap)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badly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behaved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2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14:23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14.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209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0" dirty="0">
                          <a:latin typeface="Segoe UI"/>
                          <a:cs typeface="Segoe UI"/>
                          <a:hlinkClick r:id="rId10"/>
                        </a:rPr>
                        <a:t>Z</a:t>
                      </a:r>
                      <a:r>
                        <a:rPr sz="1100" dirty="0">
                          <a:latin typeface="Segoe UI"/>
                          <a:cs typeface="Segoe UI"/>
                          <a:hlinkClick r:id="rId10"/>
                        </a:rPr>
                        <a:t>e</a:t>
                      </a:r>
                      <a:r>
                        <a:rPr sz="1100" spc="-10" dirty="0">
                          <a:latin typeface="Segoe UI"/>
                          <a:cs typeface="Segoe UI"/>
                          <a:hlinkClick r:id="rId10"/>
                        </a:rPr>
                        <a:t>c</a:t>
                      </a:r>
                      <a:r>
                        <a:rPr sz="1100" dirty="0">
                          <a:latin typeface="Segoe UI"/>
                          <a:cs typeface="Segoe UI"/>
                          <a:hlinkClick r:id="rId10"/>
                        </a:rPr>
                        <a:t>hariah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abysmal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2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14:29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15.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</a:rPr>
                        <a:t>Shall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um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full</a:t>
                      </a:r>
                      <a:r>
                        <a:rPr sz="1100" spc="-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dirty="0">
                          <a:latin typeface="Segoe UI"/>
                          <a:cs typeface="Segoe UI"/>
                        </a:rPr>
                        <a:t>of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vice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2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15:10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16.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Menahem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horrible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2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15:14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17.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488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Pekahiah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idolatrous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2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15:23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22860" algn="ctr">
                        <a:lnSpc>
                          <a:spcPts val="131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18.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  <a:hlinkClick r:id="rId11"/>
                        </a:rPr>
                        <a:t>Pekah</a:t>
                      </a:r>
                      <a:r>
                        <a:rPr sz="1100" spc="-45" dirty="0">
                          <a:latin typeface="Segoe UI"/>
                          <a:cs typeface="Segoe UI"/>
                          <a:hlinkClick r:id="rId11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(overlap)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27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awful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1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2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15:25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19.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-5" dirty="0">
                          <a:latin typeface="Segoe UI"/>
                          <a:cs typeface="Segoe UI"/>
                          <a:hlinkClick r:id="rId12"/>
                        </a:rPr>
                        <a:t>H</a:t>
                      </a:r>
                      <a:r>
                        <a:rPr sz="1100" dirty="0">
                          <a:latin typeface="Segoe UI"/>
                          <a:cs typeface="Segoe UI"/>
                          <a:hlinkClick r:id="rId12"/>
                        </a:rPr>
                        <a:t>oshea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270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appalling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dirty="0">
                          <a:latin typeface="Segoe UI"/>
                          <a:cs typeface="Segoe UI"/>
                        </a:rPr>
                        <a:t>2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Kings</a:t>
                      </a:r>
                      <a:r>
                        <a:rPr sz="11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100" spc="-5" dirty="0">
                          <a:latin typeface="Segoe UI"/>
                          <a:cs typeface="Segoe UI"/>
                        </a:rPr>
                        <a:t>15:30</a:t>
                      </a:r>
                      <a:endParaRPr sz="1100">
                        <a:latin typeface="Segoe UI"/>
                        <a:cs typeface="Segoe U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3263900" y="5200015"/>
            <a:ext cx="20624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b="1" spc="-5" dirty="0">
                <a:latin typeface="Segoe UI"/>
                <a:cs typeface="Segoe UI"/>
              </a:rPr>
              <a:t>Kings</a:t>
            </a:r>
            <a:r>
              <a:rPr sz="1200" b="1" spc="-1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of</a:t>
            </a:r>
            <a:r>
              <a:rPr sz="1200" b="1" spc="-2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Judah…</a:t>
            </a:r>
            <a:r>
              <a:rPr sz="1200" b="1" spc="-1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MOST</a:t>
            </a:r>
            <a:r>
              <a:rPr sz="1200" b="1" spc="-1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BAD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20616" y="5514723"/>
            <a:ext cx="3492500" cy="186055"/>
            <a:chOff x="1201216" y="5514721"/>
            <a:chExt cx="3492500" cy="186055"/>
          </a:xfrm>
        </p:grpSpPr>
        <p:sp>
          <p:nvSpPr>
            <p:cNvPr id="10" name="object 10"/>
            <p:cNvSpPr/>
            <p:nvPr/>
          </p:nvSpPr>
          <p:spPr>
            <a:xfrm>
              <a:off x="1201216" y="5514721"/>
              <a:ext cx="673735" cy="186055"/>
            </a:xfrm>
            <a:custGeom>
              <a:avLst/>
              <a:gdLst/>
              <a:ahLst/>
              <a:cxnLst/>
              <a:rect l="l" t="t" r="r" b="b"/>
              <a:pathLst>
                <a:path w="673735" h="186054">
                  <a:moveTo>
                    <a:pt x="673607" y="0"/>
                  </a:moveTo>
                  <a:lnTo>
                    <a:pt x="0" y="0"/>
                  </a:lnTo>
                  <a:lnTo>
                    <a:pt x="0" y="185927"/>
                  </a:lnTo>
                  <a:lnTo>
                    <a:pt x="673607" y="185927"/>
                  </a:lnTo>
                  <a:lnTo>
                    <a:pt x="67360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08754" y="5514721"/>
              <a:ext cx="685165" cy="184785"/>
            </a:xfrm>
            <a:custGeom>
              <a:avLst/>
              <a:gdLst/>
              <a:ahLst/>
              <a:cxnLst/>
              <a:rect l="l" t="t" r="r" b="b"/>
              <a:pathLst>
                <a:path w="685164" h="184785">
                  <a:moveTo>
                    <a:pt x="684580" y="0"/>
                  </a:moveTo>
                  <a:lnTo>
                    <a:pt x="0" y="0"/>
                  </a:lnTo>
                  <a:lnTo>
                    <a:pt x="0" y="184403"/>
                  </a:lnTo>
                  <a:lnTo>
                    <a:pt x="684580" y="184403"/>
                  </a:lnTo>
                  <a:lnTo>
                    <a:pt x="684580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15454" y="5509641"/>
            <a:ext cx="7112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1100" spc="-5" dirty="0">
                <a:latin typeface="Segoe UI"/>
                <a:cs typeface="Segoe UI"/>
              </a:rPr>
              <a:t>mostly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bad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94482" y="5508627"/>
            <a:ext cx="6024245" cy="382905"/>
            <a:chOff x="875080" y="5508625"/>
            <a:chExt cx="6024245" cy="382905"/>
          </a:xfrm>
        </p:grpSpPr>
        <p:sp>
          <p:nvSpPr>
            <p:cNvPr id="14" name="object 14"/>
            <p:cNvSpPr/>
            <p:nvPr/>
          </p:nvSpPr>
          <p:spPr>
            <a:xfrm>
              <a:off x="875080" y="5508624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92024"/>
                  </a:lnTo>
                  <a:lnTo>
                    <a:pt x="6096" y="192024"/>
                  </a:lnTo>
                  <a:lnTo>
                    <a:pt x="6096" y="6096"/>
                  </a:lnTo>
                  <a:lnTo>
                    <a:pt x="2193277" y="6096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96"/>
                  </a:lnTo>
                  <a:lnTo>
                    <a:pt x="2193366" y="192024"/>
                  </a:lnTo>
                  <a:lnTo>
                    <a:pt x="2199462" y="192024"/>
                  </a:lnTo>
                  <a:lnTo>
                    <a:pt x="2199462" y="6096"/>
                  </a:lnTo>
                  <a:lnTo>
                    <a:pt x="4753940" y="6096"/>
                  </a:lnTo>
                  <a:lnTo>
                    <a:pt x="4753940" y="192024"/>
                  </a:lnTo>
                  <a:lnTo>
                    <a:pt x="4760036" y="192024"/>
                  </a:lnTo>
                  <a:lnTo>
                    <a:pt x="4760036" y="6096"/>
                  </a:lnTo>
                  <a:lnTo>
                    <a:pt x="6017628" y="6096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96"/>
                  </a:lnTo>
                  <a:lnTo>
                    <a:pt x="6017717" y="192024"/>
                  </a:lnTo>
                  <a:lnTo>
                    <a:pt x="6023813" y="192024"/>
                  </a:lnTo>
                  <a:lnTo>
                    <a:pt x="6023813" y="6096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1216" y="5706745"/>
              <a:ext cx="390525" cy="184785"/>
            </a:xfrm>
            <a:custGeom>
              <a:avLst/>
              <a:gdLst/>
              <a:ahLst/>
              <a:cxnLst/>
              <a:rect l="l" t="t" r="r" b="b"/>
              <a:pathLst>
                <a:path w="390525" h="184785">
                  <a:moveTo>
                    <a:pt x="390144" y="0"/>
                  </a:moveTo>
                  <a:lnTo>
                    <a:pt x="0" y="0"/>
                  </a:lnTo>
                  <a:lnTo>
                    <a:pt x="0" y="184403"/>
                  </a:lnTo>
                  <a:lnTo>
                    <a:pt x="390144" y="184403"/>
                  </a:lnTo>
                  <a:lnTo>
                    <a:pt x="390144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779317" y="5485866"/>
            <a:ext cx="929640" cy="40139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282" indent="-228583">
              <a:spcBef>
                <a:spcPts val="290"/>
              </a:spcBef>
              <a:buAutoNum type="arabicPeriod"/>
              <a:tabLst>
                <a:tab pos="241282" algn="l"/>
              </a:tabLst>
            </a:pPr>
            <a:r>
              <a:rPr sz="1100" spc="-5" dirty="0">
                <a:latin typeface="Segoe UI"/>
                <a:cs typeface="Segoe UI"/>
                <a:hlinkClick r:id="rId13"/>
              </a:rPr>
              <a:t>Rehoboam</a:t>
            </a:r>
            <a:endParaRPr sz="1100">
              <a:latin typeface="Segoe UI"/>
              <a:cs typeface="Segoe UI"/>
            </a:endParaRPr>
          </a:p>
          <a:p>
            <a:pPr marL="241282" indent="-228583">
              <a:spcBef>
                <a:spcPts val="190"/>
              </a:spcBef>
              <a:buAutoNum type="arabicPeriod"/>
              <a:tabLst>
                <a:tab pos="241282" algn="l"/>
              </a:tabLst>
            </a:pPr>
            <a:r>
              <a:rPr sz="1100" spc="-5" dirty="0">
                <a:latin typeface="Segoe UI"/>
                <a:cs typeface="Segoe UI"/>
                <a:hlinkClick r:id="rId14"/>
              </a:rPr>
              <a:t>Abijah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48323" y="5706747"/>
            <a:ext cx="1044575" cy="184785"/>
          </a:xfrm>
          <a:custGeom>
            <a:avLst/>
            <a:gdLst/>
            <a:ahLst/>
            <a:cxnLst/>
            <a:rect l="l" t="t" r="r" b="b"/>
            <a:pathLst>
              <a:path w="1044575" h="184785">
                <a:moveTo>
                  <a:pt x="1044244" y="0"/>
                </a:moveTo>
                <a:lnTo>
                  <a:pt x="0" y="0"/>
                </a:lnTo>
                <a:lnTo>
                  <a:pt x="0" y="184403"/>
                </a:lnTo>
                <a:lnTo>
                  <a:pt x="1044244" y="184403"/>
                </a:lnTo>
                <a:lnTo>
                  <a:pt x="1044244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35624" y="5701665"/>
            <a:ext cx="107124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1100" spc="-5" dirty="0">
                <a:latin typeface="Segoe UI"/>
                <a:cs typeface="Segoe UI"/>
              </a:rPr>
              <a:t>mostly</a:t>
            </a:r>
            <a:r>
              <a:rPr sz="1100" spc="-5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perverted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07348" y="5485866"/>
            <a:ext cx="844550" cy="40139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699">
              <a:spcBef>
                <a:spcPts val="290"/>
              </a:spcBef>
            </a:pPr>
            <a:r>
              <a:rPr sz="1100" dirty="0">
                <a:latin typeface="Segoe UI"/>
                <a:cs typeface="Segoe UI"/>
              </a:rPr>
              <a:t>1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11:43</a:t>
            </a:r>
            <a:endParaRPr sz="1100">
              <a:latin typeface="Segoe UI"/>
              <a:cs typeface="Segoe UI"/>
            </a:endParaRPr>
          </a:p>
          <a:p>
            <a:pPr marL="12699">
              <a:spcBef>
                <a:spcPts val="190"/>
              </a:spcBef>
            </a:pPr>
            <a:r>
              <a:rPr sz="1100" dirty="0">
                <a:latin typeface="Segoe UI"/>
                <a:cs typeface="Segoe UI"/>
              </a:rPr>
              <a:t>1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14:31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94482" y="5700650"/>
            <a:ext cx="6024245" cy="382905"/>
            <a:chOff x="875080" y="5700648"/>
            <a:chExt cx="6024245" cy="382905"/>
          </a:xfrm>
        </p:grpSpPr>
        <p:sp>
          <p:nvSpPr>
            <p:cNvPr id="21" name="object 21"/>
            <p:cNvSpPr/>
            <p:nvPr/>
          </p:nvSpPr>
          <p:spPr>
            <a:xfrm>
              <a:off x="875080" y="5700648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92024"/>
                  </a:lnTo>
                  <a:lnTo>
                    <a:pt x="6096" y="192024"/>
                  </a:lnTo>
                  <a:lnTo>
                    <a:pt x="6096" y="6096"/>
                  </a:lnTo>
                  <a:lnTo>
                    <a:pt x="2193277" y="6096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96"/>
                  </a:lnTo>
                  <a:lnTo>
                    <a:pt x="2193366" y="192024"/>
                  </a:lnTo>
                  <a:lnTo>
                    <a:pt x="2199462" y="192024"/>
                  </a:lnTo>
                  <a:lnTo>
                    <a:pt x="2199462" y="6096"/>
                  </a:lnTo>
                  <a:lnTo>
                    <a:pt x="4753940" y="6096"/>
                  </a:lnTo>
                  <a:lnTo>
                    <a:pt x="4753940" y="192024"/>
                  </a:lnTo>
                  <a:lnTo>
                    <a:pt x="4760036" y="192024"/>
                  </a:lnTo>
                  <a:lnTo>
                    <a:pt x="4760036" y="6096"/>
                  </a:lnTo>
                  <a:lnTo>
                    <a:pt x="6017628" y="6096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96"/>
                  </a:lnTo>
                  <a:lnTo>
                    <a:pt x="6017717" y="192024"/>
                  </a:lnTo>
                  <a:lnTo>
                    <a:pt x="6023813" y="192024"/>
                  </a:lnTo>
                  <a:lnTo>
                    <a:pt x="6023813" y="6096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01216" y="5898768"/>
              <a:ext cx="3314065" cy="184785"/>
            </a:xfrm>
            <a:custGeom>
              <a:avLst/>
              <a:gdLst/>
              <a:ahLst/>
              <a:cxnLst/>
              <a:rect l="l" t="t" r="r" b="b"/>
              <a:pathLst>
                <a:path w="3314065" h="184785">
                  <a:moveTo>
                    <a:pt x="220980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220980" y="184404"/>
                  </a:lnTo>
                  <a:lnTo>
                    <a:pt x="220980" y="0"/>
                  </a:lnTo>
                  <a:close/>
                </a:path>
                <a:path w="3314065" h="184785">
                  <a:moveTo>
                    <a:pt x="3313760" y="0"/>
                  </a:moveTo>
                  <a:lnTo>
                    <a:pt x="2986100" y="0"/>
                  </a:lnTo>
                  <a:lnTo>
                    <a:pt x="2986100" y="184404"/>
                  </a:lnTo>
                  <a:lnTo>
                    <a:pt x="3313760" y="184404"/>
                  </a:lnTo>
                  <a:lnTo>
                    <a:pt x="3313760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994018" y="5893689"/>
            <a:ext cx="35496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1100" dirty="0">
                <a:latin typeface="Segoe UI"/>
                <a:cs typeface="Segoe UI"/>
              </a:rPr>
              <a:t>good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94482" y="5892673"/>
            <a:ext cx="6024245" cy="384175"/>
            <a:chOff x="875080" y="5892672"/>
            <a:chExt cx="6024245" cy="384175"/>
          </a:xfrm>
        </p:grpSpPr>
        <p:sp>
          <p:nvSpPr>
            <p:cNvPr id="25" name="object 25"/>
            <p:cNvSpPr/>
            <p:nvPr/>
          </p:nvSpPr>
          <p:spPr>
            <a:xfrm>
              <a:off x="875080" y="5892672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92024"/>
                  </a:lnTo>
                  <a:lnTo>
                    <a:pt x="6096" y="192024"/>
                  </a:lnTo>
                  <a:lnTo>
                    <a:pt x="6096" y="6096"/>
                  </a:lnTo>
                  <a:lnTo>
                    <a:pt x="2193277" y="6096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96"/>
                  </a:lnTo>
                  <a:lnTo>
                    <a:pt x="2193366" y="192024"/>
                  </a:lnTo>
                  <a:lnTo>
                    <a:pt x="2199462" y="192024"/>
                  </a:lnTo>
                  <a:lnTo>
                    <a:pt x="2199462" y="6096"/>
                  </a:lnTo>
                  <a:lnTo>
                    <a:pt x="4753940" y="6096"/>
                  </a:lnTo>
                  <a:lnTo>
                    <a:pt x="4753940" y="192024"/>
                  </a:lnTo>
                  <a:lnTo>
                    <a:pt x="4760036" y="192024"/>
                  </a:lnTo>
                  <a:lnTo>
                    <a:pt x="4760036" y="6096"/>
                  </a:lnTo>
                  <a:lnTo>
                    <a:pt x="6017628" y="6096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96"/>
                  </a:lnTo>
                  <a:lnTo>
                    <a:pt x="6017717" y="192024"/>
                  </a:lnTo>
                  <a:lnTo>
                    <a:pt x="6023813" y="192024"/>
                  </a:lnTo>
                  <a:lnTo>
                    <a:pt x="6023813" y="6096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01216" y="6090792"/>
              <a:ext cx="774700" cy="186055"/>
            </a:xfrm>
            <a:custGeom>
              <a:avLst/>
              <a:gdLst/>
              <a:ahLst/>
              <a:cxnLst/>
              <a:rect l="l" t="t" r="r" b="b"/>
              <a:pathLst>
                <a:path w="774700" h="186054">
                  <a:moveTo>
                    <a:pt x="774192" y="0"/>
                  </a:moveTo>
                  <a:lnTo>
                    <a:pt x="0" y="0"/>
                  </a:lnTo>
                  <a:lnTo>
                    <a:pt x="0" y="185927"/>
                  </a:lnTo>
                  <a:lnTo>
                    <a:pt x="774192" y="185927"/>
                  </a:lnTo>
                  <a:lnTo>
                    <a:pt x="77419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75358" y="6090792"/>
              <a:ext cx="579755" cy="184785"/>
            </a:xfrm>
            <a:custGeom>
              <a:avLst/>
              <a:gdLst/>
              <a:ahLst/>
              <a:cxnLst/>
              <a:rect l="l" t="t" r="r" b="b"/>
              <a:pathLst>
                <a:path w="579755" h="184785">
                  <a:moveTo>
                    <a:pt x="579424" y="0"/>
                  </a:moveTo>
                  <a:lnTo>
                    <a:pt x="0" y="0"/>
                  </a:lnTo>
                  <a:lnTo>
                    <a:pt x="0" y="184403"/>
                  </a:lnTo>
                  <a:lnTo>
                    <a:pt x="579424" y="184403"/>
                  </a:lnTo>
                  <a:lnTo>
                    <a:pt x="579424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779318" y="5869914"/>
            <a:ext cx="1608455" cy="40139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282" indent="-228583">
              <a:spcBef>
                <a:spcPts val="290"/>
              </a:spcBef>
              <a:buAutoNum type="arabicPeriod" startAt="3"/>
              <a:tabLst>
                <a:tab pos="241282" algn="l"/>
              </a:tabLst>
            </a:pPr>
            <a:r>
              <a:rPr sz="1100" spc="-5" dirty="0">
                <a:latin typeface="Segoe UI"/>
                <a:cs typeface="Segoe UI"/>
                <a:hlinkClick r:id="rId15"/>
              </a:rPr>
              <a:t>Asa</a:t>
            </a:r>
            <a:endParaRPr sz="1100">
              <a:latin typeface="Segoe UI"/>
              <a:cs typeface="Segoe UI"/>
            </a:endParaRPr>
          </a:p>
          <a:p>
            <a:pPr marL="241282" indent="-228583">
              <a:spcBef>
                <a:spcPts val="190"/>
              </a:spcBef>
              <a:buAutoNum type="arabicPeriod" startAt="3"/>
              <a:tabLst>
                <a:tab pos="241282" algn="l"/>
              </a:tabLst>
            </a:pPr>
            <a:r>
              <a:rPr sz="1100" dirty="0">
                <a:latin typeface="Segoe UI"/>
                <a:cs typeface="Segoe UI"/>
                <a:hlinkClick r:id="rId16"/>
              </a:rPr>
              <a:t>Jehoshaphat</a:t>
            </a:r>
            <a:r>
              <a:rPr sz="1100" spc="-45" dirty="0">
                <a:latin typeface="Segoe UI"/>
                <a:cs typeface="Segoe UI"/>
                <a:hlinkClick r:id="rId16"/>
              </a:rPr>
              <a:t> </a:t>
            </a:r>
            <a:r>
              <a:rPr sz="1100" spc="-5" dirty="0">
                <a:latin typeface="Segoe UI"/>
                <a:cs typeface="Segoe UI"/>
              </a:rPr>
              <a:t>(overlap)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78446" y="6090794"/>
            <a:ext cx="584200" cy="184785"/>
          </a:xfrm>
          <a:custGeom>
            <a:avLst/>
            <a:gdLst/>
            <a:ahLst/>
            <a:cxnLst/>
            <a:rect l="l" t="t" r="r" b="b"/>
            <a:pathLst>
              <a:path w="584200" h="184785">
                <a:moveTo>
                  <a:pt x="583996" y="0"/>
                </a:moveTo>
                <a:lnTo>
                  <a:pt x="0" y="0"/>
                </a:lnTo>
                <a:lnTo>
                  <a:pt x="0" y="184403"/>
                </a:lnTo>
                <a:lnTo>
                  <a:pt x="583996" y="184403"/>
                </a:lnTo>
                <a:lnTo>
                  <a:pt x="583996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865747" y="6085714"/>
            <a:ext cx="61150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1100" dirty="0">
                <a:latin typeface="Segoe UI"/>
                <a:cs typeface="Segoe UI"/>
              </a:rPr>
              <a:t>r</a:t>
            </a:r>
            <a:r>
              <a:rPr sz="1100" spc="-5" dirty="0">
                <a:latin typeface="Segoe UI"/>
                <a:cs typeface="Segoe UI"/>
              </a:rPr>
              <a:t>i</a:t>
            </a:r>
            <a:r>
              <a:rPr sz="1100" dirty="0">
                <a:latin typeface="Segoe UI"/>
                <a:cs typeface="Segoe UI"/>
              </a:rPr>
              <a:t>gh</a:t>
            </a:r>
            <a:r>
              <a:rPr sz="1100" spc="-10" dirty="0">
                <a:latin typeface="Segoe UI"/>
                <a:cs typeface="Segoe UI"/>
              </a:rPr>
              <a:t>t</a:t>
            </a:r>
            <a:r>
              <a:rPr sz="1100" dirty="0">
                <a:latin typeface="Segoe UI"/>
                <a:cs typeface="Segoe UI"/>
              </a:rPr>
              <a:t>eous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07348" y="5869914"/>
            <a:ext cx="844550" cy="40139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699">
              <a:spcBef>
                <a:spcPts val="290"/>
              </a:spcBef>
            </a:pPr>
            <a:r>
              <a:rPr sz="1100" dirty="0">
                <a:latin typeface="Segoe UI"/>
                <a:cs typeface="Segoe UI"/>
              </a:rPr>
              <a:t>1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15:8</a:t>
            </a:r>
            <a:endParaRPr sz="1100">
              <a:latin typeface="Segoe UI"/>
              <a:cs typeface="Segoe UI"/>
            </a:endParaRPr>
          </a:p>
          <a:p>
            <a:pPr marL="12699">
              <a:spcBef>
                <a:spcPts val="190"/>
              </a:spcBef>
            </a:pPr>
            <a:r>
              <a:rPr sz="1100" dirty="0">
                <a:latin typeface="Segoe UI"/>
                <a:cs typeface="Segoe UI"/>
              </a:rPr>
              <a:t>1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15:24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694482" y="6084698"/>
            <a:ext cx="6024245" cy="382905"/>
            <a:chOff x="875080" y="6084696"/>
            <a:chExt cx="6024245" cy="382905"/>
          </a:xfrm>
        </p:grpSpPr>
        <p:sp>
          <p:nvSpPr>
            <p:cNvPr id="33" name="object 33"/>
            <p:cNvSpPr/>
            <p:nvPr/>
          </p:nvSpPr>
          <p:spPr>
            <a:xfrm>
              <a:off x="875080" y="6084696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6096" y="6108"/>
                  </a:moveTo>
                  <a:lnTo>
                    <a:pt x="0" y="6108"/>
                  </a:lnTo>
                  <a:lnTo>
                    <a:pt x="0" y="192024"/>
                  </a:lnTo>
                  <a:lnTo>
                    <a:pt x="6096" y="192024"/>
                  </a:lnTo>
                  <a:lnTo>
                    <a:pt x="6096" y="6108"/>
                  </a:lnTo>
                  <a:close/>
                </a:path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2193277" y="6096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2199462" y="6108"/>
                  </a:moveTo>
                  <a:lnTo>
                    <a:pt x="2193366" y="6108"/>
                  </a:lnTo>
                  <a:lnTo>
                    <a:pt x="2193366" y="192024"/>
                  </a:lnTo>
                  <a:lnTo>
                    <a:pt x="2199462" y="192024"/>
                  </a:lnTo>
                  <a:lnTo>
                    <a:pt x="2199462" y="6108"/>
                  </a:lnTo>
                  <a:close/>
                </a:path>
                <a:path w="6024245" h="192404">
                  <a:moveTo>
                    <a:pt x="4760036" y="6108"/>
                  </a:moveTo>
                  <a:lnTo>
                    <a:pt x="4753940" y="6108"/>
                  </a:lnTo>
                  <a:lnTo>
                    <a:pt x="4753940" y="192024"/>
                  </a:lnTo>
                  <a:lnTo>
                    <a:pt x="4760036" y="192024"/>
                  </a:lnTo>
                  <a:lnTo>
                    <a:pt x="4760036" y="6108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96"/>
                  </a:lnTo>
                  <a:lnTo>
                    <a:pt x="2199462" y="6096"/>
                  </a:lnTo>
                  <a:lnTo>
                    <a:pt x="4753940" y="6096"/>
                  </a:lnTo>
                  <a:lnTo>
                    <a:pt x="4760036" y="6096"/>
                  </a:lnTo>
                  <a:lnTo>
                    <a:pt x="6017628" y="6096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6108"/>
                  </a:moveTo>
                  <a:lnTo>
                    <a:pt x="6017717" y="6108"/>
                  </a:lnTo>
                  <a:lnTo>
                    <a:pt x="6017717" y="192024"/>
                  </a:lnTo>
                  <a:lnTo>
                    <a:pt x="6023813" y="192024"/>
                  </a:lnTo>
                  <a:lnTo>
                    <a:pt x="6023813" y="6108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96"/>
                  </a:lnTo>
                  <a:lnTo>
                    <a:pt x="6023813" y="6096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01216" y="6282816"/>
              <a:ext cx="1530350" cy="184785"/>
            </a:xfrm>
            <a:custGeom>
              <a:avLst/>
              <a:gdLst/>
              <a:ahLst/>
              <a:cxnLst/>
              <a:rect l="l" t="t" r="r" b="b"/>
              <a:pathLst>
                <a:path w="1530350" h="184785">
                  <a:moveTo>
                    <a:pt x="1530350" y="0"/>
                  </a:moveTo>
                  <a:lnTo>
                    <a:pt x="0" y="0"/>
                  </a:lnTo>
                  <a:lnTo>
                    <a:pt x="0" y="184403"/>
                  </a:lnTo>
                  <a:lnTo>
                    <a:pt x="1530350" y="184403"/>
                  </a:lnTo>
                  <a:lnTo>
                    <a:pt x="1530350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779318" y="6277736"/>
            <a:ext cx="178498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1100" dirty="0">
                <a:latin typeface="Segoe UI"/>
                <a:cs typeface="Segoe UI"/>
              </a:rPr>
              <a:t>5.  </a:t>
            </a:r>
            <a:r>
              <a:rPr sz="1100" spc="5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  <a:hlinkClick r:id="rId8"/>
              </a:rPr>
              <a:t>Jehoram/Joram</a:t>
            </a:r>
            <a:r>
              <a:rPr sz="1100" dirty="0">
                <a:latin typeface="Segoe UI"/>
                <a:cs typeface="Segoe UI"/>
                <a:hlinkClick r:id="rId8"/>
              </a:rPr>
              <a:t> </a:t>
            </a:r>
            <a:r>
              <a:rPr sz="1100" spc="-5" dirty="0">
                <a:latin typeface="Segoe UI"/>
                <a:cs typeface="Segoe UI"/>
              </a:rPr>
              <a:t>(overlap)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50076" y="6282818"/>
            <a:ext cx="441325" cy="184785"/>
          </a:xfrm>
          <a:custGeom>
            <a:avLst/>
            <a:gdLst/>
            <a:ahLst/>
            <a:cxnLst/>
            <a:rect l="l" t="t" r="r" b="b"/>
            <a:pathLst>
              <a:path w="441325" h="184785">
                <a:moveTo>
                  <a:pt x="440740" y="0"/>
                </a:moveTo>
                <a:lnTo>
                  <a:pt x="0" y="0"/>
                </a:lnTo>
                <a:lnTo>
                  <a:pt x="0" y="184403"/>
                </a:lnTo>
                <a:lnTo>
                  <a:pt x="440740" y="184403"/>
                </a:lnTo>
                <a:lnTo>
                  <a:pt x="44074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937377" y="6277737"/>
            <a:ext cx="4667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1100" spc="-5" dirty="0">
                <a:latin typeface="Segoe UI"/>
                <a:cs typeface="Segoe UI"/>
              </a:rPr>
              <a:t>terrible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07348" y="6277736"/>
            <a:ext cx="107315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1100" dirty="0">
                <a:latin typeface="Segoe UI"/>
                <a:cs typeface="Segoe UI"/>
              </a:rPr>
              <a:t>2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Chronicles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21:1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694482" y="6276723"/>
            <a:ext cx="6024245" cy="382905"/>
            <a:chOff x="875080" y="6276721"/>
            <a:chExt cx="6024245" cy="382905"/>
          </a:xfrm>
        </p:grpSpPr>
        <p:sp>
          <p:nvSpPr>
            <p:cNvPr id="40" name="object 40"/>
            <p:cNvSpPr/>
            <p:nvPr/>
          </p:nvSpPr>
          <p:spPr>
            <a:xfrm>
              <a:off x="875080" y="6276720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6096" y="6108"/>
                  </a:moveTo>
                  <a:lnTo>
                    <a:pt x="0" y="6108"/>
                  </a:lnTo>
                  <a:lnTo>
                    <a:pt x="0" y="192024"/>
                  </a:lnTo>
                  <a:lnTo>
                    <a:pt x="6096" y="192024"/>
                  </a:lnTo>
                  <a:lnTo>
                    <a:pt x="6096" y="6108"/>
                  </a:lnTo>
                  <a:close/>
                </a:path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2193277" y="6096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2199462" y="6108"/>
                  </a:moveTo>
                  <a:lnTo>
                    <a:pt x="2193366" y="6108"/>
                  </a:lnTo>
                  <a:lnTo>
                    <a:pt x="2193366" y="192024"/>
                  </a:lnTo>
                  <a:lnTo>
                    <a:pt x="2199462" y="192024"/>
                  </a:lnTo>
                  <a:lnTo>
                    <a:pt x="2199462" y="6108"/>
                  </a:lnTo>
                  <a:close/>
                </a:path>
                <a:path w="6024245" h="192404">
                  <a:moveTo>
                    <a:pt x="4760036" y="6108"/>
                  </a:moveTo>
                  <a:lnTo>
                    <a:pt x="4753940" y="6108"/>
                  </a:lnTo>
                  <a:lnTo>
                    <a:pt x="4753940" y="192024"/>
                  </a:lnTo>
                  <a:lnTo>
                    <a:pt x="4760036" y="192024"/>
                  </a:lnTo>
                  <a:lnTo>
                    <a:pt x="4760036" y="6108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96"/>
                  </a:lnTo>
                  <a:lnTo>
                    <a:pt x="2199462" y="6096"/>
                  </a:lnTo>
                  <a:lnTo>
                    <a:pt x="4753940" y="6096"/>
                  </a:lnTo>
                  <a:lnTo>
                    <a:pt x="4760036" y="6096"/>
                  </a:lnTo>
                  <a:lnTo>
                    <a:pt x="6017628" y="6096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6108"/>
                  </a:moveTo>
                  <a:lnTo>
                    <a:pt x="6017717" y="6108"/>
                  </a:lnTo>
                  <a:lnTo>
                    <a:pt x="6017717" y="192024"/>
                  </a:lnTo>
                  <a:lnTo>
                    <a:pt x="6023813" y="192024"/>
                  </a:lnTo>
                  <a:lnTo>
                    <a:pt x="6023813" y="6108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96"/>
                  </a:lnTo>
                  <a:lnTo>
                    <a:pt x="6023813" y="6096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01216" y="6474841"/>
              <a:ext cx="487680" cy="184785"/>
            </a:xfrm>
            <a:custGeom>
              <a:avLst/>
              <a:gdLst/>
              <a:ahLst/>
              <a:cxnLst/>
              <a:rect l="l" t="t" r="r" b="b"/>
              <a:pathLst>
                <a:path w="487680" h="184784">
                  <a:moveTo>
                    <a:pt x="487680" y="0"/>
                  </a:moveTo>
                  <a:lnTo>
                    <a:pt x="0" y="0"/>
                  </a:lnTo>
                  <a:lnTo>
                    <a:pt x="0" y="184403"/>
                  </a:lnTo>
                  <a:lnTo>
                    <a:pt x="487680" y="184403"/>
                  </a:lnTo>
                  <a:lnTo>
                    <a:pt x="487680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779318" y="6469761"/>
            <a:ext cx="74358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1100" dirty="0">
                <a:latin typeface="Segoe UI"/>
                <a:cs typeface="Segoe UI"/>
              </a:rPr>
              <a:t>6.</a:t>
            </a:r>
            <a:r>
              <a:rPr sz="1100" spc="60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  <a:hlinkClick r:id="rId7"/>
              </a:rPr>
              <a:t>Ahaziah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052436" y="6474842"/>
            <a:ext cx="236220" cy="184785"/>
          </a:xfrm>
          <a:custGeom>
            <a:avLst/>
            <a:gdLst/>
            <a:ahLst/>
            <a:cxnLst/>
            <a:rect l="l" t="t" r="r" b="b"/>
            <a:pathLst>
              <a:path w="236220" h="184784">
                <a:moveTo>
                  <a:pt x="236220" y="0"/>
                </a:moveTo>
                <a:lnTo>
                  <a:pt x="0" y="0"/>
                </a:lnTo>
                <a:lnTo>
                  <a:pt x="0" y="184403"/>
                </a:lnTo>
                <a:lnTo>
                  <a:pt x="236220" y="184403"/>
                </a:lnTo>
                <a:lnTo>
                  <a:pt x="23622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039737" y="6469761"/>
            <a:ext cx="26225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1100" dirty="0">
                <a:latin typeface="Segoe UI"/>
                <a:cs typeface="Segoe UI"/>
              </a:rPr>
              <a:t>bad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07348" y="6469761"/>
            <a:ext cx="7696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1100" dirty="0">
                <a:latin typeface="Segoe UI"/>
                <a:cs typeface="Segoe UI"/>
              </a:rPr>
              <a:t>2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8:25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694482" y="6468747"/>
            <a:ext cx="6024245" cy="382905"/>
            <a:chOff x="875080" y="6468745"/>
            <a:chExt cx="6024245" cy="382905"/>
          </a:xfrm>
        </p:grpSpPr>
        <p:sp>
          <p:nvSpPr>
            <p:cNvPr id="47" name="object 47"/>
            <p:cNvSpPr/>
            <p:nvPr/>
          </p:nvSpPr>
          <p:spPr>
            <a:xfrm>
              <a:off x="875080" y="6468744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6096" y="6108"/>
                  </a:moveTo>
                  <a:lnTo>
                    <a:pt x="0" y="6108"/>
                  </a:lnTo>
                  <a:lnTo>
                    <a:pt x="0" y="192024"/>
                  </a:lnTo>
                  <a:lnTo>
                    <a:pt x="6096" y="192024"/>
                  </a:lnTo>
                  <a:lnTo>
                    <a:pt x="6096" y="6108"/>
                  </a:lnTo>
                  <a:close/>
                </a:path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2193277" y="6096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2199462" y="6108"/>
                  </a:moveTo>
                  <a:lnTo>
                    <a:pt x="2193366" y="6108"/>
                  </a:lnTo>
                  <a:lnTo>
                    <a:pt x="2193366" y="192024"/>
                  </a:lnTo>
                  <a:lnTo>
                    <a:pt x="2199462" y="192024"/>
                  </a:lnTo>
                  <a:lnTo>
                    <a:pt x="2199462" y="6108"/>
                  </a:lnTo>
                  <a:close/>
                </a:path>
                <a:path w="6024245" h="192404">
                  <a:moveTo>
                    <a:pt x="4760036" y="6108"/>
                  </a:moveTo>
                  <a:lnTo>
                    <a:pt x="4753940" y="6108"/>
                  </a:lnTo>
                  <a:lnTo>
                    <a:pt x="4753940" y="192024"/>
                  </a:lnTo>
                  <a:lnTo>
                    <a:pt x="4760036" y="192024"/>
                  </a:lnTo>
                  <a:lnTo>
                    <a:pt x="4760036" y="6108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96"/>
                  </a:lnTo>
                  <a:lnTo>
                    <a:pt x="2199462" y="6096"/>
                  </a:lnTo>
                  <a:lnTo>
                    <a:pt x="4753940" y="6096"/>
                  </a:lnTo>
                  <a:lnTo>
                    <a:pt x="4760036" y="6096"/>
                  </a:lnTo>
                  <a:lnTo>
                    <a:pt x="6017628" y="6096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6108"/>
                  </a:moveTo>
                  <a:lnTo>
                    <a:pt x="6017717" y="6108"/>
                  </a:lnTo>
                  <a:lnTo>
                    <a:pt x="6017717" y="192024"/>
                  </a:lnTo>
                  <a:lnTo>
                    <a:pt x="6023813" y="192024"/>
                  </a:lnTo>
                  <a:lnTo>
                    <a:pt x="6023813" y="6108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96"/>
                  </a:lnTo>
                  <a:lnTo>
                    <a:pt x="6023813" y="6096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01216" y="6666864"/>
              <a:ext cx="3381375" cy="184785"/>
            </a:xfrm>
            <a:custGeom>
              <a:avLst/>
              <a:gdLst/>
              <a:ahLst/>
              <a:cxnLst/>
              <a:rect l="l" t="t" r="r" b="b"/>
              <a:pathLst>
                <a:path w="3381375" h="184784">
                  <a:moveTo>
                    <a:pt x="1014984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1014984" y="184404"/>
                  </a:lnTo>
                  <a:lnTo>
                    <a:pt x="1014984" y="0"/>
                  </a:lnTo>
                  <a:close/>
                </a:path>
                <a:path w="3381375" h="184784">
                  <a:moveTo>
                    <a:pt x="3380867" y="0"/>
                  </a:moveTo>
                  <a:lnTo>
                    <a:pt x="2918790" y="0"/>
                  </a:lnTo>
                  <a:lnTo>
                    <a:pt x="2918790" y="184404"/>
                  </a:lnTo>
                  <a:lnTo>
                    <a:pt x="3380867" y="184404"/>
                  </a:lnTo>
                  <a:lnTo>
                    <a:pt x="3380867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926707" y="6661785"/>
            <a:ext cx="48768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sz="1100" spc="-5" dirty="0">
                <a:latin typeface="Segoe UI"/>
                <a:cs typeface="Segoe UI"/>
              </a:rPr>
              <a:t>devilish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694482" y="6660770"/>
            <a:ext cx="6024245" cy="384175"/>
            <a:chOff x="875080" y="6660768"/>
            <a:chExt cx="6024245" cy="384175"/>
          </a:xfrm>
        </p:grpSpPr>
        <p:sp>
          <p:nvSpPr>
            <p:cNvPr id="51" name="object 51"/>
            <p:cNvSpPr/>
            <p:nvPr/>
          </p:nvSpPr>
          <p:spPr>
            <a:xfrm>
              <a:off x="875080" y="6660768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92024"/>
                  </a:lnTo>
                  <a:lnTo>
                    <a:pt x="6096" y="192024"/>
                  </a:lnTo>
                  <a:lnTo>
                    <a:pt x="6096" y="6096"/>
                  </a:lnTo>
                  <a:lnTo>
                    <a:pt x="2193277" y="6096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96"/>
                  </a:lnTo>
                  <a:lnTo>
                    <a:pt x="2193366" y="192024"/>
                  </a:lnTo>
                  <a:lnTo>
                    <a:pt x="2199462" y="192024"/>
                  </a:lnTo>
                  <a:lnTo>
                    <a:pt x="2199462" y="6096"/>
                  </a:lnTo>
                  <a:lnTo>
                    <a:pt x="4753940" y="6096"/>
                  </a:lnTo>
                  <a:lnTo>
                    <a:pt x="4753940" y="192024"/>
                  </a:lnTo>
                  <a:lnTo>
                    <a:pt x="4760036" y="192024"/>
                  </a:lnTo>
                  <a:lnTo>
                    <a:pt x="4760036" y="6096"/>
                  </a:lnTo>
                  <a:lnTo>
                    <a:pt x="6017628" y="6096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96"/>
                  </a:lnTo>
                  <a:lnTo>
                    <a:pt x="6017717" y="192024"/>
                  </a:lnTo>
                  <a:lnTo>
                    <a:pt x="6023813" y="192024"/>
                  </a:lnTo>
                  <a:lnTo>
                    <a:pt x="6023813" y="6096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01216" y="6858888"/>
              <a:ext cx="889000" cy="186055"/>
            </a:xfrm>
            <a:custGeom>
              <a:avLst/>
              <a:gdLst/>
              <a:ahLst/>
              <a:cxnLst/>
              <a:rect l="l" t="t" r="r" b="b"/>
              <a:pathLst>
                <a:path w="889000" h="186054">
                  <a:moveTo>
                    <a:pt x="888491" y="0"/>
                  </a:moveTo>
                  <a:lnTo>
                    <a:pt x="0" y="0"/>
                  </a:lnTo>
                  <a:lnTo>
                    <a:pt x="0" y="185928"/>
                  </a:lnTo>
                  <a:lnTo>
                    <a:pt x="888491" y="185928"/>
                  </a:lnTo>
                  <a:lnTo>
                    <a:pt x="88849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779318" y="6638010"/>
            <a:ext cx="1270635" cy="40139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282" indent="-228583">
              <a:spcBef>
                <a:spcPts val="290"/>
              </a:spcBef>
              <a:buAutoNum type="arabicPeriod" startAt="7"/>
              <a:tabLst>
                <a:tab pos="241282" algn="l"/>
              </a:tabLst>
            </a:pPr>
            <a:r>
              <a:rPr sz="1100" spc="-5" dirty="0">
                <a:latin typeface="Segoe UI"/>
                <a:cs typeface="Segoe UI"/>
                <a:hlinkClick r:id="rId17"/>
              </a:rPr>
              <a:t>Athaliah</a:t>
            </a:r>
            <a:r>
              <a:rPr sz="1100" spc="-50" dirty="0">
                <a:latin typeface="Segoe UI"/>
                <a:cs typeface="Segoe UI"/>
                <a:hlinkClick r:id="rId17"/>
              </a:rPr>
              <a:t> </a:t>
            </a:r>
            <a:r>
              <a:rPr sz="1100" dirty="0">
                <a:latin typeface="Segoe UI"/>
                <a:cs typeface="Segoe UI"/>
              </a:rPr>
              <a:t>(queen)</a:t>
            </a:r>
            <a:endParaRPr sz="1100">
              <a:latin typeface="Segoe UI"/>
              <a:cs typeface="Segoe UI"/>
            </a:endParaRPr>
          </a:p>
          <a:p>
            <a:pPr marL="241282" indent="-228583">
              <a:spcBef>
                <a:spcPts val="190"/>
              </a:spcBef>
              <a:buAutoNum type="arabicPeriod" startAt="7"/>
              <a:tabLst>
                <a:tab pos="241282" algn="l"/>
              </a:tabLst>
            </a:pPr>
            <a:r>
              <a:rPr sz="1100" spc="-5" dirty="0">
                <a:latin typeface="Segoe UI"/>
                <a:cs typeface="Segoe UI"/>
                <a:hlinkClick r:id="rId18"/>
              </a:rPr>
              <a:t>Joash/Jehoash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698617" y="6858891"/>
            <a:ext cx="945515" cy="184785"/>
          </a:xfrm>
          <a:custGeom>
            <a:avLst/>
            <a:gdLst/>
            <a:ahLst/>
            <a:cxnLst/>
            <a:rect l="l" t="t" r="r" b="b"/>
            <a:pathLst>
              <a:path w="945514" h="184784">
                <a:moveTo>
                  <a:pt x="945184" y="0"/>
                </a:moveTo>
                <a:lnTo>
                  <a:pt x="0" y="0"/>
                </a:lnTo>
                <a:lnTo>
                  <a:pt x="0" y="184404"/>
                </a:lnTo>
                <a:lnTo>
                  <a:pt x="945184" y="184404"/>
                </a:lnTo>
                <a:lnTo>
                  <a:pt x="945184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685916" y="6853809"/>
            <a:ext cx="97218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spc="-5" dirty="0">
                <a:latin typeface="Segoe UI"/>
                <a:cs typeface="Segoe UI"/>
              </a:rPr>
              <a:t>mostly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virtuous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507350" y="6638011"/>
            <a:ext cx="770255" cy="40139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699">
              <a:spcBef>
                <a:spcPts val="290"/>
              </a:spcBef>
            </a:pPr>
            <a:r>
              <a:rPr sz="1100" dirty="0">
                <a:latin typeface="Segoe UI"/>
                <a:cs typeface="Segoe UI"/>
              </a:rPr>
              <a:t>2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8:26</a:t>
            </a:r>
            <a:endParaRPr sz="1100">
              <a:latin typeface="Segoe UI"/>
              <a:cs typeface="Segoe UI"/>
            </a:endParaRPr>
          </a:p>
          <a:p>
            <a:pPr marL="12699">
              <a:spcBef>
                <a:spcPts val="190"/>
              </a:spcBef>
            </a:pPr>
            <a:r>
              <a:rPr sz="1100" dirty="0">
                <a:latin typeface="Segoe UI"/>
                <a:cs typeface="Segoe UI"/>
              </a:rPr>
              <a:t>2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11:2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694482" y="6852795"/>
            <a:ext cx="6024245" cy="384175"/>
            <a:chOff x="875080" y="6852793"/>
            <a:chExt cx="6024245" cy="384175"/>
          </a:xfrm>
        </p:grpSpPr>
        <p:sp>
          <p:nvSpPr>
            <p:cNvPr id="58" name="object 58"/>
            <p:cNvSpPr/>
            <p:nvPr/>
          </p:nvSpPr>
          <p:spPr>
            <a:xfrm>
              <a:off x="875080" y="6852793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92024"/>
                  </a:lnTo>
                  <a:lnTo>
                    <a:pt x="6096" y="192024"/>
                  </a:lnTo>
                  <a:lnTo>
                    <a:pt x="6096" y="6096"/>
                  </a:lnTo>
                  <a:lnTo>
                    <a:pt x="2193277" y="6096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96"/>
                  </a:lnTo>
                  <a:lnTo>
                    <a:pt x="2193366" y="192024"/>
                  </a:lnTo>
                  <a:lnTo>
                    <a:pt x="2199462" y="192024"/>
                  </a:lnTo>
                  <a:lnTo>
                    <a:pt x="2199462" y="6096"/>
                  </a:lnTo>
                  <a:lnTo>
                    <a:pt x="4753940" y="6096"/>
                  </a:lnTo>
                  <a:lnTo>
                    <a:pt x="4753940" y="192024"/>
                  </a:lnTo>
                  <a:lnTo>
                    <a:pt x="4760036" y="192024"/>
                  </a:lnTo>
                  <a:lnTo>
                    <a:pt x="4760036" y="6096"/>
                  </a:lnTo>
                  <a:lnTo>
                    <a:pt x="6017628" y="6096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96"/>
                  </a:lnTo>
                  <a:lnTo>
                    <a:pt x="6017717" y="192024"/>
                  </a:lnTo>
                  <a:lnTo>
                    <a:pt x="6023813" y="192024"/>
                  </a:lnTo>
                  <a:lnTo>
                    <a:pt x="6023813" y="6096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01216" y="7052437"/>
              <a:ext cx="3726815" cy="184785"/>
            </a:xfrm>
            <a:custGeom>
              <a:avLst/>
              <a:gdLst/>
              <a:ahLst/>
              <a:cxnLst/>
              <a:rect l="l" t="t" r="r" b="b"/>
              <a:pathLst>
                <a:path w="3726815" h="184784">
                  <a:moveTo>
                    <a:pt x="528828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528828" y="184404"/>
                  </a:lnTo>
                  <a:lnTo>
                    <a:pt x="528828" y="0"/>
                  </a:lnTo>
                  <a:close/>
                </a:path>
                <a:path w="3726815" h="184784">
                  <a:moveTo>
                    <a:pt x="3726815" y="0"/>
                  </a:moveTo>
                  <a:lnTo>
                    <a:pt x="2574366" y="0"/>
                  </a:lnTo>
                  <a:lnTo>
                    <a:pt x="2574366" y="184404"/>
                  </a:lnTo>
                  <a:lnTo>
                    <a:pt x="3726815" y="184404"/>
                  </a:lnTo>
                  <a:lnTo>
                    <a:pt x="3726815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582285" y="7047357"/>
            <a:ext cx="11791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spc="-5" dirty="0">
                <a:latin typeface="Segoe UI"/>
                <a:cs typeface="Segoe UI"/>
              </a:rPr>
              <a:t>mostly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wholesome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694482" y="7044818"/>
            <a:ext cx="6024245" cy="386080"/>
            <a:chOff x="875080" y="7044817"/>
            <a:chExt cx="6024245" cy="386080"/>
          </a:xfrm>
        </p:grpSpPr>
        <p:sp>
          <p:nvSpPr>
            <p:cNvPr id="62" name="object 62"/>
            <p:cNvSpPr/>
            <p:nvPr/>
          </p:nvSpPr>
          <p:spPr>
            <a:xfrm>
              <a:off x="875080" y="7044817"/>
              <a:ext cx="6024245" cy="193675"/>
            </a:xfrm>
            <a:custGeom>
              <a:avLst/>
              <a:gdLst/>
              <a:ahLst/>
              <a:cxnLst/>
              <a:rect l="l" t="t" r="r" b="b"/>
              <a:pathLst>
                <a:path w="6024245" h="193675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93548"/>
                  </a:lnTo>
                  <a:lnTo>
                    <a:pt x="6096" y="193548"/>
                  </a:lnTo>
                  <a:lnTo>
                    <a:pt x="6096" y="6096"/>
                  </a:lnTo>
                  <a:lnTo>
                    <a:pt x="2193277" y="6096"/>
                  </a:lnTo>
                  <a:lnTo>
                    <a:pt x="2193277" y="0"/>
                  </a:lnTo>
                  <a:close/>
                </a:path>
                <a:path w="6024245" h="193675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96"/>
                  </a:lnTo>
                  <a:lnTo>
                    <a:pt x="2193366" y="193548"/>
                  </a:lnTo>
                  <a:lnTo>
                    <a:pt x="2199462" y="193548"/>
                  </a:lnTo>
                  <a:lnTo>
                    <a:pt x="2199462" y="6096"/>
                  </a:lnTo>
                  <a:lnTo>
                    <a:pt x="4753940" y="6096"/>
                  </a:lnTo>
                  <a:lnTo>
                    <a:pt x="4753940" y="193548"/>
                  </a:lnTo>
                  <a:lnTo>
                    <a:pt x="4760036" y="193548"/>
                  </a:lnTo>
                  <a:lnTo>
                    <a:pt x="4760036" y="6096"/>
                  </a:lnTo>
                  <a:lnTo>
                    <a:pt x="6017628" y="6096"/>
                  </a:lnTo>
                  <a:lnTo>
                    <a:pt x="6017628" y="0"/>
                  </a:lnTo>
                  <a:close/>
                </a:path>
                <a:path w="6024245" h="193675">
                  <a:moveTo>
                    <a:pt x="6023813" y="0"/>
                  </a:moveTo>
                  <a:lnTo>
                    <a:pt x="6017717" y="0"/>
                  </a:lnTo>
                  <a:lnTo>
                    <a:pt x="6017717" y="6096"/>
                  </a:lnTo>
                  <a:lnTo>
                    <a:pt x="6017717" y="193548"/>
                  </a:lnTo>
                  <a:lnTo>
                    <a:pt x="6023813" y="193548"/>
                  </a:lnTo>
                  <a:lnTo>
                    <a:pt x="6023813" y="6096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01216" y="7244461"/>
              <a:ext cx="919480" cy="186055"/>
            </a:xfrm>
            <a:custGeom>
              <a:avLst/>
              <a:gdLst/>
              <a:ahLst/>
              <a:cxnLst/>
              <a:rect l="l" t="t" r="r" b="b"/>
              <a:pathLst>
                <a:path w="919480" h="186054">
                  <a:moveTo>
                    <a:pt x="918972" y="0"/>
                  </a:moveTo>
                  <a:lnTo>
                    <a:pt x="0" y="0"/>
                  </a:lnTo>
                  <a:lnTo>
                    <a:pt x="0" y="185927"/>
                  </a:lnTo>
                  <a:lnTo>
                    <a:pt x="918972" y="185927"/>
                  </a:lnTo>
                  <a:lnTo>
                    <a:pt x="9189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20138" y="7244461"/>
              <a:ext cx="579755" cy="184785"/>
            </a:xfrm>
            <a:custGeom>
              <a:avLst/>
              <a:gdLst/>
              <a:ahLst/>
              <a:cxnLst/>
              <a:rect l="l" t="t" r="r" b="b"/>
              <a:pathLst>
                <a:path w="579755" h="184784">
                  <a:moveTo>
                    <a:pt x="579424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579424" y="184404"/>
                  </a:lnTo>
                  <a:lnTo>
                    <a:pt x="579424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779317" y="7023582"/>
            <a:ext cx="1753235" cy="40139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282" indent="-228583">
              <a:spcBef>
                <a:spcPts val="290"/>
              </a:spcBef>
              <a:buAutoNum type="arabicPeriod" startAt="9"/>
              <a:tabLst>
                <a:tab pos="241282" algn="l"/>
              </a:tabLst>
            </a:pPr>
            <a:r>
              <a:rPr sz="1100" spc="-5" dirty="0">
                <a:latin typeface="Segoe UI"/>
                <a:cs typeface="Segoe UI"/>
                <a:hlinkClick r:id="rId19"/>
              </a:rPr>
              <a:t>Amaziah</a:t>
            </a:r>
            <a:endParaRPr sz="1100">
              <a:latin typeface="Segoe UI"/>
              <a:cs typeface="Segoe UI"/>
            </a:endParaRPr>
          </a:p>
          <a:p>
            <a:pPr marL="241282" indent="-228583">
              <a:spcBef>
                <a:spcPts val="190"/>
              </a:spcBef>
              <a:buAutoNum type="arabicPeriod" startAt="9"/>
              <a:tabLst>
                <a:tab pos="241282" algn="l"/>
              </a:tabLst>
            </a:pPr>
            <a:r>
              <a:rPr sz="1100" spc="-5" dirty="0">
                <a:latin typeface="Segoe UI"/>
                <a:cs typeface="Segoe UI"/>
                <a:hlinkClick r:id="rId20"/>
              </a:rPr>
              <a:t>Uzziah/Azariah </a:t>
            </a:r>
            <a:r>
              <a:rPr sz="1100" spc="-5" dirty="0">
                <a:latin typeface="Segoe UI"/>
                <a:cs typeface="Segoe UI"/>
              </a:rPr>
              <a:t>(overlap)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591935" y="7244462"/>
            <a:ext cx="1157605" cy="184785"/>
          </a:xfrm>
          <a:custGeom>
            <a:avLst/>
            <a:gdLst/>
            <a:ahLst/>
            <a:cxnLst/>
            <a:rect l="l" t="t" r="r" b="b"/>
            <a:pathLst>
              <a:path w="1157604" h="184784">
                <a:moveTo>
                  <a:pt x="1157020" y="0"/>
                </a:moveTo>
                <a:lnTo>
                  <a:pt x="0" y="0"/>
                </a:lnTo>
                <a:lnTo>
                  <a:pt x="0" y="184404"/>
                </a:lnTo>
                <a:lnTo>
                  <a:pt x="1157020" y="184404"/>
                </a:lnTo>
                <a:lnTo>
                  <a:pt x="115702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579236" y="7239382"/>
            <a:ext cx="1184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spc="-5" dirty="0">
                <a:latin typeface="Segoe UI"/>
                <a:cs typeface="Segoe UI"/>
              </a:rPr>
              <a:t>mostly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respectable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507348" y="7023582"/>
            <a:ext cx="844550" cy="40139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699">
              <a:spcBef>
                <a:spcPts val="290"/>
              </a:spcBef>
            </a:pPr>
            <a:r>
              <a:rPr sz="1100" dirty="0">
                <a:latin typeface="Segoe UI"/>
                <a:cs typeface="Segoe UI"/>
              </a:rPr>
              <a:t>2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14:1</a:t>
            </a:r>
            <a:endParaRPr sz="1100">
              <a:latin typeface="Segoe UI"/>
              <a:cs typeface="Segoe UI"/>
            </a:endParaRPr>
          </a:p>
          <a:p>
            <a:pPr marL="12699">
              <a:spcBef>
                <a:spcPts val="190"/>
              </a:spcBef>
            </a:pPr>
            <a:r>
              <a:rPr sz="1100" dirty="0">
                <a:latin typeface="Segoe UI"/>
                <a:cs typeface="Segoe UI"/>
              </a:rPr>
              <a:t>2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14:21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694482" y="7238367"/>
            <a:ext cx="6024245" cy="382905"/>
            <a:chOff x="875080" y="7238365"/>
            <a:chExt cx="6024245" cy="382905"/>
          </a:xfrm>
        </p:grpSpPr>
        <p:sp>
          <p:nvSpPr>
            <p:cNvPr id="70" name="object 70"/>
            <p:cNvSpPr/>
            <p:nvPr/>
          </p:nvSpPr>
          <p:spPr>
            <a:xfrm>
              <a:off x="875080" y="7238377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0" y="192011"/>
                  </a:lnTo>
                  <a:lnTo>
                    <a:pt x="6096" y="192011"/>
                  </a:lnTo>
                  <a:lnTo>
                    <a:pt x="6096" y="6083"/>
                  </a:lnTo>
                  <a:lnTo>
                    <a:pt x="2193277" y="6083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83"/>
                  </a:lnTo>
                  <a:lnTo>
                    <a:pt x="2193366" y="192011"/>
                  </a:lnTo>
                  <a:lnTo>
                    <a:pt x="2199462" y="192011"/>
                  </a:lnTo>
                  <a:lnTo>
                    <a:pt x="2199462" y="6083"/>
                  </a:lnTo>
                  <a:lnTo>
                    <a:pt x="4753940" y="6083"/>
                  </a:lnTo>
                  <a:lnTo>
                    <a:pt x="4753940" y="192011"/>
                  </a:lnTo>
                  <a:lnTo>
                    <a:pt x="4760036" y="192011"/>
                  </a:lnTo>
                  <a:lnTo>
                    <a:pt x="4760036" y="6083"/>
                  </a:lnTo>
                  <a:lnTo>
                    <a:pt x="6017628" y="6083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83"/>
                  </a:lnTo>
                  <a:lnTo>
                    <a:pt x="6017717" y="192011"/>
                  </a:lnTo>
                  <a:lnTo>
                    <a:pt x="6023813" y="192011"/>
                  </a:lnTo>
                  <a:lnTo>
                    <a:pt x="6023813" y="6083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01216" y="7436485"/>
              <a:ext cx="1030605" cy="184785"/>
            </a:xfrm>
            <a:custGeom>
              <a:avLst/>
              <a:gdLst/>
              <a:ahLst/>
              <a:cxnLst/>
              <a:rect l="l" t="t" r="r" b="b"/>
              <a:pathLst>
                <a:path w="1030605" h="184784">
                  <a:moveTo>
                    <a:pt x="1030224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1030224" y="184404"/>
                  </a:lnTo>
                  <a:lnTo>
                    <a:pt x="1030224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3779316" y="7431406"/>
            <a:ext cx="12852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11.</a:t>
            </a:r>
            <a:r>
              <a:rPr sz="1100" spc="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  <a:hlinkClick r:id="rId21"/>
              </a:rPr>
              <a:t>Jotham</a:t>
            </a:r>
            <a:r>
              <a:rPr sz="1100" spc="-35" dirty="0">
                <a:latin typeface="Segoe UI"/>
                <a:cs typeface="Segoe UI"/>
                <a:hlinkClick r:id="rId21"/>
              </a:rPr>
              <a:t> </a:t>
            </a:r>
            <a:r>
              <a:rPr sz="1100" dirty="0">
                <a:latin typeface="Segoe UI"/>
                <a:cs typeface="Segoe UI"/>
              </a:rPr>
              <a:t>(overlap)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957695" y="7436486"/>
            <a:ext cx="426084" cy="184785"/>
          </a:xfrm>
          <a:custGeom>
            <a:avLst/>
            <a:gdLst/>
            <a:ahLst/>
            <a:cxnLst/>
            <a:rect l="l" t="t" r="r" b="b"/>
            <a:pathLst>
              <a:path w="426085" h="184784">
                <a:moveTo>
                  <a:pt x="425500" y="0"/>
                </a:moveTo>
                <a:lnTo>
                  <a:pt x="0" y="0"/>
                </a:lnTo>
                <a:lnTo>
                  <a:pt x="0" y="184404"/>
                </a:lnTo>
                <a:lnTo>
                  <a:pt x="425500" y="184404"/>
                </a:lnTo>
                <a:lnTo>
                  <a:pt x="42550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944996" y="7431406"/>
            <a:ext cx="4521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spc="-10" dirty="0">
                <a:latin typeface="Segoe UI"/>
                <a:cs typeface="Segoe UI"/>
              </a:rPr>
              <a:t>w</a:t>
            </a:r>
            <a:r>
              <a:rPr sz="1100" dirty="0">
                <a:latin typeface="Segoe UI"/>
                <a:cs typeface="Segoe UI"/>
              </a:rPr>
              <a:t>orthy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3694482" y="7430391"/>
            <a:ext cx="6024245" cy="382905"/>
            <a:chOff x="875080" y="7430389"/>
            <a:chExt cx="6024245" cy="382905"/>
          </a:xfrm>
        </p:grpSpPr>
        <p:sp>
          <p:nvSpPr>
            <p:cNvPr id="76" name="object 76"/>
            <p:cNvSpPr/>
            <p:nvPr/>
          </p:nvSpPr>
          <p:spPr>
            <a:xfrm>
              <a:off x="875080" y="7430401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0" y="192011"/>
                  </a:lnTo>
                  <a:lnTo>
                    <a:pt x="6096" y="192011"/>
                  </a:lnTo>
                  <a:lnTo>
                    <a:pt x="6096" y="6083"/>
                  </a:lnTo>
                  <a:lnTo>
                    <a:pt x="2193277" y="6083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83"/>
                  </a:lnTo>
                  <a:lnTo>
                    <a:pt x="2193366" y="192011"/>
                  </a:lnTo>
                  <a:lnTo>
                    <a:pt x="2199462" y="192011"/>
                  </a:lnTo>
                  <a:lnTo>
                    <a:pt x="2199462" y="6083"/>
                  </a:lnTo>
                  <a:lnTo>
                    <a:pt x="4753940" y="6083"/>
                  </a:lnTo>
                  <a:lnTo>
                    <a:pt x="4753940" y="192011"/>
                  </a:lnTo>
                  <a:lnTo>
                    <a:pt x="4760036" y="192011"/>
                  </a:lnTo>
                  <a:lnTo>
                    <a:pt x="4760036" y="6083"/>
                  </a:lnTo>
                  <a:lnTo>
                    <a:pt x="6017628" y="6083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83"/>
                  </a:lnTo>
                  <a:lnTo>
                    <a:pt x="6017717" y="192011"/>
                  </a:lnTo>
                  <a:lnTo>
                    <a:pt x="6023813" y="192011"/>
                  </a:lnTo>
                  <a:lnTo>
                    <a:pt x="6023813" y="6083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01216" y="7628890"/>
              <a:ext cx="303530" cy="184785"/>
            </a:xfrm>
            <a:custGeom>
              <a:avLst/>
              <a:gdLst/>
              <a:ahLst/>
              <a:cxnLst/>
              <a:rect l="l" t="t" r="r" b="b"/>
              <a:pathLst>
                <a:path w="303530" h="184784">
                  <a:moveTo>
                    <a:pt x="303275" y="0"/>
                  </a:moveTo>
                  <a:lnTo>
                    <a:pt x="0" y="0"/>
                  </a:lnTo>
                  <a:lnTo>
                    <a:pt x="0" y="184403"/>
                  </a:lnTo>
                  <a:lnTo>
                    <a:pt x="303275" y="184403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3779318" y="7623810"/>
            <a:ext cx="5581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12.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  <a:hlinkClick r:id="rId22"/>
              </a:rPr>
              <a:t>Ahaz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928739" y="7628892"/>
            <a:ext cx="485140" cy="184785"/>
          </a:xfrm>
          <a:custGeom>
            <a:avLst/>
            <a:gdLst/>
            <a:ahLst/>
            <a:cxnLst/>
            <a:rect l="l" t="t" r="r" b="b"/>
            <a:pathLst>
              <a:path w="485139" h="184784">
                <a:moveTo>
                  <a:pt x="484936" y="0"/>
                </a:moveTo>
                <a:lnTo>
                  <a:pt x="0" y="0"/>
                </a:lnTo>
                <a:lnTo>
                  <a:pt x="0" y="184403"/>
                </a:lnTo>
                <a:lnTo>
                  <a:pt x="484936" y="184403"/>
                </a:lnTo>
                <a:lnTo>
                  <a:pt x="484936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916041" y="7623810"/>
            <a:ext cx="51180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he</a:t>
            </a:r>
            <a:r>
              <a:rPr sz="1100" spc="-10" dirty="0">
                <a:latin typeface="Segoe UI"/>
                <a:cs typeface="Segoe UI"/>
              </a:rPr>
              <a:t>i</a:t>
            </a:r>
            <a:r>
              <a:rPr sz="1100" dirty="0">
                <a:latin typeface="Segoe UI"/>
                <a:cs typeface="Segoe UI"/>
              </a:rPr>
              <a:t>nous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507348" y="7407251"/>
            <a:ext cx="844550" cy="40203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699">
              <a:spcBef>
                <a:spcPts val="295"/>
              </a:spcBef>
            </a:pPr>
            <a:r>
              <a:rPr sz="1100" dirty="0">
                <a:latin typeface="Segoe UI"/>
                <a:cs typeface="Segoe UI"/>
              </a:rPr>
              <a:t>2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15:5</a:t>
            </a:r>
            <a:endParaRPr sz="1100">
              <a:latin typeface="Segoe UI"/>
              <a:cs typeface="Segoe UI"/>
            </a:endParaRPr>
          </a:p>
          <a:p>
            <a:pPr marL="12699">
              <a:spcBef>
                <a:spcPts val="195"/>
              </a:spcBef>
            </a:pPr>
            <a:r>
              <a:rPr sz="1100" dirty="0">
                <a:latin typeface="Segoe UI"/>
                <a:cs typeface="Segoe UI"/>
              </a:rPr>
              <a:t>2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15:38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3694482" y="7622488"/>
            <a:ext cx="6024245" cy="384810"/>
            <a:chOff x="875080" y="7622488"/>
            <a:chExt cx="6024245" cy="384810"/>
          </a:xfrm>
        </p:grpSpPr>
        <p:sp>
          <p:nvSpPr>
            <p:cNvPr id="83" name="object 83"/>
            <p:cNvSpPr/>
            <p:nvPr/>
          </p:nvSpPr>
          <p:spPr>
            <a:xfrm>
              <a:off x="875080" y="7622488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400"/>
                  </a:lnTo>
                  <a:lnTo>
                    <a:pt x="0" y="192328"/>
                  </a:lnTo>
                  <a:lnTo>
                    <a:pt x="6096" y="192328"/>
                  </a:lnTo>
                  <a:lnTo>
                    <a:pt x="6096" y="6400"/>
                  </a:lnTo>
                  <a:lnTo>
                    <a:pt x="2193277" y="6400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400"/>
                  </a:lnTo>
                  <a:lnTo>
                    <a:pt x="2193366" y="192328"/>
                  </a:lnTo>
                  <a:lnTo>
                    <a:pt x="2199462" y="192328"/>
                  </a:lnTo>
                  <a:lnTo>
                    <a:pt x="2199462" y="6400"/>
                  </a:lnTo>
                  <a:lnTo>
                    <a:pt x="4753940" y="6400"/>
                  </a:lnTo>
                  <a:lnTo>
                    <a:pt x="4753940" y="192328"/>
                  </a:lnTo>
                  <a:lnTo>
                    <a:pt x="4760036" y="192328"/>
                  </a:lnTo>
                  <a:lnTo>
                    <a:pt x="4760036" y="6400"/>
                  </a:lnTo>
                  <a:lnTo>
                    <a:pt x="6017628" y="6400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400"/>
                  </a:lnTo>
                  <a:lnTo>
                    <a:pt x="6017717" y="192328"/>
                  </a:lnTo>
                  <a:lnTo>
                    <a:pt x="6023813" y="192328"/>
                  </a:lnTo>
                  <a:lnTo>
                    <a:pt x="6023813" y="6400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01216" y="7820913"/>
              <a:ext cx="562610" cy="186055"/>
            </a:xfrm>
            <a:custGeom>
              <a:avLst/>
              <a:gdLst/>
              <a:ahLst/>
              <a:cxnLst/>
              <a:rect l="l" t="t" r="r" b="b"/>
              <a:pathLst>
                <a:path w="562610" h="186054">
                  <a:moveTo>
                    <a:pt x="562356" y="0"/>
                  </a:moveTo>
                  <a:lnTo>
                    <a:pt x="0" y="0"/>
                  </a:lnTo>
                  <a:lnTo>
                    <a:pt x="0" y="185928"/>
                  </a:lnTo>
                  <a:lnTo>
                    <a:pt x="562356" y="185928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3779316" y="7815834"/>
            <a:ext cx="8178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13.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  <a:hlinkClick r:id="rId23"/>
              </a:rPr>
              <a:t>Hezekiah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921119" y="7820916"/>
            <a:ext cx="500380" cy="184785"/>
          </a:xfrm>
          <a:custGeom>
            <a:avLst/>
            <a:gdLst/>
            <a:ahLst/>
            <a:cxnLst/>
            <a:rect l="l" t="t" r="r" b="b"/>
            <a:pathLst>
              <a:path w="500379" h="184784">
                <a:moveTo>
                  <a:pt x="500176" y="0"/>
                </a:moveTo>
                <a:lnTo>
                  <a:pt x="0" y="0"/>
                </a:lnTo>
                <a:lnTo>
                  <a:pt x="0" y="184404"/>
                </a:lnTo>
                <a:lnTo>
                  <a:pt x="500176" y="184404"/>
                </a:lnTo>
                <a:lnTo>
                  <a:pt x="500176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6908420" y="7815834"/>
            <a:ext cx="5264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7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best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507348" y="7815834"/>
            <a:ext cx="8445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2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16:20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3694482" y="7814820"/>
            <a:ext cx="6024245" cy="384175"/>
            <a:chOff x="875080" y="7814818"/>
            <a:chExt cx="6024245" cy="384175"/>
          </a:xfrm>
        </p:grpSpPr>
        <p:sp>
          <p:nvSpPr>
            <p:cNvPr id="90" name="object 90"/>
            <p:cNvSpPr/>
            <p:nvPr/>
          </p:nvSpPr>
          <p:spPr>
            <a:xfrm>
              <a:off x="875080" y="7814818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92024"/>
                  </a:lnTo>
                  <a:lnTo>
                    <a:pt x="6096" y="192024"/>
                  </a:lnTo>
                  <a:lnTo>
                    <a:pt x="6096" y="6096"/>
                  </a:lnTo>
                  <a:lnTo>
                    <a:pt x="2193277" y="6096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96"/>
                  </a:lnTo>
                  <a:lnTo>
                    <a:pt x="2193366" y="192024"/>
                  </a:lnTo>
                  <a:lnTo>
                    <a:pt x="2199462" y="192024"/>
                  </a:lnTo>
                  <a:lnTo>
                    <a:pt x="2199462" y="6096"/>
                  </a:lnTo>
                  <a:lnTo>
                    <a:pt x="4753940" y="6096"/>
                  </a:lnTo>
                  <a:lnTo>
                    <a:pt x="4753940" y="192024"/>
                  </a:lnTo>
                  <a:lnTo>
                    <a:pt x="4760036" y="192024"/>
                  </a:lnTo>
                  <a:lnTo>
                    <a:pt x="4760036" y="6096"/>
                  </a:lnTo>
                  <a:lnTo>
                    <a:pt x="6017628" y="6096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96"/>
                  </a:lnTo>
                  <a:lnTo>
                    <a:pt x="6017717" y="192024"/>
                  </a:lnTo>
                  <a:lnTo>
                    <a:pt x="6023813" y="192024"/>
                  </a:lnTo>
                  <a:lnTo>
                    <a:pt x="6023813" y="6096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01216" y="8012938"/>
              <a:ext cx="617220" cy="186055"/>
            </a:xfrm>
            <a:custGeom>
              <a:avLst/>
              <a:gdLst/>
              <a:ahLst/>
              <a:cxnLst/>
              <a:rect l="l" t="t" r="r" b="b"/>
              <a:pathLst>
                <a:path w="617219" h="186054">
                  <a:moveTo>
                    <a:pt x="617219" y="0"/>
                  </a:moveTo>
                  <a:lnTo>
                    <a:pt x="0" y="0"/>
                  </a:lnTo>
                  <a:lnTo>
                    <a:pt x="0" y="185927"/>
                  </a:lnTo>
                  <a:lnTo>
                    <a:pt x="617219" y="185927"/>
                  </a:lnTo>
                  <a:lnTo>
                    <a:pt x="61721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3779317" y="8007858"/>
            <a:ext cx="8731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14.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  <a:hlinkClick r:id="rId24"/>
              </a:rPr>
              <a:t>Manasseh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997575" y="8012939"/>
            <a:ext cx="2345690" cy="184785"/>
          </a:xfrm>
          <a:custGeom>
            <a:avLst/>
            <a:gdLst/>
            <a:ahLst/>
            <a:cxnLst/>
            <a:rect l="l" t="t" r="r" b="b"/>
            <a:pathLst>
              <a:path w="2345690" h="184784">
                <a:moveTo>
                  <a:pt x="2345690" y="0"/>
                </a:moveTo>
                <a:lnTo>
                  <a:pt x="0" y="0"/>
                </a:lnTo>
                <a:lnTo>
                  <a:pt x="0" y="184403"/>
                </a:lnTo>
                <a:lnTo>
                  <a:pt x="2345690" y="184403"/>
                </a:lnTo>
                <a:lnTo>
                  <a:pt x="234569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984876" y="8007858"/>
            <a:ext cx="23717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depraved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until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he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repented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at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the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end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3694481" y="8006843"/>
            <a:ext cx="6024245" cy="382905"/>
            <a:chOff x="875080" y="8006842"/>
            <a:chExt cx="6024245" cy="382905"/>
          </a:xfrm>
        </p:grpSpPr>
        <p:sp>
          <p:nvSpPr>
            <p:cNvPr id="96" name="object 96"/>
            <p:cNvSpPr/>
            <p:nvPr/>
          </p:nvSpPr>
          <p:spPr>
            <a:xfrm>
              <a:off x="875080" y="8006842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92024"/>
                  </a:lnTo>
                  <a:lnTo>
                    <a:pt x="6096" y="192024"/>
                  </a:lnTo>
                  <a:lnTo>
                    <a:pt x="6096" y="6096"/>
                  </a:lnTo>
                  <a:lnTo>
                    <a:pt x="2193277" y="6096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96"/>
                  </a:lnTo>
                  <a:lnTo>
                    <a:pt x="2193366" y="192024"/>
                  </a:lnTo>
                  <a:lnTo>
                    <a:pt x="2199462" y="192024"/>
                  </a:lnTo>
                  <a:lnTo>
                    <a:pt x="2199462" y="6096"/>
                  </a:lnTo>
                  <a:lnTo>
                    <a:pt x="4753940" y="6096"/>
                  </a:lnTo>
                  <a:lnTo>
                    <a:pt x="4753940" y="192024"/>
                  </a:lnTo>
                  <a:lnTo>
                    <a:pt x="4760036" y="192024"/>
                  </a:lnTo>
                  <a:lnTo>
                    <a:pt x="4760036" y="6096"/>
                  </a:lnTo>
                  <a:lnTo>
                    <a:pt x="6017628" y="6096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96"/>
                  </a:lnTo>
                  <a:lnTo>
                    <a:pt x="6017717" y="192024"/>
                  </a:lnTo>
                  <a:lnTo>
                    <a:pt x="6023813" y="192024"/>
                  </a:lnTo>
                  <a:lnTo>
                    <a:pt x="6023813" y="6096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01216" y="8204962"/>
              <a:ext cx="372110" cy="184785"/>
            </a:xfrm>
            <a:custGeom>
              <a:avLst/>
              <a:gdLst/>
              <a:ahLst/>
              <a:cxnLst/>
              <a:rect l="l" t="t" r="r" b="b"/>
              <a:pathLst>
                <a:path w="372109" h="184784">
                  <a:moveTo>
                    <a:pt x="371856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371856" y="184404"/>
                  </a:lnTo>
                  <a:lnTo>
                    <a:pt x="371856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3779316" y="8199882"/>
            <a:ext cx="6261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15.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  <a:hlinkClick r:id="rId25"/>
              </a:rPr>
              <a:t>Amon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808343" y="8204962"/>
            <a:ext cx="725805" cy="184785"/>
          </a:xfrm>
          <a:custGeom>
            <a:avLst/>
            <a:gdLst/>
            <a:ahLst/>
            <a:cxnLst/>
            <a:rect l="l" t="t" r="r" b="b"/>
            <a:pathLst>
              <a:path w="725804" h="184784">
                <a:moveTo>
                  <a:pt x="725728" y="0"/>
                </a:moveTo>
                <a:lnTo>
                  <a:pt x="0" y="0"/>
                </a:lnTo>
                <a:lnTo>
                  <a:pt x="0" y="184404"/>
                </a:lnTo>
                <a:lnTo>
                  <a:pt x="725728" y="184404"/>
                </a:lnTo>
                <a:lnTo>
                  <a:pt x="725728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6795642" y="8199882"/>
            <a:ext cx="7531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tr</a:t>
            </a:r>
            <a:r>
              <a:rPr sz="1100" spc="-5" dirty="0">
                <a:latin typeface="Segoe UI"/>
                <a:cs typeface="Segoe UI"/>
              </a:rPr>
              <a:t>e</a:t>
            </a:r>
            <a:r>
              <a:rPr sz="1100" dirty="0">
                <a:latin typeface="Segoe UI"/>
                <a:cs typeface="Segoe UI"/>
              </a:rPr>
              <a:t>a</a:t>
            </a:r>
            <a:r>
              <a:rPr sz="1100" spc="-5" dirty="0">
                <a:latin typeface="Segoe UI"/>
                <a:cs typeface="Segoe UI"/>
              </a:rPr>
              <a:t>c</a:t>
            </a:r>
            <a:r>
              <a:rPr sz="1100" dirty="0">
                <a:latin typeface="Segoe UI"/>
                <a:cs typeface="Segoe UI"/>
              </a:rPr>
              <a:t>herous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507348" y="7984083"/>
            <a:ext cx="844550" cy="40139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699">
              <a:spcBef>
                <a:spcPts val="290"/>
              </a:spcBef>
            </a:pPr>
            <a:r>
              <a:rPr sz="1100" dirty="0">
                <a:latin typeface="Segoe UI"/>
                <a:cs typeface="Segoe UI"/>
              </a:rPr>
              <a:t>2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21:1</a:t>
            </a:r>
            <a:endParaRPr sz="1100">
              <a:latin typeface="Segoe UI"/>
              <a:cs typeface="Segoe UI"/>
            </a:endParaRPr>
          </a:p>
          <a:p>
            <a:pPr marL="12699">
              <a:spcBef>
                <a:spcPts val="190"/>
              </a:spcBef>
            </a:pPr>
            <a:r>
              <a:rPr sz="1100" dirty="0">
                <a:latin typeface="Segoe UI"/>
                <a:cs typeface="Segoe UI"/>
              </a:rPr>
              <a:t>2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21:19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694481" y="8198867"/>
            <a:ext cx="6024245" cy="384175"/>
            <a:chOff x="875080" y="8198866"/>
            <a:chExt cx="6024245" cy="384175"/>
          </a:xfrm>
        </p:grpSpPr>
        <p:sp>
          <p:nvSpPr>
            <p:cNvPr id="103" name="object 103"/>
            <p:cNvSpPr/>
            <p:nvPr/>
          </p:nvSpPr>
          <p:spPr>
            <a:xfrm>
              <a:off x="875080" y="8198866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92024"/>
                  </a:lnTo>
                  <a:lnTo>
                    <a:pt x="6096" y="192024"/>
                  </a:lnTo>
                  <a:lnTo>
                    <a:pt x="6096" y="6096"/>
                  </a:lnTo>
                  <a:lnTo>
                    <a:pt x="2193277" y="6096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96"/>
                  </a:lnTo>
                  <a:lnTo>
                    <a:pt x="2193366" y="192024"/>
                  </a:lnTo>
                  <a:lnTo>
                    <a:pt x="2199462" y="192024"/>
                  </a:lnTo>
                  <a:lnTo>
                    <a:pt x="2199462" y="6096"/>
                  </a:lnTo>
                  <a:lnTo>
                    <a:pt x="4753940" y="6096"/>
                  </a:lnTo>
                  <a:lnTo>
                    <a:pt x="4753940" y="192024"/>
                  </a:lnTo>
                  <a:lnTo>
                    <a:pt x="4760036" y="192024"/>
                  </a:lnTo>
                  <a:lnTo>
                    <a:pt x="4760036" y="6096"/>
                  </a:lnTo>
                  <a:lnTo>
                    <a:pt x="6017628" y="6096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96"/>
                  </a:lnTo>
                  <a:lnTo>
                    <a:pt x="6017717" y="192024"/>
                  </a:lnTo>
                  <a:lnTo>
                    <a:pt x="6023813" y="192024"/>
                  </a:lnTo>
                  <a:lnTo>
                    <a:pt x="6023813" y="6096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01216" y="8396986"/>
              <a:ext cx="375285" cy="186055"/>
            </a:xfrm>
            <a:custGeom>
              <a:avLst/>
              <a:gdLst/>
              <a:ahLst/>
              <a:cxnLst/>
              <a:rect l="l" t="t" r="r" b="b"/>
              <a:pathLst>
                <a:path w="375284" h="186054">
                  <a:moveTo>
                    <a:pt x="374903" y="0"/>
                  </a:moveTo>
                  <a:lnTo>
                    <a:pt x="0" y="0"/>
                  </a:lnTo>
                  <a:lnTo>
                    <a:pt x="0" y="185927"/>
                  </a:lnTo>
                  <a:lnTo>
                    <a:pt x="374903" y="185927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3779317" y="8391907"/>
            <a:ext cx="6305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16.</a:t>
            </a:r>
            <a:r>
              <a:rPr sz="1100" spc="-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  <a:hlinkClick r:id="rId26"/>
              </a:rPr>
              <a:t>Josiah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009766" y="8396986"/>
            <a:ext cx="323215" cy="184785"/>
          </a:xfrm>
          <a:custGeom>
            <a:avLst/>
            <a:gdLst/>
            <a:ahLst/>
            <a:cxnLst/>
            <a:rect l="l" t="t" r="r" b="b"/>
            <a:pathLst>
              <a:path w="323214" h="184784">
                <a:moveTo>
                  <a:pt x="323088" y="0"/>
                </a:moveTo>
                <a:lnTo>
                  <a:pt x="0" y="0"/>
                </a:lnTo>
                <a:lnTo>
                  <a:pt x="0" y="184403"/>
                </a:lnTo>
                <a:lnTo>
                  <a:pt x="323088" y="184403"/>
                </a:lnTo>
                <a:lnTo>
                  <a:pt x="323088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6997066" y="8391907"/>
            <a:ext cx="348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gr</a:t>
            </a:r>
            <a:r>
              <a:rPr sz="1100" spc="-5" dirty="0">
                <a:latin typeface="Segoe UI"/>
                <a:cs typeface="Segoe UI"/>
              </a:rPr>
              <a:t>e</a:t>
            </a:r>
            <a:r>
              <a:rPr sz="1100" dirty="0">
                <a:latin typeface="Segoe UI"/>
                <a:cs typeface="Segoe UI"/>
              </a:rPr>
              <a:t>at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3694481" y="8390891"/>
            <a:ext cx="6024245" cy="382905"/>
            <a:chOff x="875080" y="8390890"/>
            <a:chExt cx="6024245" cy="382905"/>
          </a:xfrm>
        </p:grpSpPr>
        <p:sp>
          <p:nvSpPr>
            <p:cNvPr id="109" name="object 109"/>
            <p:cNvSpPr/>
            <p:nvPr/>
          </p:nvSpPr>
          <p:spPr>
            <a:xfrm>
              <a:off x="875080" y="8390902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0" y="192011"/>
                  </a:lnTo>
                  <a:lnTo>
                    <a:pt x="6096" y="192011"/>
                  </a:lnTo>
                  <a:lnTo>
                    <a:pt x="6096" y="6083"/>
                  </a:lnTo>
                  <a:lnTo>
                    <a:pt x="2193277" y="6083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83"/>
                  </a:lnTo>
                  <a:lnTo>
                    <a:pt x="2193366" y="192011"/>
                  </a:lnTo>
                  <a:lnTo>
                    <a:pt x="2199462" y="192011"/>
                  </a:lnTo>
                  <a:lnTo>
                    <a:pt x="2199462" y="6083"/>
                  </a:lnTo>
                  <a:lnTo>
                    <a:pt x="4753940" y="6083"/>
                  </a:lnTo>
                  <a:lnTo>
                    <a:pt x="4753940" y="192011"/>
                  </a:lnTo>
                  <a:lnTo>
                    <a:pt x="4760036" y="192011"/>
                  </a:lnTo>
                  <a:lnTo>
                    <a:pt x="4760036" y="6083"/>
                  </a:lnTo>
                  <a:lnTo>
                    <a:pt x="6017628" y="6083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83"/>
                  </a:lnTo>
                  <a:lnTo>
                    <a:pt x="6017717" y="192011"/>
                  </a:lnTo>
                  <a:lnTo>
                    <a:pt x="6023813" y="192011"/>
                  </a:lnTo>
                  <a:lnTo>
                    <a:pt x="6023813" y="6083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201216" y="8589010"/>
              <a:ext cx="568960" cy="184785"/>
            </a:xfrm>
            <a:custGeom>
              <a:avLst/>
              <a:gdLst/>
              <a:ahLst/>
              <a:cxnLst/>
              <a:rect l="l" t="t" r="r" b="b"/>
              <a:pathLst>
                <a:path w="568960" h="184784">
                  <a:moveTo>
                    <a:pt x="568451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568451" y="184404"/>
                  </a:lnTo>
                  <a:lnTo>
                    <a:pt x="568451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3779316" y="8583931"/>
            <a:ext cx="82359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17.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Jehoahaz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913498" y="8589010"/>
            <a:ext cx="514350" cy="184785"/>
          </a:xfrm>
          <a:custGeom>
            <a:avLst/>
            <a:gdLst/>
            <a:ahLst/>
            <a:cxnLst/>
            <a:rect l="l" t="t" r="r" b="b"/>
            <a:pathLst>
              <a:path w="514350" h="184784">
                <a:moveTo>
                  <a:pt x="513892" y="0"/>
                </a:moveTo>
                <a:lnTo>
                  <a:pt x="0" y="0"/>
                </a:lnTo>
                <a:lnTo>
                  <a:pt x="0" y="184404"/>
                </a:lnTo>
                <a:lnTo>
                  <a:pt x="513892" y="184404"/>
                </a:lnTo>
                <a:lnTo>
                  <a:pt x="513892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6900798" y="8583931"/>
            <a:ext cx="5410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dr</a:t>
            </a:r>
            <a:r>
              <a:rPr sz="1100" spc="-5" dirty="0">
                <a:latin typeface="Segoe UI"/>
                <a:cs typeface="Segoe UI"/>
              </a:rPr>
              <a:t>e</a:t>
            </a:r>
            <a:r>
              <a:rPr sz="1100" dirty="0">
                <a:latin typeface="Segoe UI"/>
                <a:cs typeface="Segoe UI"/>
              </a:rPr>
              <a:t>adful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507348" y="8368131"/>
            <a:ext cx="844550" cy="40139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6991" indent="-114926">
              <a:spcBef>
                <a:spcPts val="290"/>
              </a:spcBef>
              <a:buAutoNum type="arabicPlain"/>
              <a:tabLst>
                <a:tab pos="127626" algn="l"/>
              </a:tabLst>
            </a:pP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4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13:2</a:t>
            </a:r>
            <a:endParaRPr sz="1100">
              <a:latin typeface="Segoe UI"/>
              <a:cs typeface="Segoe UI"/>
            </a:endParaRPr>
          </a:p>
          <a:p>
            <a:pPr marL="126991" indent="-114926">
              <a:spcBef>
                <a:spcPts val="190"/>
              </a:spcBef>
              <a:buAutoNum type="arabicPlain"/>
              <a:tabLst>
                <a:tab pos="127626" algn="l"/>
              </a:tabLst>
            </a:pP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6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23:30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3694481" y="8582915"/>
            <a:ext cx="6024245" cy="382905"/>
            <a:chOff x="875080" y="8582914"/>
            <a:chExt cx="6024245" cy="382905"/>
          </a:xfrm>
        </p:grpSpPr>
        <p:sp>
          <p:nvSpPr>
            <p:cNvPr id="116" name="object 116"/>
            <p:cNvSpPr/>
            <p:nvPr/>
          </p:nvSpPr>
          <p:spPr>
            <a:xfrm>
              <a:off x="875080" y="8582914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92024"/>
                  </a:lnTo>
                  <a:lnTo>
                    <a:pt x="6096" y="192024"/>
                  </a:lnTo>
                  <a:lnTo>
                    <a:pt x="6096" y="6096"/>
                  </a:lnTo>
                  <a:lnTo>
                    <a:pt x="2193277" y="6096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96"/>
                  </a:lnTo>
                  <a:lnTo>
                    <a:pt x="2193366" y="192024"/>
                  </a:lnTo>
                  <a:lnTo>
                    <a:pt x="2199462" y="192024"/>
                  </a:lnTo>
                  <a:lnTo>
                    <a:pt x="2199462" y="6096"/>
                  </a:lnTo>
                  <a:lnTo>
                    <a:pt x="4753940" y="6096"/>
                  </a:lnTo>
                  <a:lnTo>
                    <a:pt x="4753940" y="192024"/>
                  </a:lnTo>
                  <a:lnTo>
                    <a:pt x="4760036" y="192024"/>
                  </a:lnTo>
                  <a:lnTo>
                    <a:pt x="4760036" y="6096"/>
                  </a:lnTo>
                  <a:lnTo>
                    <a:pt x="6017628" y="6096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96"/>
                  </a:lnTo>
                  <a:lnTo>
                    <a:pt x="6017717" y="192024"/>
                  </a:lnTo>
                  <a:lnTo>
                    <a:pt x="6023813" y="192024"/>
                  </a:lnTo>
                  <a:lnTo>
                    <a:pt x="6023813" y="6096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201216" y="8780983"/>
              <a:ext cx="612775" cy="184785"/>
            </a:xfrm>
            <a:custGeom>
              <a:avLst/>
              <a:gdLst/>
              <a:ahLst/>
              <a:cxnLst/>
              <a:rect l="l" t="t" r="r" b="b"/>
              <a:pathLst>
                <a:path w="612775" h="184784">
                  <a:moveTo>
                    <a:pt x="612648" y="0"/>
                  </a:moveTo>
                  <a:lnTo>
                    <a:pt x="0" y="0"/>
                  </a:lnTo>
                  <a:lnTo>
                    <a:pt x="0" y="184403"/>
                  </a:lnTo>
                  <a:lnTo>
                    <a:pt x="612648" y="184403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3779316" y="8775904"/>
            <a:ext cx="8686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18.</a:t>
            </a:r>
            <a:r>
              <a:rPr sz="1100" spc="-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  <a:hlinkClick r:id="rId27"/>
              </a:rPr>
              <a:t>Jehoiakim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819011" y="8780984"/>
            <a:ext cx="702945" cy="184785"/>
          </a:xfrm>
          <a:custGeom>
            <a:avLst/>
            <a:gdLst/>
            <a:ahLst/>
            <a:cxnLst/>
            <a:rect l="l" t="t" r="r" b="b"/>
            <a:pathLst>
              <a:path w="702945" h="184784">
                <a:moveTo>
                  <a:pt x="702868" y="0"/>
                </a:moveTo>
                <a:lnTo>
                  <a:pt x="0" y="0"/>
                </a:lnTo>
                <a:lnTo>
                  <a:pt x="0" y="184403"/>
                </a:lnTo>
                <a:lnTo>
                  <a:pt x="702868" y="184403"/>
                </a:lnTo>
                <a:lnTo>
                  <a:pt x="702868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6806310" y="8775904"/>
            <a:ext cx="7302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d</a:t>
            </a:r>
            <a:r>
              <a:rPr sz="1100" spc="-5" dirty="0">
                <a:latin typeface="Segoe UI"/>
                <a:cs typeface="Segoe UI"/>
              </a:rPr>
              <a:t>e</a:t>
            </a:r>
            <a:r>
              <a:rPr sz="1100" dirty="0">
                <a:latin typeface="Segoe UI"/>
                <a:cs typeface="Segoe UI"/>
              </a:rPr>
              <a:t>g</a:t>
            </a:r>
            <a:r>
              <a:rPr sz="1100" spc="-5" dirty="0">
                <a:latin typeface="Segoe UI"/>
                <a:cs typeface="Segoe UI"/>
              </a:rPr>
              <a:t>e</a:t>
            </a:r>
            <a:r>
              <a:rPr sz="1100" dirty="0">
                <a:latin typeface="Segoe UI"/>
                <a:cs typeface="Segoe UI"/>
              </a:rPr>
              <a:t>nerate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3694481" y="8774939"/>
            <a:ext cx="6024245" cy="382905"/>
            <a:chOff x="875080" y="8774938"/>
            <a:chExt cx="6024245" cy="382905"/>
          </a:xfrm>
        </p:grpSpPr>
        <p:sp>
          <p:nvSpPr>
            <p:cNvPr id="122" name="object 122"/>
            <p:cNvSpPr/>
            <p:nvPr/>
          </p:nvSpPr>
          <p:spPr>
            <a:xfrm>
              <a:off x="875080" y="8774937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45"/>
                  </a:lnTo>
                  <a:lnTo>
                    <a:pt x="0" y="191973"/>
                  </a:lnTo>
                  <a:lnTo>
                    <a:pt x="6096" y="191973"/>
                  </a:lnTo>
                  <a:lnTo>
                    <a:pt x="6096" y="6096"/>
                  </a:lnTo>
                  <a:lnTo>
                    <a:pt x="2193277" y="6096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45"/>
                  </a:lnTo>
                  <a:lnTo>
                    <a:pt x="2193366" y="191973"/>
                  </a:lnTo>
                  <a:lnTo>
                    <a:pt x="2199462" y="191973"/>
                  </a:lnTo>
                  <a:lnTo>
                    <a:pt x="2199462" y="6096"/>
                  </a:lnTo>
                  <a:lnTo>
                    <a:pt x="4753940" y="6096"/>
                  </a:lnTo>
                  <a:lnTo>
                    <a:pt x="4753940" y="191973"/>
                  </a:lnTo>
                  <a:lnTo>
                    <a:pt x="4760036" y="191973"/>
                  </a:lnTo>
                  <a:lnTo>
                    <a:pt x="4760036" y="6096"/>
                  </a:lnTo>
                  <a:lnTo>
                    <a:pt x="6017628" y="6096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45"/>
                  </a:lnTo>
                  <a:lnTo>
                    <a:pt x="6017717" y="191973"/>
                  </a:lnTo>
                  <a:lnTo>
                    <a:pt x="6023813" y="191973"/>
                  </a:lnTo>
                  <a:lnTo>
                    <a:pt x="6023813" y="6096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01216" y="8973007"/>
              <a:ext cx="645160" cy="184785"/>
            </a:xfrm>
            <a:custGeom>
              <a:avLst/>
              <a:gdLst/>
              <a:ahLst/>
              <a:cxnLst/>
              <a:rect l="l" t="t" r="r" b="b"/>
              <a:pathLst>
                <a:path w="645160" h="184784">
                  <a:moveTo>
                    <a:pt x="644651" y="0"/>
                  </a:moveTo>
                  <a:lnTo>
                    <a:pt x="0" y="0"/>
                  </a:lnTo>
                  <a:lnTo>
                    <a:pt x="0" y="184403"/>
                  </a:lnTo>
                  <a:lnTo>
                    <a:pt x="644651" y="184403"/>
                  </a:lnTo>
                  <a:lnTo>
                    <a:pt x="644651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3779316" y="8967928"/>
            <a:ext cx="9004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19.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  <a:hlinkClick r:id="rId28"/>
              </a:rPr>
              <a:t>Jehoiachin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925690" y="8973008"/>
            <a:ext cx="491490" cy="184785"/>
          </a:xfrm>
          <a:custGeom>
            <a:avLst/>
            <a:gdLst/>
            <a:ahLst/>
            <a:cxnLst/>
            <a:rect l="l" t="t" r="r" b="b"/>
            <a:pathLst>
              <a:path w="491489" h="184784">
                <a:moveTo>
                  <a:pt x="491032" y="0"/>
                </a:moveTo>
                <a:lnTo>
                  <a:pt x="0" y="0"/>
                </a:lnTo>
                <a:lnTo>
                  <a:pt x="0" y="184403"/>
                </a:lnTo>
                <a:lnTo>
                  <a:pt x="491032" y="184403"/>
                </a:lnTo>
                <a:lnTo>
                  <a:pt x="491032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6912991" y="8967928"/>
            <a:ext cx="51815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frig</a:t>
            </a:r>
            <a:r>
              <a:rPr sz="1100" spc="-5" dirty="0">
                <a:latin typeface="Segoe UI"/>
                <a:cs typeface="Segoe UI"/>
              </a:rPr>
              <a:t>h</a:t>
            </a:r>
            <a:r>
              <a:rPr sz="1100" dirty="0">
                <a:latin typeface="Segoe UI"/>
                <a:cs typeface="Segoe UI"/>
              </a:rPr>
              <a:t>tful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507348" y="8752128"/>
            <a:ext cx="844550" cy="40139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699">
              <a:spcBef>
                <a:spcPts val="290"/>
              </a:spcBef>
            </a:pPr>
            <a:r>
              <a:rPr sz="1100" dirty="0">
                <a:latin typeface="Segoe UI"/>
                <a:cs typeface="Segoe UI"/>
              </a:rPr>
              <a:t>2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23:34</a:t>
            </a:r>
            <a:endParaRPr sz="1100">
              <a:latin typeface="Segoe UI"/>
              <a:cs typeface="Segoe UI"/>
            </a:endParaRPr>
          </a:p>
          <a:p>
            <a:pPr marL="12699">
              <a:spcBef>
                <a:spcPts val="190"/>
              </a:spcBef>
            </a:pPr>
            <a:r>
              <a:rPr sz="1100" dirty="0">
                <a:latin typeface="Segoe UI"/>
                <a:cs typeface="Segoe UI"/>
              </a:rPr>
              <a:t>2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2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24:6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3694481" y="8966912"/>
            <a:ext cx="6024245" cy="384175"/>
            <a:chOff x="875080" y="8966911"/>
            <a:chExt cx="6024245" cy="384175"/>
          </a:xfrm>
        </p:grpSpPr>
        <p:sp>
          <p:nvSpPr>
            <p:cNvPr id="129" name="object 129"/>
            <p:cNvSpPr/>
            <p:nvPr/>
          </p:nvSpPr>
          <p:spPr>
            <a:xfrm>
              <a:off x="875080" y="8966911"/>
              <a:ext cx="6024245" cy="192405"/>
            </a:xfrm>
            <a:custGeom>
              <a:avLst/>
              <a:gdLst/>
              <a:ahLst/>
              <a:cxnLst/>
              <a:rect l="l" t="t" r="r" b="b"/>
              <a:pathLst>
                <a:path w="6024245" h="192404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92024"/>
                  </a:lnTo>
                  <a:lnTo>
                    <a:pt x="6096" y="192024"/>
                  </a:lnTo>
                  <a:lnTo>
                    <a:pt x="6096" y="6096"/>
                  </a:lnTo>
                  <a:lnTo>
                    <a:pt x="2193277" y="6096"/>
                  </a:lnTo>
                  <a:lnTo>
                    <a:pt x="2193277" y="0"/>
                  </a:lnTo>
                  <a:close/>
                </a:path>
                <a:path w="6024245" h="192404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96"/>
                  </a:lnTo>
                  <a:lnTo>
                    <a:pt x="2193366" y="192024"/>
                  </a:lnTo>
                  <a:lnTo>
                    <a:pt x="2199462" y="192024"/>
                  </a:lnTo>
                  <a:lnTo>
                    <a:pt x="2199462" y="6096"/>
                  </a:lnTo>
                  <a:lnTo>
                    <a:pt x="4753940" y="6096"/>
                  </a:lnTo>
                  <a:lnTo>
                    <a:pt x="4753940" y="192024"/>
                  </a:lnTo>
                  <a:lnTo>
                    <a:pt x="4760036" y="192024"/>
                  </a:lnTo>
                  <a:lnTo>
                    <a:pt x="4760036" y="6096"/>
                  </a:lnTo>
                  <a:lnTo>
                    <a:pt x="6017628" y="6096"/>
                  </a:lnTo>
                  <a:lnTo>
                    <a:pt x="6017628" y="0"/>
                  </a:lnTo>
                  <a:close/>
                </a:path>
                <a:path w="6024245" h="192404">
                  <a:moveTo>
                    <a:pt x="6023813" y="0"/>
                  </a:moveTo>
                  <a:lnTo>
                    <a:pt x="6017717" y="0"/>
                  </a:lnTo>
                  <a:lnTo>
                    <a:pt x="6017717" y="6096"/>
                  </a:lnTo>
                  <a:lnTo>
                    <a:pt x="6017717" y="192024"/>
                  </a:lnTo>
                  <a:lnTo>
                    <a:pt x="6023813" y="192024"/>
                  </a:lnTo>
                  <a:lnTo>
                    <a:pt x="6023813" y="6096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201216" y="9166555"/>
              <a:ext cx="561340" cy="184785"/>
            </a:xfrm>
            <a:custGeom>
              <a:avLst/>
              <a:gdLst/>
              <a:ahLst/>
              <a:cxnLst/>
              <a:rect l="l" t="t" r="r" b="b"/>
              <a:pathLst>
                <a:path w="561339" h="184784">
                  <a:moveTo>
                    <a:pt x="560832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560832" y="184404"/>
                  </a:lnTo>
                  <a:lnTo>
                    <a:pt x="560832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3779316" y="9161475"/>
            <a:ext cx="8166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20.</a:t>
            </a:r>
            <a:r>
              <a:rPr sz="1100" spc="-15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  <a:hlinkClick r:id="rId29"/>
              </a:rPr>
              <a:t>Zedekiah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951091" y="9161475"/>
            <a:ext cx="4400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spc="-5" dirty="0">
                <a:latin typeface="Segoe UI"/>
                <a:cs typeface="Segoe UI"/>
              </a:rPr>
              <a:t>foolish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507348" y="9161475"/>
            <a:ext cx="8445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100" dirty="0">
                <a:latin typeface="Segoe UI"/>
                <a:cs typeface="Segoe UI"/>
              </a:rPr>
              <a:t>2</a:t>
            </a:r>
            <a:r>
              <a:rPr sz="1100" spc="-30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Kings</a:t>
            </a:r>
            <a:r>
              <a:rPr sz="1100" spc="-35" dirty="0">
                <a:latin typeface="Segoe UI"/>
                <a:cs typeface="Segoe UI"/>
              </a:rPr>
              <a:t> </a:t>
            </a:r>
            <a:r>
              <a:rPr sz="1100" spc="-5" dirty="0">
                <a:latin typeface="Segoe UI"/>
                <a:cs typeface="Segoe UI"/>
              </a:rPr>
              <a:t>24:17</a:t>
            </a:r>
            <a:endParaRPr sz="1100">
              <a:latin typeface="Segoe UI"/>
              <a:cs typeface="Segoe UI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3694481" y="9158936"/>
            <a:ext cx="6024245" cy="368935"/>
            <a:chOff x="875080" y="9158935"/>
            <a:chExt cx="6024245" cy="368935"/>
          </a:xfrm>
        </p:grpSpPr>
        <p:sp>
          <p:nvSpPr>
            <p:cNvPr id="135" name="object 135"/>
            <p:cNvSpPr/>
            <p:nvPr/>
          </p:nvSpPr>
          <p:spPr>
            <a:xfrm>
              <a:off x="875080" y="9158935"/>
              <a:ext cx="6024245" cy="200025"/>
            </a:xfrm>
            <a:custGeom>
              <a:avLst/>
              <a:gdLst/>
              <a:ahLst/>
              <a:cxnLst/>
              <a:rect l="l" t="t" r="r" b="b"/>
              <a:pathLst>
                <a:path w="6024245" h="200025">
                  <a:moveTo>
                    <a:pt x="2193277" y="193560"/>
                  </a:moveTo>
                  <a:lnTo>
                    <a:pt x="6096" y="193560"/>
                  </a:lnTo>
                  <a:lnTo>
                    <a:pt x="0" y="193560"/>
                  </a:lnTo>
                  <a:lnTo>
                    <a:pt x="0" y="199644"/>
                  </a:lnTo>
                  <a:lnTo>
                    <a:pt x="6096" y="199644"/>
                  </a:lnTo>
                  <a:lnTo>
                    <a:pt x="2193277" y="199644"/>
                  </a:lnTo>
                  <a:lnTo>
                    <a:pt x="2193277" y="193560"/>
                  </a:lnTo>
                  <a:close/>
                </a:path>
                <a:path w="6024245" h="200025">
                  <a:moveTo>
                    <a:pt x="2193277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193548"/>
                  </a:lnTo>
                  <a:lnTo>
                    <a:pt x="6096" y="193548"/>
                  </a:lnTo>
                  <a:lnTo>
                    <a:pt x="6096" y="6096"/>
                  </a:lnTo>
                  <a:lnTo>
                    <a:pt x="2193277" y="6096"/>
                  </a:lnTo>
                  <a:lnTo>
                    <a:pt x="2193277" y="0"/>
                  </a:lnTo>
                  <a:close/>
                </a:path>
                <a:path w="6024245" h="200025">
                  <a:moveTo>
                    <a:pt x="6017628" y="193560"/>
                  </a:moveTo>
                  <a:lnTo>
                    <a:pt x="4760036" y="193560"/>
                  </a:lnTo>
                  <a:lnTo>
                    <a:pt x="4753940" y="193560"/>
                  </a:lnTo>
                  <a:lnTo>
                    <a:pt x="2199462" y="193560"/>
                  </a:lnTo>
                  <a:lnTo>
                    <a:pt x="2193366" y="193560"/>
                  </a:lnTo>
                  <a:lnTo>
                    <a:pt x="2193366" y="199644"/>
                  </a:lnTo>
                  <a:lnTo>
                    <a:pt x="2199462" y="199644"/>
                  </a:lnTo>
                  <a:lnTo>
                    <a:pt x="4753940" y="199644"/>
                  </a:lnTo>
                  <a:lnTo>
                    <a:pt x="4760036" y="199644"/>
                  </a:lnTo>
                  <a:lnTo>
                    <a:pt x="6017628" y="199644"/>
                  </a:lnTo>
                  <a:lnTo>
                    <a:pt x="6017628" y="193560"/>
                  </a:lnTo>
                  <a:close/>
                </a:path>
                <a:path w="6024245" h="200025">
                  <a:moveTo>
                    <a:pt x="6017628" y="0"/>
                  </a:moveTo>
                  <a:lnTo>
                    <a:pt x="4760036" y="0"/>
                  </a:lnTo>
                  <a:lnTo>
                    <a:pt x="4753940" y="0"/>
                  </a:lnTo>
                  <a:lnTo>
                    <a:pt x="2199462" y="0"/>
                  </a:lnTo>
                  <a:lnTo>
                    <a:pt x="2193366" y="0"/>
                  </a:lnTo>
                  <a:lnTo>
                    <a:pt x="2193366" y="6096"/>
                  </a:lnTo>
                  <a:lnTo>
                    <a:pt x="2193366" y="193548"/>
                  </a:lnTo>
                  <a:lnTo>
                    <a:pt x="2199462" y="193548"/>
                  </a:lnTo>
                  <a:lnTo>
                    <a:pt x="2199462" y="6096"/>
                  </a:lnTo>
                  <a:lnTo>
                    <a:pt x="4753940" y="6096"/>
                  </a:lnTo>
                  <a:lnTo>
                    <a:pt x="4753940" y="193548"/>
                  </a:lnTo>
                  <a:lnTo>
                    <a:pt x="4760036" y="193548"/>
                  </a:lnTo>
                  <a:lnTo>
                    <a:pt x="4760036" y="6096"/>
                  </a:lnTo>
                  <a:lnTo>
                    <a:pt x="6017628" y="6096"/>
                  </a:lnTo>
                  <a:lnTo>
                    <a:pt x="6017628" y="0"/>
                  </a:lnTo>
                  <a:close/>
                </a:path>
                <a:path w="6024245" h="200025">
                  <a:moveTo>
                    <a:pt x="6023813" y="193560"/>
                  </a:moveTo>
                  <a:lnTo>
                    <a:pt x="6017717" y="193560"/>
                  </a:lnTo>
                  <a:lnTo>
                    <a:pt x="6017717" y="199644"/>
                  </a:lnTo>
                  <a:lnTo>
                    <a:pt x="6023813" y="199644"/>
                  </a:lnTo>
                  <a:lnTo>
                    <a:pt x="6023813" y="193560"/>
                  </a:lnTo>
                  <a:close/>
                </a:path>
                <a:path w="6024245" h="200025">
                  <a:moveTo>
                    <a:pt x="6023813" y="0"/>
                  </a:moveTo>
                  <a:lnTo>
                    <a:pt x="6017717" y="0"/>
                  </a:lnTo>
                  <a:lnTo>
                    <a:pt x="6017717" y="6096"/>
                  </a:lnTo>
                  <a:lnTo>
                    <a:pt x="6017717" y="193548"/>
                  </a:lnTo>
                  <a:lnTo>
                    <a:pt x="6023813" y="193548"/>
                  </a:lnTo>
                  <a:lnTo>
                    <a:pt x="6023813" y="6096"/>
                  </a:lnTo>
                  <a:lnTo>
                    <a:pt x="6023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815462" y="9358579"/>
              <a:ext cx="2143125" cy="169545"/>
            </a:xfrm>
            <a:custGeom>
              <a:avLst/>
              <a:gdLst/>
              <a:ahLst/>
              <a:cxnLst/>
              <a:rect l="l" t="t" r="r" b="b"/>
              <a:pathLst>
                <a:path w="2143125" h="169545">
                  <a:moveTo>
                    <a:pt x="2142998" y="0"/>
                  </a:moveTo>
                  <a:lnTo>
                    <a:pt x="0" y="0"/>
                  </a:lnTo>
                  <a:lnTo>
                    <a:pt x="0" y="169164"/>
                  </a:lnTo>
                  <a:lnTo>
                    <a:pt x="2142998" y="169164"/>
                  </a:lnTo>
                  <a:lnTo>
                    <a:pt x="21429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5622163" y="9355024"/>
            <a:ext cx="21653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000" i="1" spc="-5" dirty="0">
                <a:latin typeface="Segoe UI"/>
                <a:cs typeface="Segoe UI"/>
              </a:rPr>
              <a:t>Highlighted</a:t>
            </a:r>
            <a:r>
              <a:rPr sz="1000" i="1" spc="-15" dirty="0">
                <a:latin typeface="Segoe UI"/>
                <a:cs typeface="Segoe UI"/>
              </a:rPr>
              <a:t> </a:t>
            </a:r>
            <a:r>
              <a:rPr sz="1000" i="1" spc="-5" dirty="0">
                <a:latin typeface="Segoe UI"/>
                <a:cs typeface="Segoe UI"/>
              </a:rPr>
              <a:t>Kings are</a:t>
            </a:r>
            <a:r>
              <a:rPr sz="1000" i="1" spc="-20" dirty="0">
                <a:latin typeface="Segoe UI"/>
                <a:cs typeface="Segoe UI"/>
              </a:rPr>
              <a:t> </a:t>
            </a:r>
            <a:r>
              <a:rPr sz="1000" i="1" dirty="0">
                <a:latin typeface="Segoe UI"/>
                <a:cs typeface="Segoe UI"/>
              </a:rPr>
              <a:t>to</a:t>
            </a:r>
            <a:r>
              <a:rPr sz="1000" i="1" spc="-15" dirty="0">
                <a:latin typeface="Segoe UI"/>
                <a:cs typeface="Segoe UI"/>
              </a:rPr>
              <a:t> </a:t>
            </a:r>
            <a:r>
              <a:rPr sz="1000" i="1" spc="-5" dirty="0">
                <a:latin typeface="Segoe UI"/>
                <a:cs typeface="Segoe UI"/>
              </a:rPr>
              <a:t>be memorized</a:t>
            </a:r>
            <a:endParaRPr sz="1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1" y="537465"/>
            <a:ext cx="692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3664" y="461264"/>
            <a:ext cx="1125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Kings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2097" y="1020335"/>
            <a:ext cx="6472935" cy="4450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88875-1536-4E5F-A88C-FA32F85A2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400" y="6781800"/>
            <a:ext cx="3048000" cy="923330"/>
          </a:xfrm>
        </p:spPr>
        <p:txBody>
          <a:bodyPr/>
          <a:lstStyle/>
          <a:p>
            <a:r>
              <a:rPr lang="en-US" sz="6000" dirty="0">
                <a:solidFill>
                  <a:srgbClr val="FFFF00"/>
                </a:solidFill>
              </a:rPr>
              <a:t>Lesson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5E738-A774-4FD9-A953-D20258DD4E5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450112-0EFF-4933-A8E8-A7DE74B5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1058643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94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1" y="537465"/>
            <a:ext cx="692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3664" y="461264"/>
            <a:ext cx="1125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Kings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6845" y="1210807"/>
            <a:ext cx="6683436" cy="41528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1" y="537465"/>
            <a:ext cx="692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3664" y="461264"/>
            <a:ext cx="1125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Kings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800" y="731518"/>
            <a:ext cx="11429999" cy="344966"/>
          </a:xfrm>
          <a:prstGeom prst="rect">
            <a:avLst/>
          </a:prstGeom>
          <a:solidFill>
            <a:srgbClr val="CCCCCC"/>
          </a:solidFill>
          <a:ln w="914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spcBef>
                <a:spcPts val="290"/>
              </a:spcBef>
            </a:pPr>
            <a:r>
              <a:rPr sz="2000" b="1" dirty="0">
                <a:latin typeface="Segoe UI"/>
                <a:cs typeface="Segoe UI"/>
              </a:rPr>
              <a:t>The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Book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of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sz="2000" b="1" dirty="0">
                <a:latin typeface="Segoe UI"/>
                <a:cs typeface="Segoe UI"/>
              </a:rPr>
              <a:t>1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Kings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34106" y="7023483"/>
            <a:ext cx="428625" cy="9525"/>
          </a:xfrm>
          <a:custGeom>
            <a:avLst/>
            <a:gdLst/>
            <a:ahLst/>
            <a:cxnLst/>
            <a:rect l="l" t="t" r="r" b="b"/>
            <a:pathLst>
              <a:path w="428625" h="9525">
                <a:moveTo>
                  <a:pt x="428244" y="0"/>
                </a:moveTo>
                <a:lnTo>
                  <a:pt x="0" y="0"/>
                </a:lnTo>
                <a:lnTo>
                  <a:pt x="0" y="9144"/>
                </a:lnTo>
                <a:lnTo>
                  <a:pt x="428244" y="9144"/>
                </a:lnTo>
                <a:lnTo>
                  <a:pt x="428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1255" y="7226174"/>
            <a:ext cx="657225" cy="9525"/>
          </a:xfrm>
          <a:custGeom>
            <a:avLst/>
            <a:gdLst/>
            <a:ahLst/>
            <a:cxnLst/>
            <a:rect l="l" t="t" r="r" b="b"/>
            <a:pathLst>
              <a:path w="657225" h="9525">
                <a:moveTo>
                  <a:pt x="656844" y="0"/>
                </a:moveTo>
                <a:lnTo>
                  <a:pt x="0" y="0"/>
                </a:lnTo>
                <a:lnTo>
                  <a:pt x="0" y="9143"/>
                </a:lnTo>
                <a:lnTo>
                  <a:pt x="656844" y="9143"/>
                </a:lnTo>
                <a:lnTo>
                  <a:pt x="656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6800" y="1173227"/>
            <a:ext cx="11658599" cy="7637218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699">
              <a:spcBef>
                <a:spcPts val="254"/>
              </a:spcBef>
            </a:pPr>
            <a:r>
              <a:rPr sz="2800" b="1" spc="-5" dirty="0">
                <a:latin typeface="Segoe UI"/>
                <a:cs typeface="Segoe UI"/>
              </a:rPr>
              <a:t>Author</a:t>
            </a:r>
            <a:r>
              <a:rPr sz="2800" spc="-5" dirty="0">
                <a:latin typeface="Segoe UI"/>
                <a:cs typeface="Segoe UI"/>
              </a:rPr>
              <a:t>:</a:t>
            </a:r>
            <a:endParaRPr sz="2800" dirty="0">
              <a:latin typeface="Segoe UI"/>
              <a:cs typeface="Segoe UI"/>
            </a:endParaRPr>
          </a:p>
          <a:p>
            <a:pPr marL="469866" indent="-229218">
              <a:spcBef>
                <a:spcPts val="155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800" spc="-5" dirty="0">
                <a:latin typeface="Segoe UI"/>
                <a:cs typeface="Segoe UI"/>
              </a:rPr>
              <a:t>Most likely, 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Jeremiah</a:t>
            </a:r>
            <a:r>
              <a:rPr sz="2800" spc="-5" dirty="0">
                <a:latin typeface="Segoe UI"/>
                <a:cs typeface="Segoe UI"/>
              </a:rPr>
              <a:t>,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“The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weeping </a:t>
            </a:r>
            <a:r>
              <a:rPr sz="2800" dirty="0">
                <a:latin typeface="Segoe UI"/>
                <a:cs typeface="Segoe UI"/>
              </a:rPr>
              <a:t>prophet”</a:t>
            </a:r>
          </a:p>
          <a:p>
            <a:pPr marL="469866" indent="-229218">
              <a:spcBef>
                <a:spcPts val="145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800" dirty="0">
                <a:latin typeface="Segoe UI"/>
                <a:cs typeface="Segoe UI"/>
              </a:rPr>
              <a:t>1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and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2</a:t>
            </a:r>
            <a:r>
              <a:rPr sz="2800" spc="-5" dirty="0">
                <a:latin typeface="Segoe UI"/>
                <a:cs typeface="Segoe UI"/>
              </a:rPr>
              <a:t> Kings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were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originally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one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book</a:t>
            </a:r>
            <a:r>
              <a:rPr sz="2800" spc="-5" dirty="0">
                <a:latin typeface="Segoe UI"/>
                <a:cs typeface="Segoe UI"/>
              </a:rPr>
              <a:t> in </a:t>
            </a:r>
            <a:r>
              <a:rPr sz="2800" dirty="0">
                <a:latin typeface="Segoe UI"/>
                <a:cs typeface="Segoe UI"/>
              </a:rPr>
              <a:t>the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Hebrew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Old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Testament</a:t>
            </a:r>
            <a:endParaRPr sz="2800" dirty="0">
              <a:latin typeface="Segoe UI"/>
              <a:cs typeface="Segoe UI"/>
            </a:endParaRPr>
          </a:p>
          <a:p>
            <a:pPr marL="12699">
              <a:spcBef>
                <a:spcPts val="960"/>
              </a:spcBef>
            </a:pPr>
            <a:r>
              <a:rPr sz="2800" b="1" spc="-5" dirty="0">
                <a:latin typeface="Segoe UI"/>
                <a:cs typeface="Segoe UI"/>
              </a:rPr>
              <a:t>Date</a:t>
            </a:r>
            <a:r>
              <a:rPr sz="2800" spc="-5" dirty="0">
                <a:latin typeface="Segoe UI"/>
                <a:cs typeface="Segoe UI"/>
              </a:rPr>
              <a:t>:</a:t>
            </a:r>
            <a:endParaRPr sz="2800" dirty="0">
              <a:latin typeface="Segoe UI"/>
              <a:cs typeface="Segoe UI"/>
            </a:endParaRPr>
          </a:p>
          <a:p>
            <a:pPr marL="469866" indent="-229218">
              <a:spcBef>
                <a:spcPts val="155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800" spc="-5" dirty="0">
                <a:latin typeface="Segoe UI"/>
                <a:cs typeface="Segoe UI"/>
              </a:rPr>
              <a:t>Written</a:t>
            </a:r>
            <a:r>
              <a:rPr sz="2800" spc="-20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about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586</a:t>
            </a:r>
            <a:r>
              <a:rPr sz="2800" spc="-2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B.C.</a:t>
            </a:r>
            <a:endParaRPr sz="2800" dirty="0">
              <a:latin typeface="Segoe UI"/>
              <a:cs typeface="Segoe UI"/>
            </a:endParaRPr>
          </a:p>
          <a:p>
            <a:pPr marL="469866" indent="-229218">
              <a:spcBef>
                <a:spcPts val="155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800" spc="-5" dirty="0">
                <a:latin typeface="Segoe UI"/>
                <a:cs typeface="Segoe UI"/>
              </a:rPr>
              <a:t>Covers</a:t>
            </a:r>
            <a:r>
              <a:rPr sz="2800" spc="-20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time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period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of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120</a:t>
            </a:r>
            <a:r>
              <a:rPr sz="2800" b="1" spc="-2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years:</a:t>
            </a:r>
            <a:endParaRPr sz="2800" dirty="0">
              <a:latin typeface="Segoe UI"/>
              <a:cs typeface="Segoe UI"/>
            </a:endParaRPr>
          </a:p>
          <a:p>
            <a:pPr marL="469866">
              <a:spcBef>
                <a:spcPts val="145"/>
              </a:spcBef>
            </a:pPr>
            <a:r>
              <a:rPr sz="2800" dirty="0">
                <a:latin typeface="Symbol"/>
                <a:cs typeface="Symbol"/>
              </a:rPr>
              <a:t>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Segoe UI"/>
                <a:cs typeface="Segoe UI"/>
              </a:rPr>
              <a:t>40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year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reign </a:t>
            </a:r>
            <a:r>
              <a:rPr sz="2800" dirty="0">
                <a:latin typeface="Segoe UI"/>
                <a:cs typeface="Segoe UI"/>
              </a:rPr>
              <a:t>of</a:t>
            </a:r>
            <a:r>
              <a:rPr sz="2800" spc="-20" dirty="0">
                <a:latin typeface="Segoe UI"/>
                <a:cs typeface="Segoe UI"/>
              </a:rPr>
              <a:t> 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Solomon</a:t>
            </a:r>
            <a:endParaRPr sz="2800" dirty="0">
              <a:latin typeface="Segoe UI"/>
              <a:cs typeface="Segoe UI"/>
            </a:endParaRPr>
          </a:p>
          <a:p>
            <a:pPr marL="469866">
              <a:spcBef>
                <a:spcPts val="395"/>
              </a:spcBef>
            </a:pPr>
            <a:r>
              <a:rPr sz="2800" dirty="0">
                <a:latin typeface="Symbol"/>
                <a:cs typeface="Symbol"/>
              </a:rPr>
              <a:t>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Segoe UI"/>
                <a:cs typeface="Segoe UI"/>
              </a:rPr>
              <a:t>80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Years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of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Israel</a:t>
            </a:r>
            <a:r>
              <a:rPr sz="2800" b="1" spc="-1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and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Judah</a:t>
            </a:r>
            <a:r>
              <a:rPr sz="2800" b="1" spc="-1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as </a:t>
            </a:r>
            <a:r>
              <a:rPr sz="2800" spc="-5" dirty="0">
                <a:latin typeface="Segoe UI"/>
                <a:cs typeface="Segoe UI"/>
              </a:rPr>
              <a:t>separate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kingdoms</a:t>
            </a:r>
            <a:endParaRPr sz="2800" dirty="0">
              <a:latin typeface="Segoe UI"/>
              <a:cs typeface="Segoe UI"/>
            </a:endParaRPr>
          </a:p>
          <a:p>
            <a:pPr marL="12699">
              <a:spcBef>
                <a:spcPts val="975"/>
              </a:spcBef>
            </a:pPr>
            <a:r>
              <a:rPr sz="2800" b="1" spc="-5" dirty="0">
                <a:latin typeface="Segoe UI"/>
                <a:cs typeface="Segoe UI"/>
              </a:rPr>
              <a:t>Theme</a:t>
            </a:r>
            <a:r>
              <a:rPr sz="2800" spc="-5" dirty="0">
                <a:latin typeface="Segoe UI"/>
                <a:cs typeface="Segoe UI"/>
              </a:rPr>
              <a:t>: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“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DISOBEDIENCE</a:t>
            </a:r>
            <a:r>
              <a:rPr sz="2800" b="1" spc="-1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BRINGS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DIVISION</a:t>
            </a:r>
            <a:r>
              <a:rPr sz="2800" dirty="0">
                <a:latin typeface="Segoe UI"/>
                <a:cs typeface="Segoe UI"/>
              </a:rPr>
              <a:t>”</a:t>
            </a:r>
          </a:p>
          <a:p>
            <a:pPr marL="469866" marR="1858510" indent="-229218">
              <a:lnSpc>
                <a:spcPct val="110800"/>
              </a:lnSpc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800" spc="-5" dirty="0">
                <a:latin typeface="Segoe UI"/>
                <a:cs typeface="Segoe UI"/>
              </a:rPr>
              <a:t>Solomon’s divided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heart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eventually resulted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in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a </a:t>
            </a:r>
            <a:r>
              <a:rPr sz="2800" spc="-5" dirty="0">
                <a:latin typeface="Segoe UI"/>
                <a:cs typeface="Segoe UI"/>
              </a:rPr>
              <a:t>divided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kingdom. </a:t>
            </a:r>
            <a:r>
              <a:rPr sz="2800" spc="-31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[1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Kings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3:3, Compare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to 1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Kings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11:1]</a:t>
            </a:r>
            <a:endParaRPr sz="2800" dirty="0">
              <a:latin typeface="Segoe UI"/>
              <a:cs typeface="Segoe UI"/>
            </a:endParaRPr>
          </a:p>
          <a:p>
            <a:pPr marL="469866" indent="-229218">
              <a:spcBef>
                <a:spcPts val="145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800" spc="-5" dirty="0">
                <a:latin typeface="Segoe UI"/>
                <a:cs typeface="Segoe UI"/>
              </a:rPr>
              <a:t>Solomon led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Israel </a:t>
            </a:r>
            <a:r>
              <a:rPr sz="2800" dirty="0">
                <a:latin typeface="Segoe UI"/>
                <a:cs typeface="Segoe UI"/>
              </a:rPr>
              <a:t>to the</a:t>
            </a:r>
            <a:r>
              <a:rPr sz="2800" spc="-5" dirty="0">
                <a:latin typeface="Segoe UI"/>
                <a:cs typeface="Segoe UI"/>
              </a:rPr>
              <a:t> zenith</a:t>
            </a:r>
            <a:r>
              <a:rPr sz="2800" dirty="0">
                <a:latin typeface="Segoe UI"/>
                <a:cs typeface="Segoe UI"/>
              </a:rPr>
              <a:t> of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its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size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5" dirty="0">
                <a:latin typeface="Segoe UI"/>
                <a:cs typeface="Segoe UI"/>
              </a:rPr>
              <a:t>and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glory,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yet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sin destroyed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it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all.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[1</a:t>
            </a:r>
            <a:r>
              <a:rPr sz="2800" spc="2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Kings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11:6-12]</a:t>
            </a:r>
            <a:endParaRPr sz="2800" dirty="0">
              <a:latin typeface="Segoe UI"/>
              <a:cs typeface="Segoe UI"/>
            </a:endParaRPr>
          </a:p>
          <a:p>
            <a:pPr marL="12699">
              <a:spcBef>
                <a:spcPts val="960"/>
              </a:spcBef>
            </a:pPr>
            <a:r>
              <a:rPr sz="2800" b="1" spc="-5" dirty="0">
                <a:latin typeface="Segoe UI"/>
                <a:cs typeface="Segoe UI"/>
              </a:rPr>
              <a:t>Outline</a:t>
            </a:r>
            <a:r>
              <a:rPr sz="2800" spc="-5" dirty="0">
                <a:latin typeface="Segoe UI"/>
                <a:cs typeface="Segoe UI"/>
              </a:rPr>
              <a:t>:</a:t>
            </a:r>
            <a:endParaRPr sz="2800" dirty="0">
              <a:latin typeface="Segoe UI"/>
              <a:cs typeface="Segoe UI"/>
            </a:endParaRPr>
          </a:p>
          <a:p>
            <a:pPr marL="469866" indent="-302873">
              <a:spcBef>
                <a:spcPts val="145"/>
              </a:spcBef>
              <a:buAutoNum type="romanUcPeriod"/>
              <a:tabLst>
                <a:tab pos="469866" algn="l"/>
                <a:tab pos="470500" algn="l"/>
              </a:tabLst>
            </a:pPr>
            <a:r>
              <a:rPr sz="2800" spc="-5" dirty="0">
                <a:latin typeface="Segoe UI"/>
                <a:cs typeface="Segoe UI"/>
              </a:rPr>
              <a:t>The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Forty</a:t>
            </a:r>
            <a:r>
              <a:rPr sz="2800" b="1" spc="-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Years’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Reign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of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Solomon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[Ch.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1-1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1]</a:t>
            </a:r>
            <a:endParaRPr sz="2800" dirty="0">
              <a:latin typeface="Segoe UI"/>
              <a:cs typeface="Segoe UI"/>
            </a:endParaRPr>
          </a:p>
          <a:p>
            <a:pPr marL="469866" indent="-343510">
              <a:spcBef>
                <a:spcPts val="395"/>
              </a:spcBef>
              <a:buAutoNum type="romanUcPeriod"/>
              <a:tabLst>
                <a:tab pos="469866" algn="l"/>
                <a:tab pos="470500" algn="l"/>
              </a:tabLst>
            </a:pPr>
            <a:r>
              <a:rPr sz="2800" spc="-5" dirty="0">
                <a:latin typeface="Segoe UI"/>
                <a:cs typeface="Segoe UI"/>
              </a:rPr>
              <a:t>The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First 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Eighty</a:t>
            </a:r>
            <a:r>
              <a:rPr sz="2800" b="1" spc="-10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Years of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the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Two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5" dirty="0">
                <a:latin typeface="Segoe UI"/>
                <a:cs typeface="Segoe UI"/>
              </a:rPr>
              <a:t>Kingdoms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[Ch.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dirty="0">
                <a:latin typeface="Segoe UI"/>
                <a:cs typeface="Segoe UI"/>
              </a:rPr>
              <a:t>12-22]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13CCE-AF24-4333-8ECD-BC2CA1E68E85}"/>
              </a:ext>
            </a:extLst>
          </p:cNvPr>
          <p:cNvSpPr/>
          <p:nvPr/>
        </p:nvSpPr>
        <p:spPr>
          <a:xfrm>
            <a:off x="914400" y="1219200"/>
            <a:ext cx="11582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369FE8-F7B0-4FF2-957B-49D5BBF274DD}"/>
              </a:ext>
            </a:extLst>
          </p:cNvPr>
          <p:cNvSpPr/>
          <p:nvPr/>
        </p:nvSpPr>
        <p:spPr>
          <a:xfrm>
            <a:off x="914400" y="2667000"/>
            <a:ext cx="115824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D84594-1B9C-4504-9A35-796B9F9D070A}"/>
              </a:ext>
            </a:extLst>
          </p:cNvPr>
          <p:cNvSpPr/>
          <p:nvPr/>
        </p:nvSpPr>
        <p:spPr>
          <a:xfrm>
            <a:off x="914400" y="5105400"/>
            <a:ext cx="115824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FB1B9-6A3E-4C0A-8936-FC8956ABE7AC}"/>
              </a:ext>
            </a:extLst>
          </p:cNvPr>
          <p:cNvSpPr/>
          <p:nvPr/>
        </p:nvSpPr>
        <p:spPr>
          <a:xfrm>
            <a:off x="990600" y="7467600"/>
            <a:ext cx="11582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1" y="537465"/>
            <a:ext cx="692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3664" y="461264"/>
            <a:ext cx="1125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Kings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800" y="731518"/>
            <a:ext cx="11429999" cy="344966"/>
          </a:xfrm>
          <a:prstGeom prst="rect">
            <a:avLst/>
          </a:prstGeom>
          <a:solidFill>
            <a:srgbClr val="CCCCCC"/>
          </a:solidFill>
          <a:ln w="914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spcBef>
                <a:spcPts val="290"/>
              </a:spcBef>
            </a:pPr>
            <a:r>
              <a:rPr sz="2000" b="1" dirty="0">
                <a:latin typeface="Segoe UI"/>
                <a:cs typeface="Segoe UI"/>
              </a:rPr>
              <a:t>The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Book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of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sz="2000" b="1" dirty="0">
                <a:latin typeface="Segoe UI"/>
                <a:cs typeface="Segoe UI"/>
              </a:rPr>
              <a:t>1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Kings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1143000"/>
            <a:ext cx="12496800" cy="876329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699">
              <a:spcBef>
                <a:spcPts val="960"/>
              </a:spcBef>
            </a:pPr>
            <a:r>
              <a:rPr sz="2400" b="1" dirty="0">
                <a:latin typeface="Segoe UI"/>
                <a:cs typeface="Segoe UI"/>
              </a:rPr>
              <a:t>Key</a:t>
            </a:r>
            <a:r>
              <a:rPr sz="2400" b="1" spc="-25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Word</a:t>
            </a:r>
            <a:r>
              <a:rPr sz="2400" spc="-5" dirty="0">
                <a:latin typeface="Segoe UI"/>
                <a:cs typeface="Segoe UI"/>
              </a:rPr>
              <a:t>:</a:t>
            </a:r>
            <a:r>
              <a:rPr sz="2400" spc="-35" dirty="0">
                <a:latin typeface="Segoe UI"/>
                <a:cs typeface="Segoe UI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Loyalty</a:t>
            </a:r>
            <a:endParaRPr sz="2400" dirty="0">
              <a:latin typeface="Segoe UI"/>
              <a:cs typeface="Segoe UI"/>
            </a:endParaRPr>
          </a:p>
          <a:p>
            <a:pPr marL="12699">
              <a:spcBef>
                <a:spcPts val="960"/>
              </a:spcBef>
            </a:pPr>
            <a:r>
              <a:rPr sz="2400" b="1" dirty="0">
                <a:latin typeface="Segoe UI"/>
                <a:cs typeface="Segoe UI"/>
              </a:rPr>
              <a:t>Key</a:t>
            </a:r>
            <a:r>
              <a:rPr sz="2400" b="1" spc="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Verse</a:t>
            </a:r>
            <a:r>
              <a:rPr sz="2400" dirty="0">
                <a:latin typeface="Segoe UI"/>
                <a:cs typeface="Segoe UI"/>
              </a:rPr>
              <a:t>: 1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Kings</a:t>
            </a:r>
            <a:r>
              <a:rPr sz="2400" b="1" spc="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2:</a:t>
            </a:r>
            <a:r>
              <a:rPr sz="2400" b="1" spc="-2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12 </a:t>
            </a:r>
            <a:r>
              <a:rPr sz="2400" dirty="0">
                <a:latin typeface="Segoe UI"/>
                <a:cs typeface="Segoe UI"/>
              </a:rPr>
              <a:t>-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“</a:t>
            </a:r>
            <a:r>
              <a:rPr sz="2400" i="1" dirty="0">
                <a:latin typeface="Segoe UI"/>
                <a:cs typeface="Segoe UI"/>
              </a:rPr>
              <a:t>Then sat</a:t>
            </a:r>
            <a:r>
              <a:rPr sz="2400" i="1" spc="-10" dirty="0">
                <a:latin typeface="Segoe UI"/>
                <a:cs typeface="Segoe UI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Solomon</a:t>
            </a:r>
            <a:r>
              <a:rPr sz="2400" b="1" spc="-15" dirty="0">
                <a:latin typeface="Segoe UI"/>
                <a:cs typeface="Segoe UI"/>
              </a:rPr>
              <a:t> </a:t>
            </a:r>
            <a:r>
              <a:rPr sz="2400" i="1" spc="-5" dirty="0">
                <a:latin typeface="Segoe UI"/>
                <a:cs typeface="Segoe UI"/>
              </a:rPr>
              <a:t>upon</a:t>
            </a:r>
            <a:r>
              <a:rPr sz="2400" i="1" dirty="0">
                <a:latin typeface="Segoe UI"/>
                <a:cs typeface="Segoe UI"/>
              </a:rPr>
              <a:t> </a:t>
            </a:r>
            <a:r>
              <a:rPr sz="2400" i="1" spc="-5" dirty="0">
                <a:latin typeface="Segoe UI"/>
                <a:cs typeface="Segoe UI"/>
              </a:rPr>
              <a:t>the</a:t>
            </a:r>
            <a:r>
              <a:rPr sz="2400" i="1" dirty="0">
                <a:latin typeface="Segoe UI"/>
                <a:cs typeface="Segoe UI"/>
              </a:rPr>
              <a:t> </a:t>
            </a:r>
            <a:r>
              <a:rPr sz="2400" i="1" spc="-5" dirty="0">
                <a:latin typeface="Segoe UI"/>
                <a:cs typeface="Segoe UI"/>
              </a:rPr>
              <a:t>throne </a:t>
            </a:r>
            <a:r>
              <a:rPr sz="2400" i="1" dirty="0">
                <a:latin typeface="Segoe UI"/>
                <a:cs typeface="Segoe UI"/>
              </a:rPr>
              <a:t>of</a:t>
            </a:r>
            <a:r>
              <a:rPr sz="2400" i="1" spc="-5" dirty="0">
                <a:latin typeface="Segoe UI"/>
                <a:cs typeface="Segoe UI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David</a:t>
            </a:r>
            <a:r>
              <a:rPr sz="2400" b="1" spc="-5" dirty="0">
                <a:latin typeface="Segoe UI"/>
                <a:cs typeface="Segoe UI"/>
              </a:rPr>
              <a:t> </a:t>
            </a:r>
            <a:r>
              <a:rPr sz="2400" i="1" dirty="0">
                <a:latin typeface="Segoe UI"/>
                <a:cs typeface="Segoe UI"/>
              </a:rPr>
              <a:t>his</a:t>
            </a:r>
            <a:r>
              <a:rPr sz="2400" i="1" spc="5" dirty="0">
                <a:latin typeface="Segoe UI"/>
                <a:cs typeface="Segoe UI"/>
              </a:rPr>
              <a:t> </a:t>
            </a:r>
            <a:r>
              <a:rPr sz="2400" i="1" spc="-5" dirty="0">
                <a:latin typeface="Segoe UI"/>
                <a:cs typeface="Segoe UI"/>
              </a:rPr>
              <a:t>father;</a:t>
            </a:r>
            <a:r>
              <a:rPr sz="2400" i="1" spc="5" dirty="0">
                <a:latin typeface="Segoe UI"/>
                <a:cs typeface="Segoe UI"/>
              </a:rPr>
              <a:t> </a:t>
            </a:r>
            <a:r>
              <a:rPr sz="2400" i="1" spc="-5" dirty="0">
                <a:latin typeface="Segoe UI"/>
                <a:cs typeface="Segoe UI"/>
              </a:rPr>
              <a:t>and</a:t>
            </a:r>
            <a:r>
              <a:rPr sz="2400" i="1" dirty="0">
                <a:latin typeface="Segoe UI"/>
                <a:cs typeface="Segoe UI"/>
              </a:rPr>
              <a:t> his</a:t>
            </a:r>
            <a:r>
              <a:rPr sz="2400" i="1" spc="10" dirty="0">
                <a:latin typeface="Segoe UI"/>
                <a:cs typeface="Segoe U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kingdom</a:t>
            </a:r>
            <a:endParaRPr sz="2400" dirty="0">
              <a:latin typeface="Segoe UI"/>
              <a:cs typeface="Segoe UI"/>
            </a:endParaRPr>
          </a:p>
          <a:p>
            <a:pPr marL="12699">
              <a:spcBef>
                <a:spcPts val="155"/>
              </a:spcBef>
            </a:pPr>
            <a:r>
              <a:rPr sz="2400" i="1" spc="-5" dirty="0">
                <a:latin typeface="Segoe UI"/>
                <a:cs typeface="Segoe UI"/>
              </a:rPr>
              <a:t>was</a:t>
            </a:r>
            <a:r>
              <a:rPr sz="2400" i="1" spc="-10" dirty="0">
                <a:latin typeface="Segoe UI"/>
                <a:cs typeface="Segoe UI"/>
              </a:rPr>
              <a:t> </a:t>
            </a:r>
            <a:r>
              <a:rPr sz="2400" i="1" spc="-5" dirty="0">
                <a:latin typeface="Segoe UI"/>
                <a:cs typeface="Segoe UI"/>
              </a:rPr>
              <a:t>established</a:t>
            </a:r>
            <a:r>
              <a:rPr sz="2400" i="1" spc="-10" dirty="0">
                <a:latin typeface="Segoe UI"/>
                <a:cs typeface="Segoe UI"/>
              </a:rPr>
              <a:t> </a:t>
            </a:r>
            <a:r>
              <a:rPr sz="2400" i="1" spc="-5" dirty="0">
                <a:latin typeface="Segoe UI"/>
                <a:cs typeface="Segoe UI"/>
              </a:rPr>
              <a:t>greatly</a:t>
            </a:r>
            <a:r>
              <a:rPr sz="2400" spc="-5" dirty="0">
                <a:latin typeface="Segoe UI"/>
                <a:cs typeface="Segoe UI"/>
              </a:rPr>
              <a:t>.”</a:t>
            </a:r>
            <a:endParaRPr sz="2400" dirty="0">
              <a:latin typeface="Segoe UI"/>
              <a:cs typeface="Segoe UI"/>
            </a:endParaRPr>
          </a:p>
          <a:p>
            <a:pPr marL="12699">
              <a:spcBef>
                <a:spcPts val="1095"/>
              </a:spcBef>
            </a:pPr>
            <a:r>
              <a:rPr sz="2400" b="1" spc="-5" dirty="0">
                <a:latin typeface="Segoe UI"/>
                <a:cs typeface="Segoe UI"/>
              </a:rPr>
              <a:t>Special</a:t>
            </a:r>
            <a:r>
              <a:rPr sz="2400" b="1" spc="-30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Features:</a:t>
            </a:r>
            <a:endParaRPr sz="2400" dirty="0">
              <a:latin typeface="Segoe UI"/>
              <a:cs typeface="Segoe UI"/>
            </a:endParaRPr>
          </a:p>
          <a:p>
            <a:pPr marL="169533" indent="-157469">
              <a:spcBef>
                <a:spcPts val="155"/>
              </a:spcBef>
              <a:buAutoNum type="arabicPeriod"/>
              <a:tabLst>
                <a:tab pos="170168" algn="l"/>
              </a:tabLst>
            </a:pPr>
            <a:r>
              <a:rPr sz="2400" spc="-5" dirty="0">
                <a:latin typeface="Segoe UI"/>
                <a:cs typeface="Segoe UI"/>
              </a:rPr>
              <a:t>The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Divided Kingdom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[Ch.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12]</a:t>
            </a:r>
            <a:endParaRPr sz="2400" dirty="0">
              <a:latin typeface="Segoe UI"/>
              <a:cs typeface="Segoe UI"/>
            </a:endParaRPr>
          </a:p>
          <a:p>
            <a:pPr marL="469866" lvl="1" indent="-229218">
              <a:spcBef>
                <a:spcPts val="160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Israel</a:t>
            </a:r>
            <a:endParaRPr sz="2400" dirty="0">
              <a:latin typeface="Segoe UI"/>
              <a:cs typeface="Segoe UI"/>
            </a:endParaRPr>
          </a:p>
          <a:p>
            <a:pPr marL="698449">
              <a:spcBef>
                <a:spcPts val="155"/>
              </a:spcBef>
            </a:pPr>
            <a:r>
              <a:rPr sz="2400" dirty="0">
                <a:latin typeface="Symbol"/>
                <a:cs typeface="Symbol"/>
              </a:rPr>
              <a:t>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Northern</a:t>
            </a:r>
            <a:r>
              <a:rPr sz="2400" b="1" spc="-2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kingdom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— </a:t>
            </a:r>
            <a:r>
              <a:rPr sz="2400" spc="-5" dirty="0">
                <a:latin typeface="Segoe UI"/>
                <a:cs typeface="Segoe UI"/>
              </a:rPr>
              <a:t>10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tribes</a:t>
            </a:r>
          </a:p>
          <a:p>
            <a:pPr marL="698449">
              <a:spcBef>
                <a:spcPts val="155"/>
              </a:spcBef>
            </a:pPr>
            <a:r>
              <a:rPr sz="2400" dirty="0">
                <a:latin typeface="Symbol"/>
                <a:cs typeface="Symbol"/>
              </a:rPr>
              <a:t>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Segoe UI"/>
                <a:cs typeface="Segoe UI"/>
              </a:rPr>
              <a:t>First</a:t>
            </a:r>
            <a:r>
              <a:rPr sz="2400" spc="-2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King: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Jeroboam</a:t>
            </a:r>
            <a:endParaRPr sz="2400" dirty="0">
              <a:latin typeface="Segoe UI"/>
              <a:cs typeface="Segoe UI"/>
            </a:endParaRPr>
          </a:p>
          <a:p>
            <a:pPr marL="698449">
              <a:spcBef>
                <a:spcPts val="145"/>
              </a:spcBef>
            </a:pPr>
            <a:r>
              <a:rPr sz="2400" dirty="0">
                <a:latin typeface="Symbol"/>
                <a:cs typeface="Symbol"/>
              </a:rPr>
              <a:t>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Segoe UI"/>
                <a:cs typeface="Segoe UI"/>
              </a:rPr>
              <a:t>Capital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city: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Samaria</a:t>
            </a:r>
            <a:endParaRPr sz="2400" dirty="0">
              <a:latin typeface="Segoe UI"/>
              <a:cs typeface="Segoe UI"/>
            </a:endParaRPr>
          </a:p>
          <a:p>
            <a:pPr marL="469866" lvl="1" indent="-229218">
              <a:spcBef>
                <a:spcPts val="960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400" b="1" spc="-5" dirty="0">
                <a:latin typeface="Segoe UI"/>
                <a:cs typeface="Segoe UI"/>
              </a:rPr>
              <a:t>Judah</a:t>
            </a:r>
            <a:endParaRPr sz="2400" dirty="0">
              <a:latin typeface="Segoe UI"/>
              <a:cs typeface="Segoe UI"/>
            </a:endParaRPr>
          </a:p>
          <a:p>
            <a:pPr marL="698449">
              <a:spcBef>
                <a:spcPts val="155"/>
              </a:spcBef>
            </a:pPr>
            <a:r>
              <a:rPr sz="2400" dirty="0">
                <a:latin typeface="Symbol"/>
                <a:cs typeface="Symbol"/>
              </a:rPr>
              <a:t>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Southern </a:t>
            </a:r>
            <a:r>
              <a:rPr sz="2400" spc="-5" dirty="0">
                <a:latin typeface="Segoe UI"/>
                <a:cs typeface="Segoe UI"/>
              </a:rPr>
              <a:t>kingdom </a:t>
            </a:r>
            <a:r>
              <a:rPr sz="2400" dirty="0">
                <a:latin typeface="Segoe UI"/>
                <a:cs typeface="Segoe UI"/>
              </a:rPr>
              <a:t>—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2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tribes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(Judah/Benjamin)</a:t>
            </a:r>
            <a:endParaRPr sz="2400" dirty="0">
              <a:latin typeface="Segoe UI"/>
              <a:cs typeface="Segoe UI"/>
            </a:endParaRPr>
          </a:p>
          <a:p>
            <a:pPr marL="698449">
              <a:spcBef>
                <a:spcPts val="155"/>
              </a:spcBef>
            </a:pPr>
            <a:r>
              <a:rPr sz="2400" dirty="0">
                <a:latin typeface="Symbol"/>
                <a:cs typeface="Symbol"/>
              </a:rPr>
              <a:t>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Segoe UI"/>
                <a:cs typeface="Segoe UI"/>
              </a:rPr>
              <a:t>First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King: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Rehoboam</a:t>
            </a:r>
            <a:r>
              <a:rPr sz="2400" b="1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(Solomon’s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son)</a:t>
            </a:r>
            <a:endParaRPr sz="2400" dirty="0">
              <a:latin typeface="Segoe UI"/>
              <a:cs typeface="Segoe UI"/>
            </a:endParaRPr>
          </a:p>
          <a:p>
            <a:pPr marL="698449">
              <a:spcBef>
                <a:spcPts val="145"/>
              </a:spcBef>
            </a:pPr>
            <a:r>
              <a:rPr sz="2400" dirty="0">
                <a:latin typeface="Symbol"/>
                <a:cs typeface="Symbol"/>
              </a:rPr>
              <a:t>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Segoe UI"/>
                <a:cs typeface="Segoe UI"/>
              </a:rPr>
              <a:t>Capital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city: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Jerusalem</a:t>
            </a:r>
            <a:endParaRPr sz="2400" dirty="0">
              <a:latin typeface="Segoe UI"/>
              <a:cs typeface="Segoe UI"/>
            </a:endParaRPr>
          </a:p>
          <a:p>
            <a:pPr marL="168898" indent="-156834">
              <a:spcBef>
                <a:spcPts val="975"/>
              </a:spcBef>
              <a:buAutoNum type="arabicPeriod" startAt="2"/>
              <a:tabLst>
                <a:tab pos="169533" algn="l"/>
              </a:tabLst>
            </a:pPr>
            <a:r>
              <a:rPr sz="2400" spc="-5" dirty="0">
                <a:latin typeface="Segoe UI"/>
                <a:cs typeface="Segoe UI"/>
              </a:rPr>
              <a:t>The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Conflict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on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Mt.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Carmel</a:t>
            </a:r>
            <a:r>
              <a:rPr sz="2400" b="1" spc="-15" dirty="0">
                <a:latin typeface="Segoe UI"/>
                <a:cs typeface="Segoe UI"/>
              </a:rPr>
              <a:t> </a:t>
            </a:r>
            <a:r>
              <a:rPr lang="en-US" sz="2400" b="1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[Ch.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18]</a:t>
            </a:r>
            <a:endParaRPr sz="2400" dirty="0">
              <a:latin typeface="Segoe UI"/>
              <a:cs typeface="Segoe UI"/>
            </a:endParaRPr>
          </a:p>
          <a:p>
            <a:pPr marL="469866" lvl="1" indent="-229218">
              <a:spcBef>
                <a:spcPts val="145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400" spc="-5" dirty="0">
                <a:latin typeface="Segoe UI"/>
                <a:cs typeface="Segoe UI"/>
              </a:rPr>
              <a:t>Elijah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prophet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God faces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prophets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Baal</a:t>
            </a:r>
            <a:endParaRPr sz="2400" dirty="0">
              <a:latin typeface="Segoe UI"/>
              <a:cs typeface="Segoe UI"/>
            </a:endParaRPr>
          </a:p>
          <a:p>
            <a:pPr marL="12699">
              <a:spcBef>
                <a:spcPts val="960"/>
              </a:spcBef>
            </a:pPr>
            <a:r>
              <a:rPr sz="2400" b="1" spc="-5" dirty="0">
                <a:latin typeface="Segoe UI"/>
                <a:cs typeface="Segoe UI"/>
              </a:rPr>
              <a:t>Christ</a:t>
            </a:r>
            <a:r>
              <a:rPr sz="2400" b="1" spc="-1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In</a:t>
            </a:r>
            <a:r>
              <a:rPr sz="2400" b="1" spc="-25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The</a:t>
            </a:r>
            <a:r>
              <a:rPr sz="2400" b="1" spc="-20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Book</a:t>
            </a:r>
            <a:endParaRPr sz="2400" dirty="0">
              <a:latin typeface="Segoe UI"/>
              <a:cs typeface="Segoe UI"/>
            </a:endParaRPr>
          </a:p>
          <a:p>
            <a:pPr marL="168898" indent="-156834">
              <a:spcBef>
                <a:spcPts val="155"/>
              </a:spcBef>
              <a:buAutoNum type="arabicPeriod"/>
              <a:tabLst>
                <a:tab pos="169533" algn="l"/>
              </a:tabLst>
            </a:pPr>
            <a:r>
              <a:rPr sz="2400" spc="-5" dirty="0">
                <a:latin typeface="Segoe UI"/>
                <a:cs typeface="Segoe UI"/>
              </a:rPr>
              <a:t>Solomon</a:t>
            </a:r>
            <a:r>
              <a:rPr sz="2400" spc="-3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3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King</a:t>
            </a:r>
            <a:endParaRPr sz="2400" dirty="0">
              <a:latin typeface="Segoe UI"/>
              <a:cs typeface="Segoe UI"/>
            </a:endParaRPr>
          </a:p>
          <a:p>
            <a:pPr marL="469866" lvl="1" indent="-229218">
              <a:spcBef>
                <a:spcPts val="155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400" spc="-5" dirty="0">
                <a:latin typeface="Segoe UI"/>
                <a:cs typeface="Segoe UI"/>
              </a:rPr>
              <a:t>Christ’s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glory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and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splendor </a:t>
            </a:r>
            <a:r>
              <a:rPr sz="2400" spc="-5" dirty="0">
                <a:latin typeface="Segoe UI"/>
                <a:cs typeface="Segoe UI"/>
              </a:rPr>
              <a:t>is greater</a:t>
            </a:r>
            <a:r>
              <a:rPr sz="2400" dirty="0">
                <a:latin typeface="Segoe UI"/>
                <a:cs typeface="Segoe UI"/>
              </a:rPr>
              <a:t> than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that</a:t>
            </a:r>
            <a:r>
              <a:rPr sz="2400" dirty="0">
                <a:latin typeface="Segoe UI"/>
                <a:cs typeface="Segoe UI"/>
              </a:rPr>
              <a:t> of</a:t>
            </a:r>
            <a:r>
              <a:rPr sz="2400" spc="-5" dirty="0">
                <a:latin typeface="Segoe UI"/>
                <a:cs typeface="Segoe UI"/>
              </a:rPr>
              <a:t> Solomon’s [Matthew 12:42]</a:t>
            </a:r>
            <a:endParaRPr sz="2400" dirty="0">
              <a:latin typeface="Segoe UI"/>
              <a:cs typeface="Segoe UI"/>
            </a:endParaRPr>
          </a:p>
          <a:p>
            <a:pPr marL="169533" indent="-157469">
              <a:spcBef>
                <a:spcPts val="155"/>
              </a:spcBef>
              <a:buFont typeface="Segoe UI"/>
              <a:buAutoNum type="arabicPeriod"/>
              <a:tabLst>
                <a:tab pos="170168" algn="l"/>
              </a:tabLst>
            </a:pP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Elijah</a:t>
            </a:r>
            <a:r>
              <a:rPr sz="2400" b="1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—</a:t>
            </a:r>
            <a:r>
              <a:rPr sz="2400" spc="-2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(Matthew</a:t>
            </a:r>
            <a:r>
              <a:rPr sz="2400" spc="-2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16:</a:t>
            </a:r>
            <a:r>
              <a:rPr sz="2400" spc="-2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14)</a:t>
            </a:r>
            <a:endParaRPr sz="2400" dirty="0">
              <a:latin typeface="Segoe UI"/>
              <a:cs typeface="Segoe UI"/>
            </a:endParaRPr>
          </a:p>
          <a:p>
            <a:pPr marL="469866" lvl="1" indent="-229218">
              <a:spcBef>
                <a:spcPts val="160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400" dirty="0">
                <a:latin typeface="Segoe UI"/>
                <a:cs typeface="Segoe UI"/>
              </a:rPr>
              <a:t>In</a:t>
            </a:r>
            <a:r>
              <a:rPr sz="2400" spc="-5" dirty="0">
                <a:latin typeface="Segoe UI"/>
                <a:cs typeface="Segoe UI"/>
              </a:rPr>
              <a:t> his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prophetic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words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and </a:t>
            </a:r>
            <a:r>
              <a:rPr sz="2400" spc="-5" dirty="0">
                <a:latin typeface="Segoe UI"/>
                <a:cs typeface="Segoe UI"/>
              </a:rPr>
              <a:t>miraculous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works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was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 type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 </a:t>
            </a:r>
            <a:r>
              <a:rPr sz="2400" spc="-5" dirty="0">
                <a:latin typeface="Segoe UI"/>
                <a:cs typeface="Segoe UI"/>
              </a:rPr>
              <a:t>Christ</a:t>
            </a:r>
            <a:endParaRPr sz="2400" dirty="0">
              <a:latin typeface="Segoe UI"/>
              <a:cs typeface="Segoe U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4EA78-2B6B-4CEF-B4A7-F731995C51E7}"/>
              </a:ext>
            </a:extLst>
          </p:cNvPr>
          <p:cNvSpPr/>
          <p:nvPr/>
        </p:nvSpPr>
        <p:spPr>
          <a:xfrm>
            <a:off x="381000" y="1219200"/>
            <a:ext cx="12496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79A72-667A-4FEE-9554-DDF1E51B161E}"/>
              </a:ext>
            </a:extLst>
          </p:cNvPr>
          <p:cNvSpPr/>
          <p:nvPr/>
        </p:nvSpPr>
        <p:spPr>
          <a:xfrm>
            <a:off x="381000" y="2971800"/>
            <a:ext cx="124968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9F521-C277-4E30-896D-7EC2CF438EC2}"/>
              </a:ext>
            </a:extLst>
          </p:cNvPr>
          <p:cNvSpPr/>
          <p:nvPr/>
        </p:nvSpPr>
        <p:spPr>
          <a:xfrm>
            <a:off x="381000" y="5410200"/>
            <a:ext cx="12496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C14B0-A54A-4031-8AE7-F0E781FC32EC}"/>
              </a:ext>
            </a:extLst>
          </p:cNvPr>
          <p:cNvSpPr/>
          <p:nvPr/>
        </p:nvSpPr>
        <p:spPr>
          <a:xfrm>
            <a:off x="381000" y="7086600"/>
            <a:ext cx="124968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1" y="537465"/>
            <a:ext cx="692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3664" y="461264"/>
            <a:ext cx="1125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Kings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549" y="731519"/>
            <a:ext cx="6929755" cy="344966"/>
          </a:xfrm>
          <a:prstGeom prst="rect">
            <a:avLst/>
          </a:prstGeom>
          <a:solidFill>
            <a:srgbClr val="CCCCCC"/>
          </a:solidFill>
          <a:ln w="914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spcBef>
                <a:spcPts val="290"/>
              </a:spcBef>
            </a:pPr>
            <a:r>
              <a:rPr sz="2000" b="1" dirty="0">
                <a:latin typeface="Segoe UI"/>
                <a:cs typeface="Segoe UI"/>
              </a:rPr>
              <a:t>The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Book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of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sz="2000" b="1" dirty="0">
                <a:latin typeface="Segoe UI"/>
                <a:cs typeface="Segoe UI"/>
              </a:rPr>
              <a:t>2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Kings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1173226"/>
            <a:ext cx="12420600" cy="730058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699">
              <a:spcBef>
                <a:spcPts val="254"/>
              </a:spcBef>
            </a:pPr>
            <a:r>
              <a:rPr sz="2400" b="1" spc="-10" dirty="0">
                <a:latin typeface="Segoe UI"/>
                <a:cs typeface="Segoe UI"/>
              </a:rPr>
              <a:t>Author:</a:t>
            </a:r>
            <a:endParaRPr sz="2400" dirty="0">
              <a:latin typeface="Segoe UI"/>
              <a:cs typeface="Segoe UI"/>
            </a:endParaRPr>
          </a:p>
          <a:p>
            <a:pPr marL="469866" marR="486374" indent="-229218">
              <a:lnSpc>
                <a:spcPct val="110800"/>
              </a:lnSpc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400" spc="-5" dirty="0">
                <a:latin typeface="Segoe UI"/>
                <a:cs typeface="Segoe UI"/>
              </a:rPr>
              <a:t>Most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likely,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Jeremiah</a:t>
            </a:r>
            <a:r>
              <a:rPr sz="2400" spc="-5" dirty="0">
                <a:latin typeface="Segoe UI"/>
                <a:cs typeface="Segoe UI"/>
              </a:rPr>
              <a:t>...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Jeremiah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ministered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before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and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up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to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captivity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Judah; he </a:t>
            </a:r>
            <a:r>
              <a:rPr sz="2400" spc="-3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witnessed</a:t>
            </a:r>
            <a:r>
              <a:rPr sz="2400" dirty="0">
                <a:latin typeface="Segoe UI"/>
                <a:cs typeface="Segoe UI"/>
              </a:rPr>
              <a:t> the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destruction </a:t>
            </a:r>
            <a:r>
              <a:rPr sz="2400" dirty="0">
                <a:latin typeface="Segoe UI"/>
                <a:cs typeface="Segoe UI"/>
              </a:rPr>
              <a:t>of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Jerusalem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firsthand.</a:t>
            </a:r>
          </a:p>
          <a:p>
            <a:pPr marL="12699">
              <a:spcBef>
                <a:spcPts val="815"/>
              </a:spcBef>
            </a:pPr>
            <a:r>
              <a:rPr sz="2400" b="1" spc="-5" dirty="0">
                <a:latin typeface="Segoe UI"/>
                <a:cs typeface="Segoe UI"/>
              </a:rPr>
              <a:t>Date:</a:t>
            </a:r>
            <a:endParaRPr sz="2400" dirty="0">
              <a:latin typeface="Segoe UI"/>
              <a:cs typeface="Segoe UI"/>
            </a:endParaRPr>
          </a:p>
          <a:p>
            <a:pPr marL="469866" indent="-229218">
              <a:spcBef>
                <a:spcPts val="155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400" spc="-5" dirty="0">
                <a:latin typeface="Segoe UI"/>
                <a:cs typeface="Segoe UI"/>
              </a:rPr>
              <a:t>Probably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completed </a:t>
            </a:r>
            <a:r>
              <a:rPr sz="2400" dirty="0">
                <a:latin typeface="Segoe UI"/>
                <a:cs typeface="Segoe UI"/>
              </a:rPr>
              <a:t>about </a:t>
            </a:r>
            <a:r>
              <a:rPr sz="2400" spc="-5" dirty="0">
                <a:latin typeface="Segoe UI"/>
                <a:cs typeface="Segoe UI"/>
              </a:rPr>
              <a:t>560 B.C.</a:t>
            </a:r>
            <a:endParaRPr sz="2400" dirty="0">
              <a:latin typeface="Segoe UI"/>
              <a:cs typeface="Segoe UI"/>
            </a:endParaRPr>
          </a:p>
          <a:p>
            <a:pPr marL="469866" indent="-229218">
              <a:spcBef>
                <a:spcPts val="145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400" spc="-5" dirty="0">
                <a:latin typeface="Segoe UI"/>
                <a:cs typeface="Segoe UI"/>
              </a:rPr>
              <a:t>Covers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some 300</a:t>
            </a:r>
            <a:r>
              <a:rPr sz="2400" spc="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years,</a:t>
            </a:r>
            <a:r>
              <a:rPr sz="2400" dirty="0">
                <a:latin typeface="Segoe UI"/>
                <a:cs typeface="Segoe UI"/>
              </a:rPr>
              <a:t> from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death of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Ahab</a:t>
            </a:r>
            <a:r>
              <a:rPr sz="2400" b="1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853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B.C.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to</a:t>
            </a:r>
            <a:r>
              <a:rPr sz="2400" spc="-5" dirty="0">
                <a:latin typeface="Segoe UI"/>
                <a:cs typeface="Segoe UI"/>
              </a:rPr>
              <a:t> end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 </a:t>
            </a:r>
            <a:r>
              <a:rPr sz="2400" spc="-5" dirty="0">
                <a:latin typeface="Segoe UI"/>
                <a:cs typeface="Segoe UI"/>
              </a:rPr>
              <a:t>Jehoiachin’s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days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[555</a:t>
            </a:r>
            <a:r>
              <a:rPr sz="2400" spc="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B.C.]</a:t>
            </a:r>
            <a:endParaRPr sz="2400" dirty="0">
              <a:latin typeface="Segoe UI"/>
              <a:cs typeface="Segoe UI"/>
            </a:endParaRPr>
          </a:p>
          <a:p>
            <a:pPr marL="12699" algn="ctr">
              <a:spcBef>
                <a:spcPts val="975"/>
              </a:spcBef>
            </a:pPr>
            <a:r>
              <a:rPr sz="2400" b="1" spc="-5" dirty="0">
                <a:latin typeface="Segoe UI"/>
                <a:cs typeface="Segoe UI"/>
              </a:rPr>
              <a:t>Theme:</a:t>
            </a:r>
            <a:r>
              <a:rPr sz="2400" b="1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“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SIN</a:t>
            </a:r>
            <a:r>
              <a:rPr sz="2400" b="1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ALWAYS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LEADS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TO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CAPTIVITY</a:t>
            </a:r>
            <a:r>
              <a:rPr sz="2400" dirty="0">
                <a:latin typeface="Segoe UI"/>
                <a:cs typeface="Segoe UI"/>
              </a:rPr>
              <a:t>”</a:t>
            </a:r>
          </a:p>
          <a:p>
            <a:pPr marL="469866" indent="-229218">
              <a:spcBef>
                <a:spcPts val="155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400" dirty="0">
                <a:latin typeface="Segoe UI"/>
                <a:cs typeface="Segoe UI"/>
              </a:rPr>
              <a:t>In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1</a:t>
            </a:r>
            <a:r>
              <a:rPr sz="2400" spc="-5" dirty="0">
                <a:latin typeface="Segoe UI"/>
                <a:cs typeface="Segoe UI"/>
              </a:rPr>
              <a:t> Kings we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ﬁnd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division,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in</a:t>
            </a:r>
            <a:r>
              <a:rPr sz="2400" dirty="0">
                <a:latin typeface="Segoe UI"/>
                <a:cs typeface="Segoe UI"/>
              </a:rPr>
              <a:t> 2 </a:t>
            </a:r>
            <a:r>
              <a:rPr sz="2400" spc="-5" dirty="0">
                <a:latin typeface="Segoe UI"/>
                <a:cs typeface="Segoe UI"/>
              </a:rPr>
              <a:t>Kings we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find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Israel </a:t>
            </a:r>
            <a:r>
              <a:rPr sz="2400" dirty="0">
                <a:latin typeface="Segoe UI"/>
                <a:cs typeface="Segoe UI"/>
              </a:rPr>
              <a:t>and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Judah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each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being</a:t>
            </a:r>
            <a:r>
              <a:rPr sz="2400" spc="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led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into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captivity.</a:t>
            </a:r>
            <a:endParaRPr sz="2400" dirty="0">
              <a:latin typeface="Segoe UI"/>
              <a:cs typeface="Segoe UI"/>
            </a:endParaRPr>
          </a:p>
          <a:p>
            <a:pPr marL="626699" lvl="1" indent="-157469">
              <a:spcBef>
                <a:spcPts val="155"/>
              </a:spcBef>
              <a:buAutoNum type="arabicPeriod"/>
              <a:tabLst>
                <a:tab pos="627334" algn="l"/>
              </a:tabLst>
            </a:pPr>
            <a:r>
              <a:rPr sz="2400" spc="-5" dirty="0">
                <a:latin typeface="Segoe UI"/>
                <a:cs typeface="Segoe UI"/>
              </a:rPr>
              <a:t>Israel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—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taken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by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5" dirty="0">
                <a:latin typeface="Segoe UI"/>
                <a:cs typeface="Segoe UI"/>
              </a:rPr>
              <a:t>the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Assyrians</a:t>
            </a:r>
            <a:r>
              <a:rPr sz="2400" b="1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—</a:t>
            </a:r>
            <a:r>
              <a:rPr sz="2400" spc="-5" dirty="0">
                <a:latin typeface="Segoe UI"/>
                <a:cs typeface="Segoe UI"/>
              </a:rPr>
              <a:t> 722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B.C. </a:t>
            </a:r>
            <a:r>
              <a:rPr sz="2400" dirty="0">
                <a:latin typeface="Segoe UI"/>
                <a:cs typeface="Segoe UI"/>
              </a:rPr>
              <a:t>[Ch.</a:t>
            </a:r>
            <a:r>
              <a:rPr sz="2400" spc="-5" dirty="0">
                <a:latin typeface="Segoe UI"/>
                <a:cs typeface="Segoe UI"/>
              </a:rPr>
              <a:t> 17]</a:t>
            </a:r>
            <a:endParaRPr sz="2400" dirty="0">
              <a:latin typeface="Segoe UI"/>
              <a:cs typeface="Segoe UI"/>
            </a:endParaRPr>
          </a:p>
          <a:p>
            <a:pPr marL="626699" lvl="1" indent="-157469">
              <a:spcBef>
                <a:spcPts val="160"/>
              </a:spcBef>
              <a:buAutoNum type="arabicPeriod"/>
              <a:tabLst>
                <a:tab pos="627334" algn="l"/>
              </a:tabLst>
            </a:pPr>
            <a:r>
              <a:rPr sz="2400" dirty="0">
                <a:latin typeface="Segoe UI"/>
                <a:cs typeface="Segoe UI"/>
              </a:rPr>
              <a:t>Judah —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taken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by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the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Babylonians</a:t>
            </a:r>
            <a:r>
              <a:rPr sz="2400" b="1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—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586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B.C. </a:t>
            </a:r>
            <a:r>
              <a:rPr sz="2400" dirty="0">
                <a:latin typeface="Segoe UI"/>
                <a:cs typeface="Segoe UI"/>
              </a:rPr>
              <a:t>[Ch.</a:t>
            </a:r>
            <a:r>
              <a:rPr sz="2400" spc="-5" dirty="0">
                <a:latin typeface="Segoe UI"/>
                <a:cs typeface="Segoe UI"/>
              </a:rPr>
              <a:t> 25]</a:t>
            </a:r>
            <a:endParaRPr sz="2400" dirty="0">
              <a:latin typeface="Segoe UI"/>
              <a:cs typeface="Segoe UI"/>
            </a:endParaRPr>
          </a:p>
          <a:p>
            <a:pPr marL="469866" indent="-229218">
              <a:spcBef>
                <a:spcPts val="155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400" dirty="0">
                <a:latin typeface="Segoe UI"/>
                <a:cs typeface="Segoe UI"/>
              </a:rPr>
              <a:t>As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Jews</a:t>
            </a:r>
            <a:r>
              <a:rPr sz="2400" dirty="0">
                <a:latin typeface="Segoe UI"/>
                <a:cs typeface="Segoe UI"/>
              </a:rPr>
              <a:t> continued </a:t>
            </a:r>
            <a:r>
              <a:rPr sz="2400" spc="-5" dirty="0">
                <a:latin typeface="Segoe UI"/>
                <a:cs typeface="Segoe UI"/>
              </a:rPr>
              <a:t>away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from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God,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they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suffered more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than</a:t>
            </a:r>
            <a:r>
              <a:rPr sz="2400" spc="20" dirty="0">
                <a:latin typeface="Segoe UI"/>
                <a:cs typeface="Segoe UI"/>
              </a:rPr>
              <a:t> </a:t>
            </a:r>
            <a:r>
              <a:rPr sz="2400" i="1" dirty="0">
                <a:latin typeface="Segoe UI"/>
                <a:cs typeface="Segoe UI"/>
              </a:rPr>
              <a:t>division</a:t>
            </a:r>
            <a:r>
              <a:rPr sz="2400" dirty="0">
                <a:latin typeface="Segoe UI"/>
                <a:cs typeface="Segoe UI"/>
              </a:rPr>
              <a:t>;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they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suffered</a:t>
            </a:r>
            <a:endParaRPr sz="2400" dirty="0">
              <a:latin typeface="Segoe UI"/>
              <a:cs typeface="Segoe UI"/>
            </a:endParaRPr>
          </a:p>
          <a:p>
            <a:pPr marL="469866">
              <a:spcBef>
                <a:spcPts val="155"/>
              </a:spcBef>
            </a:pPr>
            <a:r>
              <a:rPr sz="2400" i="1" dirty="0">
                <a:latin typeface="Segoe UI"/>
                <a:cs typeface="Segoe UI"/>
              </a:rPr>
              <a:t>dispersion</a:t>
            </a:r>
            <a:r>
              <a:rPr sz="2400" dirty="0">
                <a:latin typeface="Segoe UI"/>
                <a:cs typeface="Segoe UI"/>
              </a:rPr>
              <a:t>.</a:t>
            </a:r>
          </a:p>
          <a:p>
            <a:pPr marL="12699">
              <a:spcBef>
                <a:spcPts val="155"/>
              </a:spcBef>
            </a:pPr>
            <a:r>
              <a:rPr sz="2400" b="1" spc="-5" dirty="0">
                <a:latin typeface="Segoe UI"/>
                <a:cs typeface="Segoe UI"/>
              </a:rPr>
              <a:t>Outline</a:t>
            </a:r>
            <a:r>
              <a:rPr sz="2400" spc="-5" dirty="0">
                <a:latin typeface="Segoe UI"/>
                <a:cs typeface="Segoe UI"/>
              </a:rPr>
              <a:t>:</a:t>
            </a:r>
            <a:endParaRPr sz="2400" dirty="0">
              <a:latin typeface="Segoe UI"/>
              <a:cs typeface="Segoe UI"/>
            </a:endParaRPr>
          </a:p>
          <a:p>
            <a:pPr marL="469866" indent="-302873">
              <a:spcBef>
                <a:spcPts val="145"/>
              </a:spcBef>
              <a:buAutoNum type="romanUcPeriod"/>
              <a:tabLst>
                <a:tab pos="469866" algn="l"/>
                <a:tab pos="470500" algn="l"/>
              </a:tabLst>
            </a:pPr>
            <a:r>
              <a:rPr sz="2400" spc="-5" dirty="0">
                <a:latin typeface="Segoe UI"/>
                <a:cs typeface="Segoe UI"/>
              </a:rPr>
              <a:t>The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Annals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Israel,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Northern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Kingdom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[Ch.</a:t>
            </a:r>
            <a:r>
              <a:rPr sz="2400" dirty="0">
                <a:latin typeface="Segoe UI"/>
                <a:cs typeface="Segoe UI"/>
              </a:rPr>
              <a:t> 1-10]</a:t>
            </a:r>
          </a:p>
          <a:p>
            <a:pPr marL="469866" indent="-343510">
              <a:spcBef>
                <a:spcPts val="395"/>
              </a:spcBef>
              <a:buAutoNum type="romanUcPeriod"/>
              <a:tabLst>
                <a:tab pos="469866" algn="l"/>
                <a:tab pos="470500" algn="l"/>
              </a:tabLst>
            </a:pPr>
            <a:r>
              <a:rPr sz="2400" spc="-5" dirty="0">
                <a:latin typeface="Segoe UI"/>
                <a:cs typeface="Segoe UI"/>
              </a:rPr>
              <a:t>The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Alternating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Annals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both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Kingdoms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[Ch.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1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1-17]</a:t>
            </a:r>
          </a:p>
          <a:p>
            <a:pPr marL="469866" indent="-384782">
              <a:spcBef>
                <a:spcPts val="400"/>
              </a:spcBef>
              <a:buAutoNum type="romanUcPeriod"/>
              <a:tabLst>
                <a:tab pos="469866" algn="l"/>
                <a:tab pos="470500" algn="l"/>
              </a:tabLst>
            </a:pPr>
            <a:r>
              <a:rPr sz="2400" spc="-5" dirty="0">
                <a:latin typeface="Segoe UI"/>
                <a:cs typeface="Segoe UI"/>
              </a:rPr>
              <a:t>The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Annals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Judah,</a:t>
            </a:r>
            <a:r>
              <a:rPr sz="2400" spc="-5" dirty="0">
                <a:latin typeface="Segoe UI"/>
                <a:cs typeface="Segoe UI"/>
              </a:rPr>
              <a:t> the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Southern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Kingdom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[Ch.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18-25]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C75900-0107-4923-977D-DD798E601FA3}"/>
              </a:ext>
            </a:extLst>
          </p:cNvPr>
          <p:cNvSpPr/>
          <p:nvPr/>
        </p:nvSpPr>
        <p:spPr>
          <a:xfrm>
            <a:off x="381000" y="1219200"/>
            <a:ext cx="12496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2B75F-2B1D-42A2-8442-D1D3C3FC8EA6}"/>
              </a:ext>
            </a:extLst>
          </p:cNvPr>
          <p:cNvSpPr/>
          <p:nvPr/>
        </p:nvSpPr>
        <p:spPr>
          <a:xfrm>
            <a:off x="381000" y="2514600"/>
            <a:ext cx="12496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632670-99C9-4798-AEBE-DE9DFA14B4CA}"/>
              </a:ext>
            </a:extLst>
          </p:cNvPr>
          <p:cNvSpPr/>
          <p:nvPr/>
        </p:nvSpPr>
        <p:spPr>
          <a:xfrm>
            <a:off x="381000" y="4572000"/>
            <a:ext cx="12496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8ACFAD-9162-426B-B446-ABB56C4B64F2}"/>
              </a:ext>
            </a:extLst>
          </p:cNvPr>
          <p:cNvSpPr/>
          <p:nvPr/>
        </p:nvSpPr>
        <p:spPr>
          <a:xfrm>
            <a:off x="381000" y="6858000"/>
            <a:ext cx="12496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9B586-68E9-4B2C-A8A9-639D9C3B7C78}"/>
              </a:ext>
            </a:extLst>
          </p:cNvPr>
          <p:cNvSpPr/>
          <p:nvPr/>
        </p:nvSpPr>
        <p:spPr>
          <a:xfrm>
            <a:off x="716281" y="376428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D0966C-FA39-484B-B1E2-911F5CE0B74F}"/>
              </a:ext>
            </a:extLst>
          </p:cNvPr>
          <p:cNvSpPr/>
          <p:nvPr/>
        </p:nvSpPr>
        <p:spPr>
          <a:xfrm>
            <a:off x="2209800" y="41148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1" y="537465"/>
            <a:ext cx="692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3664" y="461264"/>
            <a:ext cx="1125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Kings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549" y="731519"/>
            <a:ext cx="6929755" cy="344966"/>
          </a:xfrm>
          <a:prstGeom prst="rect">
            <a:avLst/>
          </a:prstGeom>
          <a:solidFill>
            <a:srgbClr val="CCCCCC"/>
          </a:solidFill>
          <a:ln w="914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spcBef>
                <a:spcPts val="290"/>
              </a:spcBef>
            </a:pPr>
            <a:r>
              <a:rPr sz="2000" b="1" spc="-5" dirty="0">
                <a:latin typeface="Segoe UI"/>
                <a:cs typeface="Segoe UI"/>
              </a:rPr>
              <a:t>Division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of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the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Kingdom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5612" y="1385063"/>
            <a:ext cx="692150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spcBef>
                <a:spcPts val="95"/>
              </a:spcBef>
            </a:pPr>
            <a:r>
              <a:rPr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KEY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THOUGHT</a:t>
            </a:r>
            <a:r>
              <a:rPr b="1" spc="-5" dirty="0">
                <a:latin typeface="Segoe UI"/>
                <a:cs typeface="Segoe UI"/>
              </a:rPr>
              <a:t>:</a:t>
            </a:r>
            <a:r>
              <a:rPr b="1" spc="5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Disobedience</a:t>
            </a:r>
            <a:r>
              <a:rPr b="1" spc="-10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Brings Division</a:t>
            </a:r>
            <a:endParaRPr dirty="0">
              <a:latin typeface="Segoe UI"/>
              <a:cs typeface="Segoe UI"/>
            </a:endParaRPr>
          </a:p>
          <a:p>
            <a:pPr>
              <a:spcBef>
                <a:spcPts val="5"/>
              </a:spcBef>
            </a:pPr>
            <a:endParaRPr sz="2400" dirty="0">
              <a:latin typeface="Segoe UI"/>
              <a:cs typeface="Segoe UI"/>
            </a:endParaRPr>
          </a:p>
          <a:p>
            <a:pPr algn="ctr">
              <a:tabLst>
                <a:tab pos="2868086" algn="l"/>
                <a:tab pos="6894963" algn="l"/>
              </a:tabLst>
            </a:pPr>
            <a:r>
              <a:rPr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	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Main</a:t>
            </a:r>
            <a:r>
              <a:rPr b="1" u="sng" spc="-3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Events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	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2510398"/>
            <a:ext cx="5546091" cy="22800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282" indent="-178422">
              <a:spcBef>
                <a:spcPts val="100"/>
              </a:spcBef>
              <a:buFont typeface="Symbol"/>
              <a:buChar char=""/>
              <a:tabLst>
                <a:tab pos="241282" algn="l"/>
              </a:tabLst>
            </a:pPr>
            <a:r>
              <a:rPr b="1" spc="-5" dirty="0">
                <a:latin typeface="Segoe UI"/>
                <a:cs typeface="Segoe UI"/>
              </a:rPr>
              <a:t>Solomon's</a:t>
            </a:r>
            <a:r>
              <a:rPr b="1" spc="-15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Reign</a:t>
            </a:r>
            <a:r>
              <a:rPr b="1" spc="-15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(40</a:t>
            </a:r>
            <a:r>
              <a:rPr b="1" spc="-20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years)</a:t>
            </a:r>
            <a:endParaRPr dirty="0">
              <a:latin typeface="Segoe UI"/>
              <a:cs typeface="Segoe UI"/>
            </a:endParaRPr>
          </a:p>
          <a:p>
            <a:pPr marL="241282" indent="-178422">
              <a:spcBef>
                <a:spcPts val="960"/>
              </a:spcBef>
              <a:buFont typeface="Symbol"/>
              <a:buChar char=""/>
              <a:tabLst>
                <a:tab pos="241282" algn="l"/>
              </a:tabLst>
            </a:pPr>
            <a:r>
              <a:rPr b="1" spc="-5" dirty="0">
                <a:latin typeface="Segoe UI"/>
                <a:cs typeface="Segoe UI"/>
              </a:rPr>
              <a:t>Building</a:t>
            </a:r>
            <a:r>
              <a:rPr b="1" spc="-15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of</a:t>
            </a:r>
            <a:r>
              <a:rPr b="1" spc="-20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the</a:t>
            </a:r>
            <a:r>
              <a:rPr b="1" spc="-15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Temple</a:t>
            </a:r>
            <a:endParaRPr dirty="0">
              <a:latin typeface="Segoe UI"/>
              <a:cs typeface="Segoe UI"/>
            </a:endParaRPr>
          </a:p>
          <a:p>
            <a:pPr marL="12699" marR="5080" algn="ctr">
              <a:lnSpc>
                <a:spcPct val="165800"/>
              </a:lnSpc>
              <a:spcBef>
                <a:spcPts val="15"/>
              </a:spcBef>
              <a:tabLst>
                <a:tab pos="241282" algn="l"/>
              </a:tabLst>
            </a:pPr>
            <a:r>
              <a:rPr b="1" spc="-5" dirty="0">
                <a:latin typeface="Segoe UI"/>
                <a:cs typeface="Segoe UI"/>
              </a:rPr>
              <a:t>Division of </a:t>
            </a:r>
            <a:r>
              <a:rPr b="1" dirty="0">
                <a:latin typeface="Segoe UI"/>
                <a:cs typeface="Segoe UI"/>
              </a:rPr>
              <a:t>Israel </a:t>
            </a:r>
            <a:r>
              <a:rPr b="1" spc="-5" dirty="0">
                <a:latin typeface="Segoe UI"/>
                <a:cs typeface="Segoe UI"/>
              </a:rPr>
              <a:t>into </a:t>
            </a:r>
            <a:r>
              <a:rPr b="1" dirty="0">
                <a:latin typeface="Segoe UI"/>
                <a:cs typeface="Segoe UI"/>
              </a:rPr>
              <a:t>Two </a:t>
            </a:r>
            <a:r>
              <a:rPr b="1" spc="-5" dirty="0">
                <a:latin typeface="Segoe UI"/>
                <a:cs typeface="Segoe UI"/>
              </a:rPr>
              <a:t>Kingdoms</a:t>
            </a:r>
            <a:r>
              <a:rPr lang="en-US" b="1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	</a:t>
            </a:r>
          </a:p>
          <a:p>
            <a:pPr marL="12699" marR="5080" algn="ctr">
              <a:lnSpc>
                <a:spcPct val="165800"/>
              </a:lnSpc>
              <a:spcBef>
                <a:spcPts val="15"/>
              </a:spcBef>
            </a:pPr>
            <a:endParaRPr lang="en-US" sz="1050" b="1" u="sng" spc="-5" dirty="0">
              <a:uFill>
                <a:solidFill>
                  <a:srgbClr val="000000"/>
                </a:solidFill>
              </a:uFill>
              <a:latin typeface="Segoe UI"/>
              <a:cs typeface="Segoe UI"/>
            </a:endParaRPr>
          </a:p>
          <a:p>
            <a:pPr marL="12699" marR="5080" algn="ctr">
              <a:lnSpc>
                <a:spcPct val="165800"/>
              </a:lnSpc>
              <a:spcBef>
                <a:spcPts val="15"/>
              </a:spcBef>
            </a:pPr>
            <a:endParaRPr lang="en-US" b="1" u="sng" spc="-5" dirty="0">
              <a:uFill>
                <a:solidFill>
                  <a:srgbClr val="000000"/>
                </a:solidFill>
              </a:uFill>
              <a:latin typeface="Segoe UI"/>
              <a:cs typeface="Segoe UI"/>
            </a:endParaRPr>
          </a:p>
          <a:p>
            <a:pPr marL="12699" marR="5080" algn="ctr">
              <a:lnSpc>
                <a:spcPct val="165800"/>
              </a:lnSpc>
              <a:spcBef>
                <a:spcPts val="15"/>
              </a:spcBef>
            </a:pPr>
            <a:r>
              <a:rPr lang="en-US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Chapter </a:t>
            </a:r>
            <a:r>
              <a:rPr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Content</a:t>
            </a:r>
            <a:r>
              <a:rPr b="1" spc="-5" dirty="0">
                <a:latin typeface="Segoe UI"/>
                <a:cs typeface="Segoe UI"/>
              </a:rPr>
              <a:t>:</a:t>
            </a:r>
            <a:endParaRPr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3000" y="5032923"/>
            <a:ext cx="3263900" cy="2125581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699">
              <a:spcBef>
                <a:spcPts val="254"/>
              </a:spcBef>
            </a:pPr>
            <a:r>
              <a:rPr b="1" spc="-5" dirty="0">
                <a:latin typeface="Segoe UI"/>
                <a:cs typeface="Segoe UI"/>
              </a:rPr>
              <a:t>Chapter</a:t>
            </a:r>
            <a:r>
              <a:rPr b="1" spc="-75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1-4</a:t>
            </a:r>
          </a:p>
          <a:p>
            <a:pPr marL="12699">
              <a:spcBef>
                <a:spcPts val="155"/>
              </a:spcBef>
            </a:pPr>
            <a:r>
              <a:rPr b="1" spc="-5" dirty="0">
                <a:latin typeface="Segoe UI"/>
                <a:cs typeface="Segoe UI"/>
              </a:rPr>
              <a:t>Chapter</a:t>
            </a:r>
            <a:r>
              <a:rPr b="1" spc="-75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5-8</a:t>
            </a:r>
          </a:p>
          <a:p>
            <a:pPr marL="12699">
              <a:spcBef>
                <a:spcPts val="155"/>
              </a:spcBef>
            </a:pPr>
            <a:r>
              <a:rPr b="1" spc="-5" dirty="0">
                <a:latin typeface="Segoe UI"/>
                <a:cs typeface="Segoe UI"/>
              </a:rPr>
              <a:t>Chapter</a:t>
            </a:r>
            <a:r>
              <a:rPr b="1" spc="-40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9-11</a:t>
            </a:r>
          </a:p>
          <a:p>
            <a:pPr marL="12699">
              <a:spcBef>
                <a:spcPts val="160"/>
              </a:spcBef>
            </a:pPr>
            <a:r>
              <a:rPr b="1" spc="-5" dirty="0">
                <a:latin typeface="Segoe UI"/>
                <a:cs typeface="Segoe UI"/>
              </a:rPr>
              <a:t>Chapter</a:t>
            </a:r>
            <a:r>
              <a:rPr b="1" spc="-55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12-16</a:t>
            </a:r>
            <a:endParaRPr b="1" dirty="0">
              <a:latin typeface="Segoe UI"/>
              <a:cs typeface="Segoe UI"/>
            </a:endParaRPr>
          </a:p>
          <a:p>
            <a:pPr marL="12699">
              <a:spcBef>
                <a:spcPts val="155"/>
              </a:spcBef>
            </a:pPr>
            <a:r>
              <a:rPr b="1" spc="-5" dirty="0">
                <a:latin typeface="Segoe UI"/>
                <a:cs typeface="Segoe UI"/>
              </a:rPr>
              <a:t>Chapter</a:t>
            </a:r>
            <a:r>
              <a:rPr b="1" spc="-55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17-18</a:t>
            </a:r>
            <a:endParaRPr b="1" dirty="0">
              <a:latin typeface="Segoe UI"/>
              <a:cs typeface="Segoe UI"/>
            </a:endParaRPr>
          </a:p>
          <a:p>
            <a:pPr marL="12699">
              <a:spcBef>
                <a:spcPts val="155"/>
              </a:spcBef>
            </a:pPr>
            <a:r>
              <a:rPr b="1" spc="-5" dirty="0">
                <a:latin typeface="Segoe UI"/>
                <a:cs typeface="Segoe UI"/>
              </a:rPr>
              <a:t>Chapter</a:t>
            </a:r>
            <a:r>
              <a:rPr b="1" spc="-40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19</a:t>
            </a:r>
            <a:endParaRPr b="1" dirty="0">
              <a:latin typeface="Segoe UI"/>
              <a:cs typeface="Segoe UI"/>
            </a:endParaRPr>
          </a:p>
          <a:p>
            <a:pPr marL="12699">
              <a:spcBef>
                <a:spcPts val="155"/>
              </a:spcBef>
            </a:pPr>
            <a:r>
              <a:rPr b="1" spc="-5" dirty="0">
                <a:latin typeface="Segoe UI"/>
                <a:cs typeface="Segoe UI"/>
              </a:rPr>
              <a:t>Chapter</a:t>
            </a:r>
            <a:r>
              <a:rPr b="1" spc="-45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20-22</a:t>
            </a:r>
            <a:endParaRPr b="1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1800" y="5032923"/>
            <a:ext cx="5943600" cy="212987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699" algn="just">
              <a:spcBef>
                <a:spcPts val="254"/>
              </a:spcBef>
            </a:pPr>
            <a:r>
              <a:rPr b="1" spc="-5" dirty="0">
                <a:latin typeface="Segoe UI"/>
                <a:cs typeface="Segoe UI"/>
              </a:rPr>
              <a:t>Solomon</a:t>
            </a:r>
            <a:r>
              <a:rPr b="1" spc="-35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Made</a:t>
            </a:r>
            <a:r>
              <a:rPr b="1" spc="-35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King</a:t>
            </a:r>
            <a:endParaRPr b="1" dirty="0">
              <a:latin typeface="Segoe UI"/>
              <a:cs typeface="Segoe UI"/>
            </a:endParaRPr>
          </a:p>
          <a:p>
            <a:pPr marL="12699" marR="5080" algn="just">
              <a:lnSpc>
                <a:spcPct val="110800"/>
              </a:lnSpc>
            </a:pPr>
            <a:r>
              <a:rPr b="1" spc="-5" dirty="0">
                <a:latin typeface="Segoe UI"/>
                <a:cs typeface="Segoe UI"/>
              </a:rPr>
              <a:t>The Building </a:t>
            </a:r>
            <a:r>
              <a:rPr b="1" dirty="0">
                <a:latin typeface="Segoe UI"/>
                <a:cs typeface="Segoe UI"/>
              </a:rPr>
              <a:t>of the </a:t>
            </a:r>
            <a:r>
              <a:rPr b="1" spc="-5" dirty="0">
                <a:latin typeface="Segoe UI"/>
                <a:cs typeface="Segoe UI"/>
              </a:rPr>
              <a:t>Temple </a:t>
            </a:r>
            <a:r>
              <a:rPr b="1" spc="-315" dirty="0">
                <a:latin typeface="Segoe UI"/>
                <a:cs typeface="Segoe UI"/>
              </a:rPr>
              <a:t> </a:t>
            </a:r>
            <a:endParaRPr lang="en-US" b="1" spc="-315" dirty="0">
              <a:latin typeface="Segoe UI"/>
              <a:cs typeface="Segoe UI"/>
            </a:endParaRPr>
          </a:p>
          <a:p>
            <a:pPr marL="12699" marR="5080" algn="just">
              <a:lnSpc>
                <a:spcPct val="110800"/>
              </a:lnSpc>
            </a:pPr>
            <a:r>
              <a:rPr b="1" spc="-5" dirty="0">
                <a:latin typeface="Segoe UI"/>
                <a:cs typeface="Segoe UI"/>
              </a:rPr>
              <a:t>Solomon's Spiritual Decline </a:t>
            </a:r>
            <a:r>
              <a:rPr b="1" spc="-315" dirty="0">
                <a:latin typeface="Segoe UI"/>
                <a:cs typeface="Segoe UI"/>
              </a:rPr>
              <a:t> </a:t>
            </a:r>
            <a:endParaRPr lang="en-US" b="1" spc="-315" dirty="0">
              <a:latin typeface="Segoe UI"/>
              <a:cs typeface="Segoe UI"/>
            </a:endParaRPr>
          </a:p>
          <a:p>
            <a:pPr marL="12699" marR="5080" algn="just">
              <a:lnSpc>
                <a:spcPct val="110800"/>
              </a:lnSpc>
            </a:pPr>
            <a:r>
              <a:rPr b="1" spc="-5" dirty="0">
                <a:latin typeface="Segoe UI"/>
                <a:cs typeface="Segoe UI"/>
              </a:rPr>
              <a:t>Kingdom</a:t>
            </a:r>
            <a:r>
              <a:rPr b="1" spc="-15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Divided</a:t>
            </a:r>
            <a:endParaRPr b="1" dirty="0">
              <a:latin typeface="Segoe UI"/>
              <a:cs typeface="Segoe UI"/>
            </a:endParaRPr>
          </a:p>
          <a:p>
            <a:pPr marL="12699" marR="239378">
              <a:lnSpc>
                <a:spcPct val="110800"/>
              </a:lnSpc>
            </a:pPr>
            <a:r>
              <a:rPr b="1" spc="-5" dirty="0">
                <a:latin typeface="Segoe UI"/>
                <a:cs typeface="Segoe UI"/>
              </a:rPr>
              <a:t>Elijah's Obedience </a:t>
            </a:r>
            <a:r>
              <a:rPr b="1" dirty="0">
                <a:latin typeface="Segoe UI"/>
                <a:cs typeface="Segoe UI"/>
              </a:rPr>
              <a:t> </a:t>
            </a:r>
            <a:endParaRPr lang="en-US" b="1" dirty="0">
              <a:latin typeface="Segoe UI"/>
              <a:cs typeface="Segoe UI"/>
            </a:endParaRPr>
          </a:p>
          <a:p>
            <a:pPr marL="12699" marR="239378">
              <a:lnSpc>
                <a:spcPct val="110800"/>
              </a:lnSpc>
            </a:pPr>
            <a:r>
              <a:rPr b="1" spc="-5" dirty="0">
                <a:latin typeface="Segoe UI"/>
                <a:cs typeface="Segoe UI"/>
              </a:rPr>
              <a:t>Elijah's Discouragement </a:t>
            </a:r>
            <a:r>
              <a:rPr b="1" spc="-315" dirty="0">
                <a:latin typeface="Segoe UI"/>
                <a:cs typeface="Segoe UI"/>
              </a:rPr>
              <a:t> </a:t>
            </a:r>
            <a:endParaRPr lang="en-US" b="1" spc="-315" dirty="0">
              <a:latin typeface="Segoe UI"/>
              <a:cs typeface="Segoe UI"/>
            </a:endParaRPr>
          </a:p>
          <a:p>
            <a:pPr marL="12699" marR="239378">
              <a:lnSpc>
                <a:spcPct val="110800"/>
              </a:lnSpc>
            </a:pPr>
            <a:r>
              <a:rPr b="1" dirty="0">
                <a:latin typeface="Segoe UI"/>
                <a:cs typeface="Segoe UI"/>
              </a:rPr>
              <a:t>Ahab</a:t>
            </a:r>
            <a:r>
              <a:rPr b="1" spc="-10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&amp;</a:t>
            </a:r>
            <a:r>
              <a:rPr b="1" spc="-15" dirty="0">
                <a:latin typeface="Segoe UI"/>
                <a:cs typeface="Segoe UI"/>
              </a:rPr>
              <a:t> </a:t>
            </a:r>
            <a:r>
              <a:rPr b="1" spc="-5" dirty="0">
                <a:latin typeface="Segoe UI"/>
                <a:cs typeface="Segoe UI"/>
              </a:rPr>
              <a:t>Jezebel</a:t>
            </a:r>
            <a:endParaRPr b="1" dirty="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01000" y="2438400"/>
            <a:ext cx="2743200" cy="42056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770199" marR="235568" indent="-527646">
              <a:lnSpc>
                <a:spcPts val="1400"/>
              </a:lnSpc>
              <a:spcBef>
                <a:spcPts val="420"/>
              </a:spcBef>
            </a:pPr>
            <a:r>
              <a:rPr b="1" i="1" dirty="0">
                <a:latin typeface="Cambria"/>
                <a:cs typeface="Cambria"/>
              </a:rPr>
              <a:t>Northern</a:t>
            </a:r>
            <a:r>
              <a:rPr b="1" i="1" spc="-40" dirty="0">
                <a:latin typeface="Cambria"/>
                <a:cs typeface="Cambria"/>
              </a:rPr>
              <a:t> </a:t>
            </a:r>
            <a:r>
              <a:rPr b="1" i="1" spc="-5" dirty="0">
                <a:latin typeface="Cambria"/>
                <a:cs typeface="Cambria"/>
              </a:rPr>
              <a:t>Kingdom</a:t>
            </a:r>
            <a:r>
              <a:rPr b="1" i="1" spc="-40" dirty="0">
                <a:latin typeface="Cambria"/>
                <a:cs typeface="Cambria"/>
              </a:rPr>
              <a:t> </a:t>
            </a:r>
            <a:r>
              <a:rPr b="1" i="1" spc="-5" dirty="0">
                <a:latin typeface="Cambria"/>
                <a:cs typeface="Cambria"/>
              </a:rPr>
              <a:t>of </a:t>
            </a:r>
            <a:r>
              <a:rPr b="1" i="1" spc="-250" dirty="0">
                <a:latin typeface="Cambria"/>
                <a:cs typeface="Cambria"/>
              </a:rPr>
              <a:t> </a:t>
            </a:r>
            <a:r>
              <a:rPr b="1" i="1" spc="-5" dirty="0">
                <a:latin typeface="Cambria"/>
                <a:cs typeface="Cambria"/>
              </a:rPr>
              <a:t>Israel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01000" y="3429000"/>
            <a:ext cx="2743200" cy="42184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768929" marR="238108" indent="-523202">
              <a:lnSpc>
                <a:spcPts val="1400"/>
              </a:lnSpc>
              <a:spcBef>
                <a:spcPts val="430"/>
              </a:spcBef>
            </a:pPr>
            <a:r>
              <a:rPr b="1" i="1" spc="-5" dirty="0">
                <a:latin typeface="Cambria"/>
                <a:cs typeface="Cambria"/>
              </a:rPr>
              <a:t>Southern</a:t>
            </a:r>
            <a:r>
              <a:rPr b="1" i="1" spc="-25" dirty="0">
                <a:latin typeface="Cambria"/>
                <a:cs typeface="Cambria"/>
              </a:rPr>
              <a:t> </a:t>
            </a:r>
            <a:r>
              <a:rPr b="1" i="1" spc="-5" dirty="0">
                <a:latin typeface="Cambria"/>
                <a:cs typeface="Cambria"/>
              </a:rPr>
              <a:t>Kingdom</a:t>
            </a:r>
            <a:r>
              <a:rPr b="1" i="1" spc="-25" dirty="0">
                <a:latin typeface="Cambria"/>
                <a:cs typeface="Cambria"/>
              </a:rPr>
              <a:t> </a:t>
            </a:r>
            <a:r>
              <a:rPr b="1" i="1" spc="-5" dirty="0">
                <a:latin typeface="Cambria"/>
                <a:cs typeface="Cambria"/>
              </a:rPr>
              <a:t>of </a:t>
            </a:r>
            <a:r>
              <a:rPr b="1" i="1" spc="-250" dirty="0">
                <a:latin typeface="Cambria"/>
                <a:cs typeface="Cambria"/>
              </a:rPr>
              <a:t> </a:t>
            </a:r>
            <a:r>
              <a:rPr b="1" i="1" spc="-5" dirty="0">
                <a:latin typeface="Cambria"/>
                <a:cs typeface="Cambria"/>
              </a:rPr>
              <a:t>Judah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81600" y="2895600"/>
            <a:ext cx="2481580" cy="805180"/>
          </a:xfrm>
          <a:custGeom>
            <a:avLst/>
            <a:gdLst/>
            <a:ahLst/>
            <a:cxnLst/>
            <a:rect l="l" t="t" r="r" b="b"/>
            <a:pathLst>
              <a:path w="1490979" h="805179">
                <a:moveTo>
                  <a:pt x="1490599" y="10160"/>
                </a:moveTo>
                <a:lnTo>
                  <a:pt x="1406017" y="0"/>
                </a:lnTo>
                <a:lnTo>
                  <a:pt x="1416710" y="29933"/>
                </a:lnTo>
                <a:lnTo>
                  <a:pt x="0" y="537591"/>
                </a:lnTo>
                <a:lnTo>
                  <a:pt x="2159" y="543560"/>
                </a:lnTo>
                <a:lnTo>
                  <a:pt x="1143" y="549783"/>
                </a:lnTo>
                <a:lnTo>
                  <a:pt x="1387068" y="773963"/>
                </a:lnTo>
                <a:lnTo>
                  <a:pt x="1382014" y="805180"/>
                </a:lnTo>
                <a:lnTo>
                  <a:pt x="1463294" y="779780"/>
                </a:lnTo>
                <a:lnTo>
                  <a:pt x="1457998" y="775970"/>
                </a:lnTo>
                <a:lnTo>
                  <a:pt x="1394206" y="729996"/>
                </a:lnTo>
                <a:lnTo>
                  <a:pt x="1389113" y="761390"/>
                </a:lnTo>
                <a:lnTo>
                  <a:pt x="27406" y="541261"/>
                </a:lnTo>
                <a:lnTo>
                  <a:pt x="1420977" y="41884"/>
                </a:lnTo>
                <a:lnTo>
                  <a:pt x="1431671" y="71755"/>
                </a:lnTo>
                <a:lnTo>
                  <a:pt x="1475765" y="25654"/>
                </a:lnTo>
                <a:lnTo>
                  <a:pt x="1490599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4430B8-0F2E-419C-AB72-FDE854E3CAB3}"/>
              </a:ext>
            </a:extLst>
          </p:cNvPr>
          <p:cNvSpPr/>
          <p:nvPr/>
        </p:nvSpPr>
        <p:spPr>
          <a:xfrm>
            <a:off x="381000" y="1219200"/>
            <a:ext cx="1249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F62A60-C282-4F04-817E-9F90A96F1ACB}"/>
              </a:ext>
            </a:extLst>
          </p:cNvPr>
          <p:cNvSpPr/>
          <p:nvPr/>
        </p:nvSpPr>
        <p:spPr>
          <a:xfrm>
            <a:off x="381000" y="1752600"/>
            <a:ext cx="1249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8AE059-F067-4989-B6A5-83F6B6AED272}"/>
              </a:ext>
            </a:extLst>
          </p:cNvPr>
          <p:cNvSpPr/>
          <p:nvPr/>
        </p:nvSpPr>
        <p:spPr>
          <a:xfrm>
            <a:off x="381000" y="2438400"/>
            <a:ext cx="12496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BC730D-0C64-42D6-A355-E7012A55EDF9}"/>
              </a:ext>
            </a:extLst>
          </p:cNvPr>
          <p:cNvSpPr/>
          <p:nvPr/>
        </p:nvSpPr>
        <p:spPr>
          <a:xfrm>
            <a:off x="381000" y="4343400"/>
            <a:ext cx="124968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01" y="537465"/>
            <a:ext cx="6927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000" spc="-5" dirty="0">
                <a:latin typeface="Segoe UI"/>
                <a:cs typeface="Segoe UI"/>
              </a:rPr>
              <a:t>Handout</a:t>
            </a:r>
            <a:r>
              <a:rPr sz="1000" spc="-60" dirty="0">
                <a:latin typeface="Segoe UI"/>
                <a:cs typeface="Segoe UI"/>
              </a:rPr>
              <a:t> </a:t>
            </a:r>
            <a:r>
              <a:rPr sz="1000" spc="-5" dirty="0">
                <a:latin typeface="Segoe UI"/>
                <a:cs typeface="Segoe UI"/>
              </a:rPr>
              <a:t>#9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3664" y="461264"/>
            <a:ext cx="1125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1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&amp;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Kings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549" y="731519"/>
            <a:ext cx="6929755" cy="344966"/>
          </a:xfrm>
          <a:prstGeom prst="rect">
            <a:avLst/>
          </a:prstGeom>
          <a:solidFill>
            <a:srgbClr val="CCCCCC"/>
          </a:solidFill>
          <a:ln w="9144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spcBef>
                <a:spcPts val="290"/>
              </a:spcBef>
            </a:pPr>
            <a:r>
              <a:rPr sz="2000" b="1" dirty="0">
                <a:latin typeface="Segoe UI"/>
                <a:cs typeface="Segoe UI"/>
              </a:rPr>
              <a:t>The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Book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of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sz="2000" b="1" dirty="0">
                <a:latin typeface="Segoe UI"/>
                <a:cs typeface="Segoe UI"/>
              </a:rPr>
              <a:t>2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Kings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1173226"/>
            <a:ext cx="11887200" cy="6984732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699">
              <a:spcBef>
                <a:spcPts val="960"/>
              </a:spcBef>
            </a:pPr>
            <a:r>
              <a:rPr sz="2400" b="1" dirty="0">
                <a:latin typeface="Segoe UI"/>
                <a:cs typeface="Segoe UI"/>
              </a:rPr>
              <a:t>Key</a:t>
            </a:r>
            <a:r>
              <a:rPr sz="2400" b="1" spc="-30" dirty="0">
                <a:latin typeface="Segoe UI"/>
                <a:cs typeface="Segoe UI"/>
              </a:rPr>
              <a:t> </a:t>
            </a:r>
            <a:r>
              <a:rPr sz="2400" b="1" spc="-10" dirty="0">
                <a:latin typeface="Segoe UI"/>
                <a:cs typeface="Segoe UI"/>
              </a:rPr>
              <a:t>Words:</a:t>
            </a:r>
            <a:r>
              <a:rPr lang="en-US" sz="2400" b="1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“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evil</a:t>
            </a:r>
            <a:r>
              <a:rPr sz="2400" spc="-5" dirty="0">
                <a:latin typeface="Segoe UI"/>
                <a:cs typeface="Segoe UI"/>
              </a:rPr>
              <a:t>”</a:t>
            </a:r>
            <a:r>
              <a:rPr sz="2400" dirty="0">
                <a:latin typeface="Segoe UI"/>
                <a:cs typeface="Segoe UI"/>
              </a:rPr>
              <a:t> —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Again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and again, the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kings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Israel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lang="en-US" sz="2400" dirty="0">
                <a:latin typeface="Segoe UI"/>
                <a:cs typeface="Segoe UI"/>
              </a:rPr>
              <a:t>&amp;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Judah </a:t>
            </a:r>
            <a:r>
              <a:rPr sz="2400" dirty="0">
                <a:latin typeface="Segoe UI"/>
                <a:cs typeface="Segoe UI"/>
              </a:rPr>
              <a:t>did</a:t>
            </a:r>
            <a:r>
              <a:rPr sz="2400" spc="-5" dirty="0">
                <a:latin typeface="Segoe UI"/>
                <a:cs typeface="Segoe UI"/>
              </a:rPr>
              <a:t> evil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in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sight</a:t>
            </a:r>
            <a:r>
              <a:rPr sz="2400" dirty="0">
                <a:latin typeface="Segoe UI"/>
                <a:cs typeface="Segoe UI"/>
              </a:rPr>
              <a:t> of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the</a:t>
            </a:r>
            <a:r>
              <a:rPr sz="2400" spc="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Lord</a:t>
            </a:r>
          </a:p>
          <a:p>
            <a:pPr marL="12699" algn="just">
              <a:spcBef>
                <a:spcPts val="815"/>
              </a:spcBef>
            </a:pPr>
            <a:r>
              <a:rPr sz="2400" b="1" dirty="0">
                <a:latin typeface="Segoe UI"/>
                <a:cs typeface="Segoe UI"/>
              </a:rPr>
              <a:t>Key</a:t>
            </a:r>
            <a:r>
              <a:rPr sz="2400" b="1" spc="-4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Verse:</a:t>
            </a:r>
            <a:endParaRPr sz="2400" dirty="0">
              <a:latin typeface="Segoe UI"/>
              <a:cs typeface="Segoe UI"/>
            </a:endParaRPr>
          </a:p>
          <a:p>
            <a:pPr marL="12699" marR="309857" algn="just">
              <a:lnSpc>
                <a:spcPct val="110800"/>
              </a:lnSpc>
              <a:spcBef>
                <a:spcPts val="15"/>
              </a:spcBef>
            </a:pPr>
            <a:r>
              <a:rPr sz="2400" b="1" dirty="0">
                <a:latin typeface="Segoe UI"/>
                <a:cs typeface="Segoe UI"/>
              </a:rPr>
              <a:t>2 </a:t>
            </a:r>
            <a:r>
              <a:rPr sz="2400" b="1" spc="-5" dirty="0">
                <a:latin typeface="Segoe UI"/>
                <a:cs typeface="Segoe UI"/>
              </a:rPr>
              <a:t>Kings 23: 27 </a:t>
            </a:r>
            <a:r>
              <a:rPr sz="2400" b="1" dirty="0">
                <a:latin typeface="Segoe UI"/>
                <a:cs typeface="Segoe UI"/>
              </a:rPr>
              <a:t>- </a:t>
            </a:r>
            <a:r>
              <a:rPr sz="2400" spc="-5" dirty="0">
                <a:latin typeface="Segoe UI"/>
                <a:cs typeface="Segoe UI"/>
              </a:rPr>
              <a:t>“</a:t>
            </a:r>
            <a:r>
              <a:rPr sz="2400" i="1" spc="-5" dirty="0">
                <a:latin typeface="Segoe UI"/>
                <a:cs typeface="Segoe UI"/>
              </a:rPr>
              <a:t>And the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LORD</a:t>
            </a:r>
            <a:r>
              <a:rPr sz="2400" b="1" i="1" spc="-5" dirty="0">
                <a:latin typeface="Segoe UI"/>
                <a:cs typeface="Segoe UI"/>
              </a:rPr>
              <a:t> </a:t>
            </a:r>
            <a:r>
              <a:rPr sz="2400" i="1" dirty="0">
                <a:latin typeface="Segoe UI"/>
                <a:cs typeface="Segoe UI"/>
              </a:rPr>
              <a:t>said, I </a:t>
            </a:r>
            <a:r>
              <a:rPr sz="2400" i="1" spc="-5" dirty="0">
                <a:latin typeface="Segoe UI"/>
                <a:cs typeface="Segoe UI"/>
              </a:rPr>
              <a:t>will </a:t>
            </a:r>
            <a:r>
              <a:rPr sz="2400" i="1" dirty="0">
                <a:latin typeface="Segoe UI"/>
                <a:cs typeface="Segoe UI"/>
              </a:rPr>
              <a:t>remove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Judah</a:t>
            </a:r>
            <a:r>
              <a:rPr sz="2400" b="1" i="1" spc="-5" dirty="0">
                <a:latin typeface="Segoe UI"/>
                <a:cs typeface="Segoe UI"/>
              </a:rPr>
              <a:t> </a:t>
            </a:r>
            <a:r>
              <a:rPr sz="2400" i="1" dirty="0">
                <a:latin typeface="Segoe UI"/>
                <a:cs typeface="Segoe UI"/>
              </a:rPr>
              <a:t>also </a:t>
            </a:r>
            <a:r>
              <a:rPr sz="2400" i="1" spc="-5" dirty="0">
                <a:latin typeface="Segoe UI"/>
                <a:cs typeface="Segoe UI"/>
              </a:rPr>
              <a:t>out </a:t>
            </a:r>
            <a:r>
              <a:rPr sz="2400" i="1" dirty="0">
                <a:latin typeface="Segoe UI"/>
                <a:cs typeface="Segoe UI"/>
              </a:rPr>
              <a:t>of my sight, as I </a:t>
            </a:r>
            <a:r>
              <a:rPr sz="2400" i="1" spc="-5" dirty="0">
                <a:latin typeface="Segoe UI"/>
                <a:cs typeface="Segoe UI"/>
              </a:rPr>
              <a:t>have removed </a:t>
            </a:r>
            <a:r>
              <a:rPr sz="2400" i="1" spc="-315" dirty="0">
                <a:latin typeface="Segoe UI"/>
                <a:cs typeface="Segoe UI"/>
              </a:rPr>
              <a:t>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Israel</a:t>
            </a:r>
            <a:r>
              <a:rPr sz="2400" i="1" dirty="0">
                <a:latin typeface="Segoe UI"/>
                <a:cs typeface="Segoe UI"/>
              </a:rPr>
              <a:t>, </a:t>
            </a:r>
            <a:r>
              <a:rPr sz="2400" i="1" spc="-5" dirty="0">
                <a:latin typeface="Segoe UI"/>
                <a:cs typeface="Segoe UI"/>
              </a:rPr>
              <a:t>and will </a:t>
            </a:r>
            <a:r>
              <a:rPr sz="2400" i="1" dirty="0">
                <a:latin typeface="Segoe UI"/>
                <a:cs typeface="Segoe UI"/>
              </a:rPr>
              <a:t>cast off </a:t>
            </a:r>
            <a:r>
              <a:rPr sz="2400" i="1" spc="-5" dirty="0">
                <a:latin typeface="Segoe UI"/>
                <a:cs typeface="Segoe UI"/>
              </a:rPr>
              <a:t>this </a:t>
            </a:r>
            <a:r>
              <a:rPr sz="2400" i="1" dirty="0">
                <a:latin typeface="Segoe UI"/>
                <a:cs typeface="Segoe UI"/>
              </a:rPr>
              <a:t>city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Jerusalem</a:t>
            </a:r>
            <a:r>
              <a:rPr sz="2400" b="1" i="1" spc="-5" dirty="0">
                <a:latin typeface="Segoe UI"/>
                <a:cs typeface="Segoe UI"/>
              </a:rPr>
              <a:t> </a:t>
            </a:r>
            <a:r>
              <a:rPr sz="2400" i="1" dirty="0">
                <a:latin typeface="Segoe UI"/>
                <a:cs typeface="Segoe UI"/>
              </a:rPr>
              <a:t>which I </a:t>
            </a:r>
            <a:r>
              <a:rPr sz="2400" i="1" spc="-5" dirty="0">
                <a:latin typeface="Segoe UI"/>
                <a:cs typeface="Segoe UI"/>
              </a:rPr>
              <a:t>have chosen, and </a:t>
            </a:r>
            <a:r>
              <a:rPr sz="2400" i="1" dirty="0">
                <a:latin typeface="Segoe UI"/>
                <a:cs typeface="Segoe UI"/>
              </a:rPr>
              <a:t>the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house</a:t>
            </a:r>
            <a:r>
              <a:rPr sz="2400" b="1" i="1" spc="-5" dirty="0">
                <a:latin typeface="Segoe UI"/>
                <a:cs typeface="Segoe UI"/>
              </a:rPr>
              <a:t> </a:t>
            </a:r>
            <a:r>
              <a:rPr sz="2400" i="1" dirty="0">
                <a:latin typeface="Segoe UI"/>
                <a:cs typeface="Segoe UI"/>
              </a:rPr>
              <a:t>of which I </a:t>
            </a:r>
            <a:r>
              <a:rPr sz="2400" i="1" spc="-5" dirty="0">
                <a:latin typeface="Segoe UI"/>
                <a:cs typeface="Segoe UI"/>
              </a:rPr>
              <a:t>said, </a:t>
            </a:r>
            <a:r>
              <a:rPr sz="2400" i="1" dirty="0">
                <a:latin typeface="Segoe UI"/>
                <a:cs typeface="Segoe UI"/>
              </a:rPr>
              <a:t>My </a:t>
            </a:r>
            <a:r>
              <a:rPr sz="2400" i="1" spc="-315" dirty="0">
                <a:latin typeface="Segoe UI"/>
                <a:cs typeface="Segoe UI"/>
              </a:rPr>
              <a:t>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name</a:t>
            </a:r>
            <a:r>
              <a:rPr sz="2400" b="1" i="1" spc="-15" dirty="0">
                <a:latin typeface="Segoe UI"/>
                <a:cs typeface="Segoe UI"/>
              </a:rPr>
              <a:t> </a:t>
            </a:r>
            <a:r>
              <a:rPr sz="2400" i="1" dirty="0">
                <a:latin typeface="Segoe UI"/>
                <a:cs typeface="Segoe UI"/>
              </a:rPr>
              <a:t>shall</a:t>
            </a:r>
            <a:r>
              <a:rPr sz="2400" i="1" spc="-10" dirty="0">
                <a:latin typeface="Segoe UI"/>
                <a:cs typeface="Segoe UI"/>
              </a:rPr>
              <a:t> </a:t>
            </a:r>
            <a:r>
              <a:rPr sz="2400" i="1" dirty="0">
                <a:latin typeface="Segoe UI"/>
                <a:cs typeface="Segoe UI"/>
              </a:rPr>
              <a:t>be</a:t>
            </a:r>
            <a:r>
              <a:rPr sz="2400" i="1" spc="-5" dirty="0">
                <a:latin typeface="Segoe UI"/>
                <a:cs typeface="Segoe UI"/>
              </a:rPr>
              <a:t> there</a:t>
            </a:r>
            <a:r>
              <a:rPr sz="2400" spc="-5" dirty="0">
                <a:latin typeface="Segoe UI"/>
                <a:cs typeface="Segoe UI"/>
              </a:rPr>
              <a:t>.”</a:t>
            </a:r>
            <a:endParaRPr sz="2400" dirty="0">
              <a:latin typeface="Segoe UI"/>
              <a:cs typeface="Segoe UI"/>
            </a:endParaRPr>
          </a:p>
          <a:p>
            <a:pPr marL="12699">
              <a:spcBef>
                <a:spcPts val="815"/>
              </a:spcBef>
            </a:pPr>
            <a:r>
              <a:rPr sz="2400" b="1" spc="-5" dirty="0">
                <a:latin typeface="Segoe UI"/>
                <a:cs typeface="Segoe UI"/>
              </a:rPr>
              <a:t>Special</a:t>
            </a:r>
            <a:r>
              <a:rPr sz="2400" b="1" spc="-30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Features:</a:t>
            </a:r>
            <a:endParaRPr sz="2400" dirty="0">
              <a:latin typeface="Segoe UI"/>
              <a:cs typeface="Segoe UI"/>
            </a:endParaRPr>
          </a:p>
          <a:p>
            <a:pPr marL="469866" indent="-229218">
              <a:spcBef>
                <a:spcPts val="155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400" spc="-5" dirty="0">
                <a:latin typeface="Segoe UI"/>
                <a:cs typeface="Segoe UI"/>
              </a:rPr>
              <a:t>The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2 </a:t>
            </a:r>
            <a:r>
              <a:rPr sz="2400" spc="-5" dirty="0">
                <a:latin typeface="Segoe UI"/>
                <a:cs typeface="Segoe UI"/>
              </a:rPr>
              <a:t>Captivities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and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their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corresponding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prophets:</a:t>
            </a:r>
            <a:endParaRPr sz="2400" dirty="0">
              <a:latin typeface="Segoe UI"/>
              <a:cs typeface="Segoe UI"/>
            </a:endParaRPr>
          </a:p>
          <a:p>
            <a:pPr marL="241282">
              <a:spcBef>
                <a:spcPts val="155"/>
              </a:spcBef>
            </a:pPr>
            <a:r>
              <a:rPr sz="2400" dirty="0">
                <a:latin typeface="Symbol"/>
                <a:cs typeface="Symbol"/>
              </a:rPr>
              <a:t>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Assyrian</a:t>
            </a:r>
            <a:r>
              <a:rPr sz="2400" b="1" spc="-10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Captivity (Israel)</a:t>
            </a:r>
            <a:endParaRPr sz="2400" dirty="0">
              <a:latin typeface="Segoe UI"/>
              <a:cs typeface="Segoe UI"/>
            </a:endParaRPr>
          </a:p>
          <a:p>
            <a:pPr marL="228583" marR="4287843" lvl="1" indent="-228583" algn="r">
              <a:spcBef>
                <a:spcPts val="160"/>
              </a:spcBef>
              <a:buFont typeface="Courier New"/>
              <a:buChar char="o"/>
              <a:tabLst>
                <a:tab pos="228583" algn="l"/>
              </a:tabLst>
            </a:pPr>
            <a:r>
              <a:rPr sz="2400" spc="-5" dirty="0">
                <a:latin typeface="Segoe UI"/>
                <a:cs typeface="Segoe UI"/>
              </a:rPr>
              <a:t>Jonah,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Amos,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Hosea</a:t>
            </a:r>
            <a:endParaRPr sz="2400" dirty="0">
              <a:latin typeface="Segoe UI"/>
              <a:cs typeface="Segoe UI"/>
            </a:endParaRPr>
          </a:p>
          <a:p>
            <a:pPr marR="4251016" algn="r">
              <a:spcBef>
                <a:spcPts val="155"/>
              </a:spcBef>
            </a:pPr>
            <a:r>
              <a:rPr sz="2400" dirty="0">
                <a:latin typeface="Symbol"/>
                <a:cs typeface="Symbol"/>
              </a:rPr>
              <a:t>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Babylonian</a:t>
            </a:r>
            <a:r>
              <a:rPr sz="2400" b="1" spc="-10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Captivity</a:t>
            </a:r>
            <a:r>
              <a:rPr sz="2400" b="1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(Judah)</a:t>
            </a:r>
            <a:endParaRPr sz="2400" dirty="0">
              <a:latin typeface="Segoe UI"/>
              <a:cs typeface="Segoe UI"/>
            </a:endParaRPr>
          </a:p>
          <a:p>
            <a:pPr marL="1155616" lvl="1" indent="-229218">
              <a:spcBef>
                <a:spcPts val="155"/>
              </a:spcBef>
              <a:buFont typeface="Courier New"/>
              <a:buChar char="o"/>
              <a:tabLst>
                <a:tab pos="1156251" algn="l"/>
              </a:tabLst>
            </a:pPr>
            <a:r>
              <a:rPr sz="2400" spc="-5" dirty="0">
                <a:latin typeface="Segoe UI"/>
                <a:cs typeface="Segoe UI"/>
              </a:rPr>
              <a:t>Obadiah,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Joel,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Isaiah, </a:t>
            </a:r>
            <a:r>
              <a:rPr sz="2400" dirty="0">
                <a:latin typeface="Segoe UI"/>
                <a:cs typeface="Segoe UI"/>
              </a:rPr>
              <a:t>Micah,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Nahum,</a:t>
            </a:r>
            <a:r>
              <a:rPr sz="2400" spc="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Habakkuk,</a:t>
            </a:r>
            <a:r>
              <a:rPr sz="2400" spc="2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Zephaniah,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Jeremiah</a:t>
            </a:r>
            <a:endParaRPr sz="2400" dirty="0">
              <a:latin typeface="Segoe UI"/>
              <a:cs typeface="Segoe UI"/>
            </a:endParaRPr>
          </a:p>
          <a:p>
            <a:pPr marL="469866" indent="-229218">
              <a:spcBef>
                <a:spcPts val="145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400" spc="-5" dirty="0">
                <a:latin typeface="Segoe UI"/>
                <a:cs typeface="Segoe UI"/>
              </a:rPr>
              <a:t>These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prophets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ministered</a:t>
            </a:r>
            <a:r>
              <a:rPr sz="2400" spc="10" dirty="0">
                <a:latin typeface="Segoe UI"/>
                <a:cs typeface="Segoe UI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before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or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during</a:t>
            </a:r>
            <a:r>
              <a:rPr sz="2400" dirty="0">
                <a:latin typeface="Segoe UI"/>
                <a:cs typeface="Segoe UI"/>
              </a:rPr>
              <a:t> the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captivities</a:t>
            </a:r>
            <a:endParaRPr sz="2400" dirty="0">
              <a:latin typeface="Segoe UI"/>
              <a:cs typeface="Segoe UI"/>
            </a:endParaRPr>
          </a:p>
          <a:p>
            <a:pPr marL="12699">
              <a:spcBef>
                <a:spcPts val="975"/>
              </a:spcBef>
            </a:pPr>
            <a:r>
              <a:rPr sz="2400" b="1" spc="-5" dirty="0">
                <a:latin typeface="Segoe UI"/>
                <a:cs typeface="Segoe UI"/>
              </a:rPr>
              <a:t>Christ</a:t>
            </a:r>
            <a:r>
              <a:rPr sz="2400" b="1" spc="-15" dirty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In</a:t>
            </a:r>
            <a:r>
              <a:rPr sz="2400" b="1" spc="-25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The</a:t>
            </a:r>
            <a:r>
              <a:rPr sz="2400" b="1" spc="-20" dirty="0">
                <a:latin typeface="Segoe UI"/>
                <a:cs typeface="Segoe UI"/>
              </a:rPr>
              <a:t> </a:t>
            </a:r>
            <a:r>
              <a:rPr sz="2400" b="1" spc="-5" dirty="0">
                <a:latin typeface="Segoe UI"/>
                <a:cs typeface="Segoe UI"/>
              </a:rPr>
              <a:t>Book:</a:t>
            </a:r>
            <a:endParaRPr sz="2400" dirty="0">
              <a:latin typeface="Segoe UI"/>
              <a:cs typeface="Segoe UI"/>
            </a:endParaRPr>
          </a:p>
          <a:p>
            <a:pPr marL="469866" indent="-229218">
              <a:spcBef>
                <a:spcPts val="155"/>
              </a:spcBef>
              <a:buFont typeface="Symbol"/>
              <a:buChar char=""/>
              <a:tabLst>
                <a:tab pos="469866" algn="l"/>
                <a:tab pos="470500" algn="l"/>
              </a:tabLst>
            </a:pP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Elisha</a:t>
            </a:r>
            <a:r>
              <a:rPr sz="2400" b="1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is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type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of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Christ</a:t>
            </a:r>
            <a:endParaRPr sz="2400" dirty="0">
              <a:latin typeface="Segoe UI"/>
              <a:cs typeface="Segoe UI"/>
            </a:endParaRPr>
          </a:p>
          <a:p>
            <a:pPr marL="1155616" lvl="1" indent="-229218">
              <a:spcBef>
                <a:spcPts val="155"/>
              </a:spcBef>
              <a:buFont typeface="Courier New"/>
              <a:buChar char="o"/>
              <a:tabLst>
                <a:tab pos="1156251" algn="l"/>
              </a:tabLst>
            </a:pPr>
            <a:r>
              <a:rPr sz="2400" dirty="0">
                <a:latin typeface="Segoe UI"/>
                <a:cs typeface="Segoe UI"/>
              </a:rPr>
              <a:t>o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He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lived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among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his</a:t>
            </a:r>
            <a:r>
              <a:rPr sz="2400" spc="-3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brethren</a:t>
            </a:r>
          </a:p>
          <a:p>
            <a:pPr marL="1155616" lvl="1" indent="-229218">
              <a:spcBef>
                <a:spcPts val="155"/>
              </a:spcBef>
              <a:buFont typeface="Courier New"/>
              <a:buChar char="o"/>
              <a:tabLst>
                <a:tab pos="1156251" algn="l"/>
              </a:tabLst>
            </a:pPr>
            <a:r>
              <a:rPr sz="2400" dirty="0">
                <a:latin typeface="Segoe UI"/>
                <a:cs typeface="Segoe UI"/>
              </a:rPr>
              <a:t>o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His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ministry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emphasized life, </a:t>
            </a:r>
            <a:r>
              <a:rPr sz="2400" dirty="0">
                <a:latin typeface="Segoe UI"/>
                <a:cs typeface="Segoe UI"/>
              </a:rPr>
              <a:t>hope, and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grace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[Ch.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6-7,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i.e]</a:t>
            </a:r>
            <a:endParaRPr sz="2400" dirty="0">
              <a:latin typeface="Segoe UI"/>
              <a:cs typeface="Segoe U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89FB4-6AAA-4FFD-9C6B-40CCF67573A9}"/>
              </a:ext>
            </a:extLst>
          </p:cNvPr>
          <p:cNvSpPr/>
          <p:nvPr/>
        </p:nvSpPr>
        <p:spPr>
          <a:xfrm>
            <a:off x="533400" y="1219200"/>
            <a:ext cx="1249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08BFE-068D-4A21-B2AF-606DECAC3DD4}"/>
              </a:ext>
            </a:extLst>
          </p:cNvPr>
          <p:cNvSpPr/>
          <p:nvPr/>
        </p:nvSpPr>
        <p:spPr>
          <a:xfrm>
            <a:off x="533400" y="2057400"/>
            <a:ext cx="12496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83F051-AE5D-441D-81F9-6FC8B1F5A6E3}"/>
              </a:ext>
            </a:extLst>
          </p:cNvPr>
          <p:cNvSpPr/>
          <p:nvPr/>
        </p:nvSpPr>
        <p:spPr>
          <a:xfrm>
            <a:off x="533400" y="3733800"/>
            <a:ext cx="12496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B0A83A-E980-4200-B7CB-448F4E61AE94}"/>
              </a:ext>
            </a:extLst>
          </p:cNvPr>
          <p:cNvSpPr/>
          <p:nvPr/>
        </p:nvSpPr>
        <p:spPr>
          <a:xfrm>
            <a:off x="533400" y="5334000"/>
            <a:ext cx="12496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5B7616-1322-4A1A-8D6D-DC34B6D96ED2}"/>
              </a:ext>
            </a:extLst>
          </p:cNvPr>
          <p:cNvSpPr/>
          <p:nvPr/>
        </p:nvSpPr>
        <p:spPr>
          <a:xfrm>
            <a:off x="533400" y="6553200"/>
            <a:ext cx="12496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7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5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559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3707</Words>
  <Application>Microsoft Office PowerPoint</Application>
  <PresentationFormat>Custom</PresentationFormat>
  <Paragraphs>386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Narrow</vt:lpstr>
      <vt:lpstr>Baskerville Old Face</vt:lpstr>
      <vt:lpstr>Calibri</vt:lpstr>
      <vt:lpstr>Cambria</vt:lpstr>
      <vt:lpstr>Courier New</vt:lpstr>
      <vt:lpstr>Final Frontier</vt:lpstr>
      <vt:lpstr>Ringbearer</vt:lpstr>
      <vt:lpstr>Segoe UI</vt:lpstr>
      <vt:lpstr>Symbol</vt:lpstr>
      <vt:lpstr>Times New Roman</vt:lpstr>
      <vt:lpstr>Office Theme</vt:lpstr>
      <vt:lpstr>PowerPoint Presentation</vt:lpstr>
      <vt:lpstr>Lesson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Sellars</dc:creator>
  <cp:lastModifiedBy>Terry Sellars</cp:lastModifiedBy>
  <cp:revision>2</cp:revision>
  <dcterms:created xsi:type="dcterms:W3CDTF">2021-10-25T18:23:36Z</dcterms:created>
  <dcterms:modified xsi:type="dcterms:W3CDTF">2021-10-25T19:04:50Z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2019-11-02T00:00:00Z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2021-10-25T00:00:00Z</vt:filetime>
  </property>
</Properties>
</file>