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17" r:id="rId2"/>
    <p:sldId id="478" r:id="rId3"/>
    <p:sldId id="510" r:id="rId4"/>
    <p:sldId id="550" r:id="rId5"/>
    <p:sldId id="541" r:id="rId6"/>
    <p:sldId id="554" r:id="rId7"/>
    <p:sldId id="553" r:id="rId8"/>
    <p:sldId id="542" r:id="rId9"/>
    <p:sldId id="552" r:id="rId10"/>
    <p:sldId id="547" r:id="rId11"/>
    <p:sldId id="548" r:id="rId12"/>
    <p:sldId id="549" r:id="rId13"/>
    <p:sldId id="551" r:id="rId14"/>
    <p:sldId id="54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99F166"/>
    <a:srgbClr val="006600"/>
    <a:srgbClr val="003300"/>
    <a:srgbClr val="FF993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00" autoAdjust="0"/>
  </p:normalViewPr>
  <p:slideViewPr>
    <p:cSldViewPr>
      <p:cViewPr varScale="1">
        <p:scale>
          <a:sx n="81" d="100"/>
          <a:sy n="81" d="100"/>
        </p:scale>
        <p:origin x="159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/>
            </a:lvl1pPr>
          </a:lstStyle>
          <a:p>
            <a:endParaRPr lang="en-US"/>
          </a:p>
        </p:txBody>
      </p:sp>
      <p:sp>
        <p:nvSpPr>
          <p:cNvPr id="76803" name="Rectangle 3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/>
            </a:lvl1pPr>
          </a:lstStyle>
          <a:p>
            <a:r>
              <a:rPr lang="en-US"/>
              <a:t>9/13/2019</a:t>
            </a:r>
          </a:p>
        </p:txBody>
      </p:sp>
      <p:sp>
        <p:nvSpPr>
          <p:cNvPr id="76804" name="Rectangle 4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/>
            </a:lvl1pPr>
          </a:lstStyle>
          <a:p>
            <a:endParaRPr lang="en-US"/>
          </a:p>
        </p:txBody>
      </p:sp>
      <p:sp>
        <p:nvSpPr>
          <p:cNvPr id="76805" name="Rectangle 5"/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/>
            </a:lvl1pPr>
          </a:lstStyle>
          <a:p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/>
            </a:lvl1pPr>
          </a:lstStyle>
          <a:p>
            <a:endParaRPr lang="en-US"/>
          </a:p>
        </p:txBody>
      </p:sp>
      <p:sp>
        <p:nvSpPr>
          <p:cNvPr id="65539" name="Rectangle 3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/>
            </a:lvl1pPr>
          </a:lstStyle>
          <a:p>
            <a:r>
              <a:rPr lang="en-US"/>
              <a:t>9/13/2019</a:t>
            </a:r>
          </a:p>
        </p:txBody>
      </p:sp>
      <p:sp>
        <p:nvSpPr>
          <p:cNvPr id="65540" name="Rectangle 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2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/>
            </a:lvl1pPr>
          </a:lstStyle>
          <a:p>
            <a:endParaRPr lang="en-US"/>
          </a:p>
        </p:txBody>
      </p:sp>
      <p:sp>
        <p:nvSpPr>
          <p:cNvPr id="65543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/>
            </a:lvl1pPr>
          </a:lstStyle>
          <a:p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9/13/2019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‹#›</a:t>
            </a:r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9/13/2019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‹#›</a:t>
            </a:r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9/13/2019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‹#›</a:t>
            </a: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9/13/2019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‹#›</a:t>
            </a:r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9/13/2019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‹#›</a:t>
            </a: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9/13/2019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‹#›</a:t>
            </a:r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9/13/2019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‹#›</a:t>
            </a:r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9/13/2019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‹#›</a:t>
            </a:r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9/13/2019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‹#›</a:t>
            </a:r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9/13/2019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‹#›</a:t>
            </a: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9/13/2019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‹#›</a:t>
            </a: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1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r>
              <a:rPr lang="en-US"/>
              <a:t>9/13/2019</a:t>
            </a: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1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1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5" name="Text Box 3"/>
          <p:cNvSpPr txBox="1">
            <a:spLocks/>
          </p:cNvSpPr>
          <p:nvPr/>
        </p:nvSpPr>
        <p:spPr bwMode="auto">
          <a:xfrm>
            <a:off x="685800" y="1524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i="1">
                <a:solidFill>
                  <a:srgbClr val="FFFF00"/>
                </a:solidFill>
                <a:latin typeface="Baskerville Old Face" pitchFamily="18" charset="0"/>
                <a:cs typeface="Segoe UI" pitchFamily="34" charset="0"/>
              </a:rPr>
              <a:t>Southeast Georgia</a:t>
            </a:r>
            <a:br>
              <a:rPr lang="en-US" sz="4000" b="1" i="1">
                <a:solidFill>
                  <a:srgbClr val="FFFF00"/>
                </a:solidFill>
                <a:latin typeface="Arial Narrow" pitchFamily="34" charset="0"/>
                <a:cs typeface="Segoe UI" pitchFamily="34" charset="0"/>
              </a:rPr>
            </a:br>
            <a:r>
              <a:rPr lang="en-US" sz="4800">
                <a:solidFill>
                  <a:srgbClr val="FFFF00"/>
                </a:solidFill>
                <a:latin typeface="Ringbearer" pitchFamily="18" charset="0"/>
                <a:cs typeface="Segoe UI" pitchFamily="34" charset="0"/>
              </a:rPr>
              <a:t>School of the Bible</a:t>
            </a:r>
            <a:endParaRPr lang="en-US" sz="4800">
              <a:latin typeface="Ringbearer" pitchFamily="18" charset="0"/>
            </a:endParaRP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60501"/>
            <a:ext cx="8610600" cy="48641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A9DA41-DC46-4665-BB70-998C232899C3}"/>
              </a:ext>
            </a:extLst>
          </p:cNvPr>
          <p:cNvSpPr txBox="1"/>
          <p:nvPr/>
        </p:nvSpPr>
        <p:spPr>
          <a:xfrm>
            <a:off x="1066800" y="1460501"/>
            <a:ext cx="6934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  <a:latin typeface="Final Frontier" panose="020B0000000000000000" pitchFamily="34" charset="0"/>
              </a:rPr>
              <a:t>Lesson 7</a:t>
            </a:r>
            <a:endParaRPr lang="en-US" sz="6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888CD2-1B38-4198-937C-EEF97AA19F96}"/>
              </a:ext>
            </a:extLst>
          </p:cNvPr>
          <p:cNvSpPr txBox="1"/>
          <p:nvPr/>
        </p:nvSpPr>
        <p:spPr>
          <a:xfrm>
            <a:off x="1104900" y="4701888"/>
            <a:ext cx="693420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Final Frontier" panose="020B0000000000000000" pitchFamily="34" charset="0"/>
              </a:rPr>
              <a:t>The Book of Ruth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77102109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2D7024-8D8E-46DF-BD68-6EC9E494415D}"/>
              </a:ext>
            </a:extLst>
          </p:cNvPr>
          <p:cNvSpPr txBox="1"/>
          <p:nvPr/>
        </p:nvSpPr>
        <p:spPr>
          <a:xfrm>
            <a:off x="228600" y="762000"/>
            <a:ext cx="3886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Outline: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877D17-D6D4-48B3-8802-509B8233937F}"/>
              </a:ext>
            </a:extLst>
          </p:cNvPr>
          <p:cNvSpPr txBox="1"/>
          <p:nvPr/>
        </p:nvSpPr>
        <p:spPr>
          <a:xfrm>
            <a:off x="250370" y="1285220"/>
            <a:ext cx="457200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3550" indent="-463550">
              <a:lnSpc>
                <a:spcPct val="150000"/>
              </a:lnSpc>
            </a:pPr>
            <a:r>
              <a:rPr lang="en-US" sz="2800" b="1" dirty="0">
                <a:solidFill>
                  <a:srgbClr val="FFFF00"/>
                </a:solidFill>
              </a:rPr>
              <a:t>I.	Love’s </a:t>
            </a:r>
            <a:r>
              <a:rPr lang="en-US" sz="2800" b="1" u="sng" dirty="0">
                <a:solidFill>
                  <a:srgbClr val="FFFF00"/>
                </a:solidFill>
              </a:rPr>
              <a:t>Resolve</a:t>
            </a:r>
            <a:r>
              <a:rPr lang="en-US" sz="2800" b="1" dirty="0">
                <a:solidFill>
                  <a:srgbClr val="FFFF00"/>
                </a:solidFill>
              </a:rPr>
              <a:t> (ch. 1)</a:t>
            </a:r>
          </a:p>
          <a:p>
            <a:pPr marL="569913" indent="-569913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	*	Ruth’s noble choice</a:t>
            </a:r>
          </a:p>
          <a:p>
            <a:pPr marL="463550" indent="-463550">
              <a:lnSpc>
                <a:spcPct val="150000"/>
              </a:lnSpc>
            </a:pPr>
            <a:r>
              <a:rPr lang="en-US" sz="2800" b="1" dirty="0">
                <a:solidFill>
                  <a:srgbClr val="FFFF00"/>
                </a:solidFill>
              </a:rPr>
              <a:t>II.	Love’s </a:t>
            </a:r>
            <a:r>
              <a:rPr lang="en-US" sz="2800" b="1" u="sng" dirty="0">
                <a:solidFill>
                  <a:srgbClr val="FFFF00"/>
                </a:solidFill>
              </a:rPr>
              <a:t>Response</a:t>
            </a:r>
            <a:r>
              <a:rPr lang="en-US" sz="2800" b="1" dirty="0">
                <a:solidFill>
                  <a:srgbClr val="FFFF00"/>
                </a:solidFill>
              </a:rPr>
              <a:t> (ch. 2)</a:t>
            </a:r>
          </a:p>
          <a:p>
            <a:pPr marL="569913" indent="-569913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	*	Ruth’s lowly service</a:t>
            </a:r>
          </a:p>
          <a:p>
            <a:pPr marL="463550" indent="-463550">
              <a:lnSpc>
                <a:spcPct val="150000"/>
              </a:lnSpc>
            </a:pPr>
            <a:r>
              <a:rPr lang="en-US" sz="2800" b="1" dirty="0">
                <a:solidFill>
                  <a:srgbClr val="FFFF00"/>
                </a:solidFill>
              </a:rPr>
              <a:t>III.	Love’s </a:t>
            </a:r>
            <a:r>
              <a:rPr lang="en-US" sz="2800" b="1" u="sng" dirty="0">
                <a:solidFill>
                  <a:srgbClr val="FFFF00"/>
                </a:solidFill>
              </a:rPr>
              <a:t>Request</a:t>
            </a:r>
            <a:r>
              <a:rPr lang="en-US" sz="2800" b="1" dirty="0">
                <a:solidFill>
                  <a:srgbClr val="FFFF00"/>
                </a:solidFill>
              </a:rPr>
              <a:t> (ch. 3)</a:t>
            </a:r>
          </a:p>
          <a:p>
            <a:pPr marL="569913" indent="-569913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	*	Ruth’s tender appeal</a:t>
            </a:r>
          </a:p>
          <a:p>
            <a:pPr marL="463550" indent="-463550">
              <a:lnSpc>
                <a:spcPct val="150000"/>
              </a:lnSpc>
            </a:pPr>
            <a:r>
              <a:rPr lang="en-US" sz="2800" b="1" dirty="0">
                <a:solidFill>
                  <a:srgbClr val="FFFF00"/>
                </a:solidFill>
              </a:rPr>
              <a:t>IV.	Love’s </a:t>
            </a:r>
            <a:r>
              <a:rPr lang="en-US" sz="2800" b="1" u="sng" dirty="0">
                <a:solidFill>
                  <a:srgbClr val="FFFF00"/>
                </a:solidFill>
              </a:rPr>
              <a:t>Reward</a:t>
            </a:r>
            <a:r>
              <a:rPr lang="en-US" sz="2800" b="1" dirty="0">
                <a:solidFill>
                  <a:srgbClr val="FFFF00"/>
                </a:solidFill>
              </a:rPr>
              <a:t> (ch. 4)</a:t>
            </a:r>
          </a:p>
          <a:p>
            <a:pPr marL="569913" indent="-569913"/>
            <a:r>
              <a:rPr lang="en-US" sz="2800" dirty="0">
                <a:solidFill>
                  <a:schemeClr val="bg1"/>
                </a:solidFill>
              </a:rPr>
              <a:t>	*	Ruth’s marital joys</a:t>
            </a:r>
          </a:p>
        </p:txBody>
      </p:sp>
      <p:sp>
        <p:nvSpPr>
          <p:cNvPr id="6" name="Title 16">
            <a:extLst>
              <a:ext uri="{FF2B5EF4-FFF2-40B4-BE49-F238E27FC236}">
                <a16:creationId xmlns:a16="http://schemas.microsoft.com/office/drawing/2014/main" id="{83A76165-0DF2-4856-A5F0-DFA7AB909BA6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kern="0" dirty="0">
                <a:solidFill>
                  <a:srgbClr val="FFFF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Book of Ruth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F99B59-F980-406F-9423-C80621349F7E}"/>
              </a:ext>
            </a:extLst>
          </p:cNvPr>
          <p:cNvSpPr txBox="1"/>
          <p:nvPr/>
        </p:nvSpPr>
        <p:spPr>
          <a:xfrm>
            <a:off x="4753099" y="1447800"/>
            <a:ext cx="416923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</a:rPr>
              <a:t>This is a love story </a:t>
            </a:r>
          </a:p>
          <a:p>
            <a:pPr algn="ctr"/>
            <a:r>
              <a:rPr lang="en-US" sz="3200" dirty="0">
                <a:solidFill>
                  <a:srgbClr val="00B0F0"/>
                </a:solidFill>
              </a:rPr>
              <a:t>— it shows us that God’s redeeming grace is not extended out of </a:t>
            </a:r>
            <a:r>
              <a:rPr lang="en-US" sz="3200" u="sng" dirty="0">
                <a:solidFill>
                  <a:schemeClr val="bg1"/>
                </a:solidFill>
              </a:rPr>
              <a:t>duty</a:t>
            </a:r>
            <a:r>
              <a:rPr lang="en-US" sz="3200" dirty="0">
                <a:solidFill>
                  <a:srgbClr val="00B0F0"/>
                </a:solidFill>
              </a:rPr>
              <a:t>, but out of His great </a:t>
            </a:r>
            <a:r>
              <a:rPr lang="en-US" sz="3200" u="sng" dirty="0">
                <a:solidFill>
                  <a:schemeClr val="bg1"/>
                </a:solidFill>
              </a:rPr>
              <a:t>love</a:t>
            </a:r>
            <a:r>
              <a:rPr lang="en-US" sz="3200" dirty="0">
                <a:solidFill>
                  <a:srgbClr val="00B0F0"/>
                </a:solidFill>
              </a:rPr>
              <a:t> for us. </a:t>
            </a:r>
          </a:p>
        </p:txBody>
      </p:sp>
    </p:spTree>
    <p:extLst>
      <p:ext uri="{BB962C8B-B14F-4D97-AF65-F5344CB8AC3E}">
        <p14:creationId xmlns:p14="http://schemas.microsoft.com/office/powerpoint/2010/main" val="138614214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609842-4646-4DDD-8F72-C9B1A3CD4A15}"/>
              </a:ext>
            </a:extLst>
          </p:cNvPr>
          <p:cNvSpPr txBox="1"/>
          <p:nvPr/>
        </p:nvSpPr>
        <p:spPr>
          <a:xfrm>
            <a:off x="1257300" y="783771"/>
            <a:ext cx="6629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Key Words: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“redeem”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“kinsman”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B249EA-DF72-4C3A-BDEC-3C7D9D68AF89}"/>
              </a:ext>
            </a:extLst>
          </p:cNvPr>
          <p:cNvSpPr txBox="1"/>
          <p:nvPr/>
        </p:nvSpPr>
        <p:spPr>
          <a:xfrm>
            <a:off x="152400" y="2831805"/>
            <a:ext cx="88392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Key  Verse: </a:t>
            </a:r>
          </a:p>
          <a:p>
            <a:pPr algn="ctr"/>
            <a:r>
              <a:rPr lang="en-US" sz="3600" dirty="0">
                <a:solidFill>
                  <a:srgbClr val="00B0F0"/>
                </a:solidFill>
              </a:rPr>
              <a:t>Ruth 4:14 </a:t>
            </a:r>
          </a:p>
          <a:p>
            <a:pPr algn="ctr"/>
            <a:r>
              <a:rPr lang="en-US" sz="3600" i="1" dirty="0">
                <a:solidFill>
                  <a:schemeClr val="bg1"/>
                </a:solidFill>
              </a:rPr>
              <a:t>And the women said unto Naomi, Blessed be the LORD, which hath not left thee this day without a kinsman, that his name may be famous in Israel. </a:t>
            </a:r>
          </a:p>
        </p:txBody>
      </p:sp>
      <p:sp>
        <p:nvSpPr>
          <p:cNvPr id="6" name="Title 16">
            <a:extLst>
              <a:ext uri="{FF2B5EF4-FFF2-40B4-BE49-F238E27FC236}">
                <a16:creationId xmlns:a16="http://schemas.microsoft.com/office/drawing/2014/main" id="{F985AE4A-8206-4A7A-A654-B4513BECE13D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kern="0" dirty="0">
                <a:solidFill>
                  <a:srgbClr val="FFFF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Book of Ruth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7936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C5061D-012C-47D6-B752-B4956B84B62F}"/>
              </a:ext>
            </a:extLst>
          </p:cNvPr>
          <p:cNvSpPr txBox="1"/>
          <p:nvPr/>
        </p:nvSpPr>
        <p:spPr>
          <a:xfrm>
            <a:off x="190500" y="1066800"/>
            <a:ext cx="8763000" cy="4180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FFFF00"/>
                </a:solidFill>
              </a:rPr>
              <a:t>Lessons learned from this story . . . </a:t>
            </a:r>
          </a:p>
          <a:p>
            <a:pPr marL="463550" indent="-463550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1.	</a:t>
            </a:r>
            <a:r>
              <a:rPr lang="en-US" sz="2800" b="1" u="sng" dirty="0">
                <a:solidFill>
                  <a:srgbClr val="FFFF00"/>
                </a:solidFill>
              </a:rPr>
              <a:t>Elimelech</a:t>
            </a:r>
            <a:r>
              <a:rPr lang="en-US" sz="2800" dirty="0">
                <a:solidFill>
                  <a:schemeClr val="bg1"/>
                </a:solidFill>
              </a:rPr>
              <a:t> — Refused to come back to God</a:t>
            </a:r>
          </a:p>
          <a:p>
            <a:pPr marL="463550" indent="-463550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2.	</a:t>
            </a:r>
            <a:r>
              <a:rPr lang="en-US" sz="2800" b="1" u="sng" dirty="0">
                <a:solidFill>
                  <a:srgbClr val="FFFF00"/>
                </a:solidFill>
              </a:rPr>
              <a:t>Naomi</a:t>
            </a:r>
            <a:r>
              <a:rPr lang="en-US" sz="2800" dirty="0">
                <a:solidFill>
                  <a:schemeClr val="bg1"/>
                </a:solidFill>
              </a:rPr>
              <a:t> — Returned to the will of God</a:t>
            </a:r>
          </a:p>
          <a:p>
            <a:pPr marL="463550" indent="-463550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3.	</a:t>
            </a:r>
            <a:r>
              <a:rPr lang="en-US" sz="2800" b="1" u="sng" dirty="0" err="1">
                <a:solidFill>
                  <a:srgbClr val="FFFF00"/>
                </a:solidFill>
              </a:rPr>
              <a:t>Mahlon</a:t>
            </a:r>
            <a:r>
              <a:rPr lang="en-US" sz="2800" dirty="0">
                <a:solidFill>
                  <a:schemeClr val="bg1"/>
                </a:solidFill>
              </a:rPr>
              <a:t>/</a:t>
            </a:r>
            <a:r>
              <a:rPr lang="en-US" sz="2800" b="1" u="sng" dirty="0" err="1">
                <a:solidFill>
                  <a:srgbClr val="FFFF00"/>
                </a:solidFill>
              </a:rPr>
              <a:t>Chilion</a:t>
            </a:r>
            <a:r>
              <a:rPr lang="en-US" sz="2800" dirty="0">
                <a:solidFill>
                  <a:schemeClr val="bg1"/>
                </a:solidFill>
              </a:rPr>
              <a:t> — Reaped what their father had sown</a:t>
            </a:r>
          </a:p>
          <a:p>
            <a:pPr marL="463550" indent="-463550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4.	</a:t>
            </a:r>
            <a:r>
              <a:rPr lang="en-US" sz="2800" b="1" u="sng" dirty="0">
                <a:solidFill>
                  <a:srgbClr val="FFFF00"/>
                </a:solidFill>
              </a:rPr>
              <a:t>Orpah</a:t>
            </a:r>
            <a:r>
              <a:rPr lang="en-US" sz="2800" dirty="0">
                <a:solidFill>
                  <a:schemeClr val="bg1"/>
                </a:solidFill>
              </a:rPr>
              <a:t> — Rejected the true God</a:t>
            </a:r>
          </a:p>
          <a:p>
            <a:pPr marL="463550" indent="-463550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5.	</a:t>
            </a:r>
            <a:r>
              <a:rPr lang="en-US" sz="2800" b="1" u="sng" dirty="0">
                <a:solidFill>
                  <a:srgbClr val="FFFF00"/>
                </a:solidFill>
              </a:rPr>
              <a:t>Ruth</a:t>
            </a:r>
            <a:r>
              <a:rPr lang="en-US" sz="2800" dirty="0">
                <a:solidFill>
                  <a:schemeClr val="bg1"/>
                </a:solidFill>
              </a:rPr>
              <a:t> — Received salvation and all its benefits</a:t>
            </a:r>
          </a:p>
        </p:txBody>
      </p:sp>
      <p:sp>
        <p:nvSpPr>
          <p:cNvPr id="4" name="Title 16">
            <a:extLst>
              <a:ext uri="{FF2B5EF4-FFF2-40B4-BE49-F238E27FC236}">
                <a16:creationId xmlns:a16="http://schemas.microsoft.com/office/drawing/2014/main" id="{74F9565B-8CF6-42B1-9585-F4D8BE3344C3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kern="0" dirty="0">
                <a:solidFill>
                  <a:srgbClr val="FFFF00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Special Features: </a:t>
            </a:r>
          </a:p>
        </p:txBody>
      </p:sp>
    </p:spTree>
    <p:extLst>
      <p:ext uri="{BB962C8B-B14F-4D97-AF65-F5344CB8AC3E}">
        <p14:creationId xmlns:p14="http://schemas.microsoft.com/office/powerpoint/2010/main" val="169695408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DBAFC0-550B-401D-BD13-92A78AE95999}"/>
              </a:ext>
            </a:extLst>
          </p:cNvPr>
          <p:cNvSpPr txBox="1"/>
          <p:nvPr/>
        </p:nvSpPr>
        <p:spPr>
          <a:xfrm>
            <a:off x="152400" y="1143000"/>
            <a:ext cx="8839200" cy="4923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Boaz (“in him is strength”) is a picture of Christ: 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pPr marL="344488" indent="-344488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1.	</a:t>
            </a:r>
            <a:r>
              <a:rPr lang="en-US" sz="2600" dirty="0">
                <a:solidFill>
                  <a:schemeClr val="bg1"/>
                </a:solidFill>
              </a:rPr>
              <a:t>He is the one who shows grace to strangers. (2:10)</a:t>
            </a:r>
          </a:p>
          <a:p>
            <a:pPr marL="344488" indent="-344488">
              <a:lnSpc>
                <a:spcPct val="150000"/>
              </a:lnSpc>
            </a:pPr>
            <a:r>
              <a:rPr lang="en-US" sz="2600" dirty="0">
                <a:solidFill>
                  <a:schemeClr val="bg1"/>
                </a:solidFill>
              </a:rPr>
              <a:t>2.	He paid the redemption price in full.</a:t>
            </a:r>
          </a:p>
          <a:p>
            <a:pPr marL="344488" indent="-344488">
              <a:lnSpc>
                <a:spcPct val="150000"/>
              </a:lnSpc>
            </a:pPr>
            <a:r>
              <a:rPr lang="en-US" sz="2600" dirty="0">
                <a:solidFill>
                  <a:schemeClr val="bg1"/>
                </a:solidFill>
              </a:rPr>
              <a:t>3.	He did what the nearer kinsman would not &amp; could not do.</a:t>
            </a:r>
          </a:p>
          <a:p>
            <a:pPr marL="344488" indent="-344488">
              <a:lnSpc>
                <a:spcPct val="150000"/>
              </a:lnSpc>
            </a:pPr>
            <a:r>
              <a:rPr lang="en-US" sz="2600" dirty="0">
                <a:solidFill>
                  <a:schemeClr val="bg1"/>
                </a:solidFill>
              </a:rPr>
              <a:t>4.	He is the Lord of the harvest.</a:t>
            </a:r>
          </a:p>
          <a:p>
            <a:pPr marL="344488" indent="-344488">
              <a:lnSpc>
                <a:spcPct val="150000"/>
              </a:lnSpc>
            </a:pPr>
            <a:r>
              <a:rPr lang="en-US" sz="2600" dirty="0">
                <a:solidFill>
                  <a:schemeClr val="bg1"/>
                </a:solidFill>
              </a:rPr>
              <a:t>5.	He is the Bridegroom.</a:t>
            </a:r>
          </a:p>
          <a:p>
            <a:pPr marL="344488" indent="-344488">
              <a:lnSpc>
                <a:spcPct val="150000"/>
              </a:lnSpc>
            </a:pPr>
            <a:r>
              <a:rPr lang="en-US" sz="2600" dirty="0">
                <a:solidFill>
                  <a:schemeClr val="bg1"/>
                </a:solidFill>
              </a:rPr>
              <a:t>6.	He took a Gentile bride.</a:t>
            </a:r>
          </a:p>
          <a:p>
            <a:pPr marL="344488" indent="-344488">
              <a:lnSpc>
                <a:spcPct val="150000"/>
              </a:lnSpc>
            </a:pPr>
            <a:r>
              <a:rPr lang="en-US" sz="2600" dirty="0">
                <a:solidFill>
                  <a:schemeClr val="bg1"/>
                </a:solidFill>
              </a:rPr>
              <a:t>7.	He is the famous one from Bethlehem. (4:1, 14)</a:t>
            </a:r>
          </a:p>
        </p:txBody>
      </p:sp>
      <p:sp>
        <p:nvSpPr>
          <p:cNvPr id="4" name="Title 16">
            <a:extLst>
              <a:ext uri="{FF2B5EF4-FFF2-40B4-BE49-F238E27FC236}">
                <a16:creationId xmlns:a16="http://schemas.microsoft.com/office/drawing/2014/main" id="{FA3E94CA-AE0C-4436-8968-E81BF8340941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Christ In The Book </a:t>
            </a:r>
          </a:p>
        </p:txBody>
      </p:sp>
    </p:spTree>
    <p:extLst>
      <p:ext uri="{BB962C8B-B14F-4D97-AF65-F5344CB8AC3E}">
        <p14:creationId xmlns:p14="http://schemas.microsoft.com/office/powerpoint/2010/main" val="5127627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A384-5317-49F2-8C02-2BAF2B1F3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FF00"/>
                </a:solidFill>
              </a:rPr>
              <a:t>End of Lesson 7</a:t>
            </a:r>
          </a:p>
        </p:txBody>
      </p:sp>
    </p:spTree>
    <p:extLst>
      <p:ext uri="{BB962C8B-B14F-4D97-AF65-F5344CB8AC3E}">
        <p14:creationId xmlns:p14="http://schemas.microsoft.com/office/powerpoint/2010/main" val="3243692007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FE9C0FC4-43B3-42F4-A78C-5E4D8533F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701" y="1090226"/>
            <a:ext cx="6780597" cy="467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8742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1371600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rgbClr val="00B0F0"/>
                </a:solidFill>
                <a:latin typeface="Final Frontier" panose="020B0000000000000000" pitchFamily="34" charset="0"/>
              </a:rPr>
              <a:t>Ruth</a:t>
            </a:r>
            <a:endParaRPr lang="en-US" dirty="0">
              <a:solidFill>
                <a:srgbClr val="00B0F0"/>
              </a:solidFill>
              <a:latin typeface="Final Frontier" panose="020B0000000000000000" pitchFamily="34" charset="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4294967295"/>
          </p:nvPr>
        </p:nvSpPr>
        <p:spPr>
          <a:xfrm>
            <a:off x="-990" y="1676400"/>
            <a:ext cx="9144000" cy="434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>
                <a:solidFill>
                  <a:srgbClr val="FFFF00"/>
                </a:solidFill>
                <a:latin typeface="Final Frontier" panose="020B0000000000000000" pitchFamily="34" charset="0"/>
              </a:rPr>
              <a:t>The Book</a:t>
            </a:r>
          </a:p>
          <a:p>
            <a:pPr marL="0" indent="0" algn="ctr">
              <a:buNone/>
            </a:pPr>
            <a:r>
              <a:rPr lang="en-US" sz="6600" b="1" dirty="0">
                <a:solidFill>
                  <a:srgbClr val="FFFF00"/>
                </a:solidFill>
                <a:latin typeface="Final Frontier" panose="020B0000000000000000" pitchFamily="34" charset="0"/>
              </a:rPr>
              <a:t>of</a:t>
            </a:r>
          </a:p>
          <a:p>
            <a:pPr marL="0" indent="0" algn="ctr">
              <a:buNone/>
            </a:pPr>
            <a:r>
              <a:rPr lang="en-US" sz="6600" b="1" dirty="0">
                <a:solidFill>
                  <a:srgbClr val="FFFF00"/>
                </a:solidFill>
                <a:latin typeface="Final Frontier" panose="020B0000000000000000" pitchFamily="34" charset="0"/>
              </a:rPr>
              <a:t>Redeeming Grace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FF3399"/>
                </a:solidFill>
                <a:latin typeface="Perpetua Titling MT" panose="02020502060505020804" pitchFamily="18" charset="0"/>
              </a:rPr>
              <a:t>~</a:t>
            </a:r>
            <a:r>
              <a:rPr lang="en-US" sz="4400" b="1" dirty="0">
                <a:solidFill>
                  <a:srgbClr val="FF3399"/>
                </a:solidFill>
                <a:latin typeface="Final Frontier" panose="020B0000000000000000" pitchFamily="34" charset="0"/>
              </a:rPr>
              <a:t>The Book of Romance</a:t>
            </a:r>
            <a:r>
              <a:rPr lang="en-US" sz="4400" b="1" dirty="0">
                <a:solidFill>
                  <a:srgbClr val="FF3399"/>
                </a:solidFill>
                <a:latin typeface="Perpetua Titling MT" panose="02020502060505020804" pitchFamily="18" charset="0"/>
              </a:rPr>
              <a:t>~</a:t>
            </a: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pPr marL="0" indent="0">
              <a:buClr>
                <a:srgbClr val="FFFF00"/>
              </a:buClr>
              <a:buNone/>
            </a:pPr>
            <a:endParaRPr lang="en-US" i="1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096761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750F52-84F5-4C71-91C3-EA7C327B0984}"/>
              </a:ext>
            </a:extLst>
          </p:cNvPr>
          <p:cNvSpPr txBox="1"/>
          <p:nvPr/>
        </p:nvSpPr>
        <p:spPr>
          <a:xfrm>
            <a:off x="76200" y="762000"/>
            <a:ext cx="89916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The beautiful romance of </a:t>
            </a:r>
            <a:r>
              <a:rPr lang="en-US" sz="2800" u="sng" dirty="0">
                <a:solidFill>
                  <a:srgbClr val="FFFF00"/>
                </a:solidFill>
              </a:rPr>
              <a:t>Ruth</a:t>
            </a:r>
            <a:r>
              <a:rPr lang="en-US" sz="2800" dirty="0">
                <a:solidFill>
                  <a:schemeClr val="bg1"/>
                </a:solidFill>
              </a:rPr>
              <a:t> is set against the dark background during the apostasy and oppression of the period of the Judges.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Because of a local famine, </a:t>
            </a:r>
            <a:r>
              <a:rPr lang="en-US" sz="2800" u="sng" dirty="0">
                <a:solidFill>
                  <a:srgbClr val="FFFF00"/>
                </a:solidFill>
              </a:rPr>
              <a:t>Elimelech</a:t>
            </a:r>
            <a:r>
              <a:rPr lang="en-US" sz="2800" dirty="0">
                <a:solidFill>
                  <a:schemeClr val="bg1"/>
                </a:solidFill>
              </a:rPr>
              <a:t> (= my God is King)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took his wife </a:t>
            </a:r>
            <a:r>
              <a:rPr lang="en-US" sz="2800" u="sng" dirty="0">
                <a:solidFill>
                  <a:srgbClr val="FFFF00"/>
                </a:solidFill>
              </a:rPr>
              <a:t>Naomi</a:t>
            </a:r>
            <a:r>
              <a:rPr lang="en-US" sz="2800" dirty="0">
                <a:solidFill>
                  <a:schemeClr val="bg1"/>
                </a:solidFill>
              </a:rPr>
              <a:t> (= pleasant, lovely) and his two sons, appropriately named </a:t>
            </a:r>
            <a:r>
              <a:rPr lang="en-US" sz="2800" u="sng" dirty="0" err="1">
                <a:solidFill>
                  <a:srgbClr val="FFFF00"/>
                </a:solidFill>
              </a:rPr>
              <a:t>Mahlon</a:t>
            </a:r>
            <a:r>
              <a:rPr lang="en-US" sz="2800" dirty="0">
                <a:solidFill>
                  <a:schemeClr val="bg1"/>
                </a:solidFill>
              </a:rPr>
              <a:t> (“puny”) and </a:t>
            </a:r>
            <a:r>
              <a:rPr lang="en-US" sz="2800" u="sng" dirty="0" err="1">
                <a:solidFill>
                  <a:srgbClr val="FFFF00"/>
                </a:solidFill>
              </a:rPr>
              <a:t>Chilion</a:t>
            </a:r>
            <a:r>
              <a:rPr lang="en-US" sz="2800" dirty="0">
                <a:solidFill>
                  <a:schemeClr val="bg1"/>
                </a:solidFill>
              </a:rPr>
              <a:t> (“pining”), to visit temporarily in nearby Moab.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Moab was about 50 mi. from Bethlehem on the east side of the Dead Sea. Moab was the son of Lot by an incestuous union with his older daughter.(</a:t>
            </a:r>
            <a:r>
              <a:rPr lang="en-US" sz="2800" dirty="0">
                <a:solidFill>
                  <a:srgbClr val="FFFF00"/>
                </a:solidFill>
              </a:rPr>
              <a:t>Gen. 19:31-38</a:t>
            </a:r>
            <a:r>
              <a:rPr lang="en-US" sz="2800" dirty="0">
                <a:solidFill>
                  <a:schemeClr val="bg1"/>
                </a:solidFill>
              </a:rPr>
              <a:t>).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Ephrathites</a:t>
            </a:r>
            <a:r>
              <a:rPr lang="en-US" sz="2800" dirty="0">
                <a:solidFill>
                  <a:schemeClr val="bg1"/>
                </a:solidFill>
              </a:rPr>
              <a:t>. The inhabitants of Bethlehem (</a:t>
            </a:r>
            <a:r>
              <a:rPr lang="en-US" sz="2800" dirty="0">
                <a:solidFill>
                  <a:srgbClr val="FFFF00"/>
                </a:solidFill>
              </a:rPr>
              <a:t>1 Sam. 17:12</a:t>
            </a:r>
            <a:r>
              <a:rPr lang="en-US" sz="2800" dirty="0">
                <a:solidFill>
                  <a:schemeClr val="bg1"/>
                </a:solidFill>
              </a:rPr>
              <a:t>).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itle 16">
            <a:extLst>
              <a:ext uri="{FF2B5EF4-FFF2-40B4-BE49-F238E27FC236}">
                <a16:creationId xmlns:a16="http://schemas.microsoft.com/office/drawing/2014/main" id="{B312A5FC-70E7-41E1-8CBA-31EE41251AF6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kern="0" dirty="0">
                <a:solidFill>
                  <a:srgbClr val="FFFF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Book of Ruth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85090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5BF94B-7CD6-49F6-8F75-661E6E5F54A1}"/>
              </a:ext>
            </a:extLst>
          </p:cNvPr>
          <p:cNvSpPr txBox="1"/>
          <p:nvPr/>
        </p:nvSpPr>
        <p:spPr>
          <a:xfrm>
            <a:off x="241465" y="1316723"/>
            <a:ext cx="8750135" cy="3261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</a:rPr>
              <a:t>How Ruth Was </a:t>
            </a:r>
            <a:r>
              <a:rPr lang="en-US" sz="3600" b="1" u="sng" dirty="0">
                <a:solidFill>
                  <a:srgbClr val="00B0F0"/>
                </a:solidFill>
              </a:rPr>
              <a:t>Sought</a:t>
            </a:r>
            <a:r>
              <a:rPr lang="en-US" sz="3600" b="1" dirty="0">
                <a:solidFill>
                  <a:schemeClr val="bg1"/>
                </a:solidFill>
              </a:rPr>
              <a:t>… by the </a:t>
            </a:r>
            <a:r>
              <a:rPr lang="en-US" sz="3600" b="1" u="sng" dirty="0">
                <a:solidFill>
                  <a:schemeClr val="bg1"/>
                </a:solidFill>
              </a:rPr>
              <a:t>Lord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</a:rPr>
              <a:t>How Ruth Was </a:t>
            </a:r>
            <a:r>
              <a:rPr lang="en-US" sz="3600" b="1" u="sng" dirty="0">
                <a:solidFill>
                  <a:srgbClr val="00B0F0"/>
                </a:solidFill>
              </a:rPr>
              <a:t>Taught</a:t>
            </a:r>
            <a:r>
              <a:rPr lang="en-US" sz="3600" b="1" dirty="0">
                <a:solidFill>
                  <a:schemeClr val="bg1"/>
                </a:solidFill>
              </a:rPr>
              <a:t> … by </a:t>
            </a:r>
            <a:r>
              <a:rPr lang="en-US" sz="3600" b="1" u="sng" dirty="0">
                <a:solidFill>
                  <a:schemeClr val="bg1"/>
                </a:solidFill>
              </a:rPr>
              <a:t>Naomi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3600" b="1" dirty="0">
                <a:solidFill>
                  <a:schemeClr val="bg1"/>
                </a:solidFill>
              </a:rPr>
              <a:t>How Ruth Was </a:t>
            </a:r>
            <a:r>
              <a:rPr lang="en-US" sz="3600" b="1" u="sng" dirty="0">
                <a:solidFill>
                  <a:srgbClr val="00B0F0"/>
                </a:solidFill>
              </a:rPr>
              <a:t>Bought</a:t>
            </a:r>
            <a:r>
              <a:rPr lang="en-US" sz="3600" b="1" dirty="0">
                <a:solidFill>
                  <a:schemeClr val="bg1"/>
                </a:solidFill>
              </a:rPr>
              <a:t>… by </a:t>
            </a:r>
            <a:r>
              <a:rPr lang="en-US" sz="3600" b="1" u="sng" dirty="0">
                <a:solidFill>
                  <a:schemeClr val="bg1"/>
                </a:solidFill>
              </a:rPr>
              <a:t>Boaz</a:t>
            </a:r>
          </a:p>
        </p:txBody>
      </p:sp>
      <p:sp>
        <p:nvSpPr>
          <p:cNvPr id="10" name="Title 16">
            <a:extLst>
              <a:ext uri="{FF2B5EF4-FFF2-40B4-BE49-F238E27FC236}">
                <a16:creationId xmlns:a16="http://schemas.microsoft.com/office/drawing/2014/main" id="{BBF4A486-1CA4-43C2-BBB3-C22DE2ADC4A0}"/>
              </a:ext>
            </a:extLst>
          </p:cNvPr>
          <p:cNvSpPr txBox="1">
            <a:spLocks/>
          </p:cNvSpPr>
          <p:nvPr/>
        </p:nvSpPr>
        <p:spPr>
          <a:xfrm>
            <a:off x="448292" y="228600"/>
            <a:ext cx="8238507" cy="762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kern="0" dirty="0">
                <a:solidFill>
                  <a:srgbClr val="FFFF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Book of Ruth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30736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6451BDA-1205-4415-B381-A9C49C340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77" r="21154"/>
          <a:stretch/>
        </p:blipFill>
        <p:spPr>
          <a:xfrm>
            <a:off x="255320" y="549092"/>
            <a:ext cx="4164280" cy="60409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02BA27-A8C2-4889-8399-55B6C4004DA1}"/>
              </a:ext>
            </a:extLst>
          </p:cNvPr>
          <p:cNvSpPr txBox="1"/>
          <p:nvPr/>
        </p:nvSpPr>
        <p:spPr>
          <a:xfrm>
            <a:off x="105887" y="144211"/>
            <a:ext cx="8932225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FF00"/>
                </a:solidFill>
              </a:rPr>
              <a:t>Links in the Chain of Ruth’s Redemption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647292-1EF6-4CE7-A906-E7E4402130B2}"/>
              </a:ext>
            </a:extLst>
          </p:cNvPr>
          <p:cNvSpPr txBox="1"/>
          <p:nvPr/>
        </p:nvSpPr>
        <p:spPr>
          <a:xfrm>
            <a:off x="6019800" y="3048000"/>
            <a:ext cx="12968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FFFF00"/>
                </a:solidFill>
              </a:rPr>
              <a:t>3 Funerals:</a:t>
            </a:r>
          </a:p>
          <a:p>
            <a:pPr marL="166688" indent="-166688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Elimelech</a:t>
            </a:r>
          </a:p>
          <a:p>
            <a:pPr marL="166688" indent="-166688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Chilion</a:t>
            </a:r>
            <a:endParaRPr lang="en-US" dirty="0">
              <a:solidFill>
                <a:schemeClr val="bg1"/>
              </a:solidFill>
            </a:endParaRPr>
          </a:p>
          <a:p>
            <a:pPr marL="166688" indent="-166688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Mahlon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426778-D4EE-4A21-973C-4F3BFAE433AF}"/>
              </a:ext>
            </a:extLst>
          </p:cNvPr>
          <p:cNvSpPr txBox="1"/>
          <p:nvPr/>
        </p:nvSpPr>
        <p:spPr>
          <a:xfrm>
            <a:off x="6486402" y="14917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 Judah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CB94F1-42F9-4C7D-8D3D-C5F60A7FFD78}"/>
              </a:ext>
            </a:extLst>
          </p:cNvPr>
          <p:cNvSpPr txBox="1"/>
          <p:nvPr/>
        </p:nvSpPr>
        <p:spPr>
          <a:xfrm>
            <a:off x="6355773" y="2610810"/>
            <a:ext cx="239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of Elimelech &amp; Naomi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53F4D9-1CF0-48BB-B771-DC7007C35749}"/>
              </a:ext>
            </a:extLst>
          </p:cNvPr>
          <p:cNvSpPr txBox="1"/>
          <p:nvPr/>
        </p:nvSpPr>
        <p:spPr>
          <a:xfrm>
            <a:off x="6475516" y="4487458"/>
            <a:ext cx="167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Orpah &amp; Ruth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DFAD84-6196-44A2-8D55-EB72FDA8F63F}"/>
              </a:ext>
            </a:extLst>
          </p:cNvPr>
          <p:cNvSpPr txBox="1"/>
          <p:nvPr/>
        </p:nvSpPr>
        <p:spPr>
          <a:xfrm>
            <a:off x="6614061" y="56065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of Boaz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874B011-46E5-4429-9631-21700BC47006}"/>
              </a:ext>
            </a:extLst>
          </p:cNvPr>
          <p:cNvCxnSpPr>
            <a:cxnSpLocks/>
          </p:cNvCxnSpPr>
          <p:nvPr/>
        </p:nvCxnSpPr>
        <p:spPr>
          <a:xfrm>
            <a:off x="3928110" y="1676400"/>
            <a:ext cx="2430780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9F1E8BB-2054-48F7-A6E5-7107706A7C2C}"/>
              </a:ext>
            </a:extLst>
          </p:cNvPr>
          <p:cNvCxnSpPr>
            <a:cxnSpLocks/>
          </p:cNvCxnSpPr>
          <p:nvPr/>
        </p:nvCxnSpPr>
        <p:spPr>
          <a:xfrm>
            <a:off x="4038600" y="2819400"/>
            <a:ext cx="2209800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3E020CC-F864-42EE-919D-7A62B2A229C8}"/>
              </a:ext>
            </a:extLst>
          </p:cNvPr>
          <p:cNvCxnSpPr>
            <a:cxnSpLocks/>
          </p:cNvCxnSpPr>
          <p:nvPr/>
        </p:nvCxnSpPr>
        <p:spPr>
          <a:xfrm>
            <a:off x="4008120" y="3733800"/>
            <a:ext cx="2011680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16A708A-5808-48EF-BAA2-F7BEB194C474}"/>
              </a:ext>
            </a:extLst>
          </p:cNvPr>
          <p:cNvCxnSpPr>
            <a:cxnSpLocks/>
          </p:cNvCxnSpPr>
          <p:nvPr/>
        </p:nvCxnSpPr>
        <p:spPr>
          <a:xfrm>
            <a:off x="4038600" y="4672124"/>
            <a:ext cx="2209800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F90479A-34E0-4B21-AB23-047FE9CC1BAC}"/>
              </a:ext>
            </a:extLst>
          </p:cNvPr>
          <p:cNvCxnSpPr>
            <a:cxnSpLocks/>
          </p:cNvCxnSpPr>
          <p:nvPr/>
        </p:nvCxnSpPr>
        <p:spPr>
          <a:xfrm>
            <a:off x="4038600" y="5791200"/>
            <a:ext cx="2209800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C993379-A9A0-4EE7-B6E9-454A73E7A535}"/>
              </a:ext>
            </a:extLst>
          </p:cNvPr>
          <p:cNvSpPr txBox="1"/>
          <p:nvPr/>
        </p:nvSpPr>
        <p:spPr>
          <a:xfrm>
            <a:off x="7239000" y="3066871"/>
            <a:ext cx="1905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rgbClr val="FFFF00"/>
                </a:solidFill>
              </a:rPr>
              <a:t>3 Widows:</a:t>
            </a:r>
          </a:p>
          <a:p>
            <a:pPr marL="166688" indent="-166688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Naomi-Grieving</a:t>
            </a:r>
          </a:p>
          <a:p>
            <a:pPr marL="166688" indent="-166688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Orpah-Leaving</a:t>
            </a:r>
          </a:p>
          <a:p>
            <a:pPr marL="166688" indent="-166688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Ruth-Cleaving</a:t>
            </a:r>
          </a:p>
        </p:txBody>
      </p:sp>
    </p:spTree>
    <p:extLst>
      <p:ext uri="{BB962C8B-B14F-4D97-AF65-F5344CB8AC3E}">
        <p14:creationId xmlns:p14="http://schemas.microsoft.com/office/powerpoint/2010/main" val="390747694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  <p:bldP spid="16" grpId="0"/>
      <p:bldP spid="17" grpId="0"/>
      <p:bldP spid="18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8069A0-1249-429C-976E-AFBB080F4D7B}"/>
              </a:ext>
            </a:extLst>
          </p:cNvPr>
          <p:cNvSpPr txBox="1"/>
          <p:nvPr/>
        </p:nvSpPr>
        <p:spPr>
          <a:xfrm>
            <a:off x="261257" y="810326"/>
            <a:ext cx="685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Author</a:t>
            </a:r>
            <a:r>
              <a:rPr lang="en-US" sz="2800" dirty="0">
                <a:solidFill>
                  <a:schemeClr val="bg1"/>
                </a:solidFill>
              </a:rPr>
              <a:t> - Probably </a:t>
            </a:r>
            <a:r>
              <a:rPr lang="en-US" sz="2800" u="sng" dirty="0">
                <a:solidFill>
                  <a:srgbClr val="FFFF00"/>
                </a:solidFill>
              </a:rPr>
              <a:t>Samuel</a:t>
            </a:r>
            <a:r>
              <a:rPr lang="en-US" sz="2800" dirty="0">
                <a:solidFill>
                  <a:schemeClr val="bg1"/>
                </a:solidFill>
              </a:rPr>
              <a:t> the prophet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5BF94B-7CD6-49F6-8F75-661E6E5F54A1}"/>
              </a:ext>
            </a:extLst>
          </p:cNvPr>
          <p:cNvSpPr txBox="1"/>
          <p:nvPr/>
        </p:nvSpPr>
        <p:spPr>
          <a:xfrm>
            <a:off x="241465" y="1316723"/>
            <a:ext cx="875013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Ruth 1:1 </a:t>
            </a:r>
            <a:r>
              <a:rPr lang="en-US" sz="2800" dirty="0">
                <a:solidFill>
                  <a:schemeClr val="bg1"/>
                </a:solidFill>
              </a:rPr>
              <a:t>indicates that it was written after the time of Judges looking back…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Ruth 1:1 </a:t>
            </a:r>
          </a:p>
          <a:p>
            <a:pPr algn="ctr"/>
            <a:r>
              <a:rPr lang="en-US" sz="2800" i="1" dirty="0">
                <a:solidFill>
                  <a:srgbClr val="00B0F0"/>
                </a:solidFill>
              </a:rPr>
              <a:t>Now it came to pass in </a:t>
            </a:r>
            <a:r>
              <a:rPr lang="en-US" sz="2800" i="1" u="sng" dirty="0">
                <a:solidFill>
                  <a:srgbClr val="00B0F0"/>
                </a:solidFill>
              </a:rPr>
              <a:t>the days when the judges ruled</a:t>
            </a:r>
            <a:r>
              <a:rPr lang="en-US" sz="2800" i="1" dirty="0">
                <a:solidFill>
                  <a:srgbClr val="00B0F0"/>
                </a:solidFill>
              </a:rPr>
              <a:t>, that there was a famine in the land. And a certain man of Beth-</a:t>
            </a:r>
            <a:r>
              <a:rPr lang="en-US" sz="2800" i="1" dirty="0" err="1">
                <a:solidFill>
                  <a:srgbClr val="00B0F0"/>
                </a:solidFill>
              </a:rPr>
              <a:t>lehem</a:t>
            </a:r>
            <a:r>
              <a:rPr lang="en-US" sz="2800" i="1" dirty="0">
                <a:solidFill>
                  <a:srgbClr val="00B0F0"/>
                </a:solidFill>
              </a:rPr>
              <a:t>-</a:t>
            </a:r>
            <a:r>
              <a:rPr lang="en-US" sz="2800" i="1" dirty="0" err="1">
                <a:solidFill>
                  <a:srgbClr val="00B0F0"/>
                </a:solidFill>
              </a:rPr>
              <a:t>judah</a:t>
            </a:r>
            <a:r>
              <a:rPr lang="en-US" sz="2800" i="1" dirty="0">
                <a:solidFill>
                  <a:srgbClr val="00B0F0"/>
                </a:solidFill>
              </a:rPr>
              <a:t> went to sojourn in the country of Moab, he, and his wife, and his two sons.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02BA27-A8C2-4889-8399-55B6C4004DA1}"/>
              </a:ext>
            </a:extLst>
          </p:cNvPr>
          <p:cNvSpPr txBox="1"/>
          <p:nvPr/>
        </p:nvSpPr>
        <p:spPr>
          <a:xfrm>
            <a:off x="196932" y="4724400"/>
            <a:ext cx="88392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Date</a:t>
            </a:r>
            <a:r>
              <a:rPr lang="en-US" sz="2800" dirty="0">
                <a:solidFill>
                  <a:schemeClr val="bg1"/>
                </a:solidFill>
              </a:rPr>
              <a:t> - The events of this book cover a period of </a:t>
            </a:r>
            <a:r>
              <a:rPr lang="en-US" sz="2800" u="sng" dirty="0">
                <a:solidFill>
                  <a:srgbClr val="FFFF00"/>
                </a:solidFill>
              </a:rPr>
              <a:t>10-12</a:t>
            </a:r>
            <a:r>
              <a:rPr lang="en-US" sz="2800" dirty="0">
                <a:solidFill>
                  <a:schemeClr val="bg1"/>
                </a:solidFill>
              </a:rPr>
              <a:t> years during the time of the judges (approx. </a:t>
            </a:r>
            <a:r>
              <a:rPr lang="en-US" sz="2800" u="sng" dirty="0">
                <a:solidFill>
                  <a:srgbClr val="FFFF00"/>
                </a:solidFill>
              </a:rPr>
              <a:t>1300</a:t>
            </a:r>
            <a:r>
              <a:rPr lang="en-US" sz="2800" dirty="0">
                <a:solidFill>
                  <a:schemeClr val="bg1"/>
                </a:solidFill>
              </a:rPr>
              <a:t> B.C.) 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pPr algn="ctr"/>
            <a:r>
              <a:rPr lang="en-US" sz="4000" b="1" dirty="0">
                <a:solidFill>
                  <a:srgbClr val="FFFF00"/>
                </a:solidFill>
              </a:rPr>
              <a:t>Theme</a:t>
            </a:r>
            <a:r>
              <a:rPr lang="en-US" sz="4000" dirty="0">
                <a:solidFill>
                  <a:schemeClr val="bg1"/>
                </a:solidFill>
              </a:rPr>
              <a:t> - “</a:t>
            </a:r>
            <a:r>
              <a:rPr lang="en-US" sz="4000" u="sng" dirty="0">
                <a:solidFill>
                  <a:srgbClr val="FFFF00"/>
                </a:solidFill>
              </a:rPr>
              <a:t>REDEEMING GRACE</a:t>
            </a:r>
            <a:r>
              <a:rPr lang="en-US" sz="4000" dirty="0">
                <a:solidFill>
                  <a:schemeClr val="bg1"/>
                </a:solidFill>
              </a:rPr>
              <a:t>” </a:t>
            </a:r>
          </a:p>
        </p:txBody>
      </p:sp>
      <p:sp>
        <p:nvSpPr>
          <p:cNvPr id="10" name="Title 16">
            <a:extLst>
              <a:ext uri="{FF2B5EF4-FFF2-40B4-BE49-F238E27FC236}">
                <a16:creationId xmlns:a16="http://schemas.microsoft.com/office/drawing/2014/main" id="{BBF4A486-1CA4-43C2-BBB3-C22DE2ADC4A0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kern="0" dirty="0">
                <a:solidFill>
                  <a:srgbClr val="FFFF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Book of Ruth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52011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7DAF86-300A-4C19-B2ED-B4076F261C3D}"/>
              </a:ext>
            </a:extLst>
          </p:cNvPr>
          <p:cNvSpPr txBox="1"/>
          <p:nvPr/>
        </p:nvSpPr>
        <p:spPr>
          <a:xfrm>
            <a:off x="152400" y="914400"/>
            <a:ext cx="8839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This is a beautiful story of God’s redeeming grace in the life of a family. The story centers around the role of the </a:t>
            </a:r>
            <a:r>
              <a:rPr lang="en-US" sz="3600" dirty="0">
                <a:solidFill>
                  <a:srgbClr val="00B0F0"/>
                </a:solidFill>
                <a:latin typeface="Final Frontier" panose="020B0000000000000000" pitchFamily="34" charset="0"/>
              </a:rPr>
              <a:t>KINSMAN—REDEEMER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— one who redeems 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21D10D-C460-4248-B248-DDB527A24CB8}"/>
              </a:ext>
            </a:extLst>
          </p:cNvPr>
          <p:cNvSpPr txBox="1"/>
          <p:nvPr/>
        </p:nvSpPr>
        <p:spPr>
          <a:xfrm>
            <a:off x="152400" y="3003813"/>
            <a:ext cx="8991600" cy="2430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sz="2600" b="1" dirty="0">
                <a:solidFill>
                  <a:srgbClr val="FFFF00"/>
                </a:solidFill>
              </a:rPr>
              <a:t>Three Qualifications of a Kinsman-Redeemer</a:t>
            </a:r>
            <a:r>
              <a:rPr lang="en-US" sz="2600" dirty="0">
                <a:solidFill>
                  <a:schemeClr val="bg1"/>
                </a:solidFill>
              </a:rPr>
              <a:t>: (Lev. 25, Num. 35) </a:t>
            </a:r>
          </a:p>
          <a:p>
            <a:pPr marL="285750" indent="-285750">
              <a:lnSpc>
                <a:spcPct val="150000"/>
              </a:lnSpc>
            </a:pPr>
            <a:r>
              <a:rPr lang="en-US" sz="2600" dirty="0">
                <a:solidFill>
                  <a:schemeClr val="bg1"/>
                </a:solidFill>
              </a:rPr>
              <a:t>1.	He must have the right to redeem by </a:t>
            </a:r>
            <a:r>
              <a:rPr lang="en-US" sz="2600" b="1" u="sng" dirty="0">
                <a:solidFill>
                  <a:srgbClr val="FFFF00"/>
                </a:solidFill>
              </a:rPr>
              <a:t>Relationship</a:t>
            </a:r>
            <a:r>
              <a:rPr lang="en-US" sz="2600" dirty="0">
                <a:solidFill>
                  <a:schemeClr val="bg1"/>
                </a:solidFill>
              </a:rPr>
              <a:t> (2:1, 3, 9)</a:t>
            </a:r>
          </a:p>
          <a:p>
            <a:pPr marL="285750" indent="-285750">
              <a:lnSpc>
                <a:spcPct val="150000"/>
              </a:lnSpc>
            </a:pPr>
            <a:r>
              <a:rPr lang="en-US" sz="2600" dirty="0">
                <a:solidFill>
                  <a:schemeClr val="bg1"/>
                </a:solidFill>
              </a:rPr>
              <a:t>2.	He must have the </a:t>
            </a:r>
            <a:r>
              <a:rPr lang="en-US" sz="2600" b="1" u="sng" dirty="0">
                <a:solidFill>
                  <a:srgbClr val="FFFF00"/>
                </a:solidFill>
              </a:rPr>
              <a:t>Power</a:t>
            </a:r>
            <a:r>
              <a:rPr lang="en-US" sz="2600" dirty="0">
                <a:solidFill>
                  <a:schemeClr val="bg1"/>
                </a:solidFill>
              </a:rPr>
              <a:t> to redeem (3:11, 4:9)</a:t>
            </a:r>
          </a:p>
          <a:p>
            <a:pPr marL="285750" indent="-285750">
              <a:lnSpc>
                <a:spcPct val="150000"/>
              </a:lnSpc>
            </a:pPr>
            <a:r>
              <a:rPr lang="en-US" sz="2600" dirty="0">
                <a:solidFill>
                  <a:schemeClr val="bg1"/>
                </a:solidFill>
              </a:rPr>
              <a:t>3.	He must be </a:t>
            </a:r>
            <a:r>
              <a:rPr lang="en-US" sz="2600" b="1" u="sng" dirty="0">
                <a:solidFill>
                  <a:srgbClr val="FFFF00"/>
                </a:solidFill>
              </a:rPr>
              <a:t>Willing</a:t>
            </a:r>
            <a:r>
              <a:rPr lang="en-US" sz="2600" dirty="0">
                <a:solidFill>
                  <a:schemeClr val="bg1"/>
                </a:solidFill>
              </a:rPr>
              <a:t> to redeem (3:13)</a:t>
            </a:r>
          </a:p>
        </p:txBody>
      </p:sp>
      <p:sp>
        <p:nvSpPr>
          <p:cNvPr id="7" name="Title 16">
            <a:extLst>
              <a:ext uri="{FF2B5EF4-FFF2-40B4-BE49-F238E27FC236}">
                <a16:creationId xmlns:a16="http://schemas.microsoft.com/office/drawing/2014/main" id="{C20EC4C2-F0D4-4264-9B11-7C186DABAACA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kern="0" dirty="0">
                <a:solidFill>
                  <a:srgbClr val="FFFF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Book of Ruth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92C5C1-8B5E-4D1C-97AB-90270B8F7B0D}"/>
              </a:ext>
            </a:extLst>
          </p:cNvPr>
          <p:cNvSpPr txBox="1"/>
          <p:nvPr/>
        </p:nvSpPr>
        <p:spPr>
          <a:xfrm>
            <a:off x="17813" y="5621772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*We can know God’s redeeming grace through Jesus Christ, 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who meets all these qualifications!</a:t>
            </a:r>
          </a:p>
        </p:txBody>
      </p:sp>
    </p:spTree>
    <p:extLst>
      <p:ext uri="{BB962C8B-B14F-4D97-AF65-F5344CB8AC3E}">
        <p14:creationId xmlns:p14="http://schemas.microsoft.com/office/powerpoint/2010/main" val="159516265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E23879-9DD7-4287-84C4-82E6C28E9219}"/>
              </a:ext>
            </a:extLst>
          </p:cNvPr>
          <p:cNvSpPr txBox="1"/>
          <p:nvPr/>
        </p:nvSpPr>
        <p:spPr>
          <a:xfrm>
            <a:off x="381000" y="152400"/>
            <a:ext cx="86868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HOW FAR CAN YOU GO ON GRACE? ...</a:t>
            </a:r>
          </a:p>
          <a:p>
            <a:endParaRPr lang="en-US" sz="1200" b="1" dirty="0">
              <a:solidFill>
                <a:srgbClr val="FFFF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Out of Moab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Into the house of bread (Bethlehem)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Into the harvest of Boaz,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Up to the table of fellowship,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Down to the threshing-floor,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And into the family!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...From being the wife of </a:t>
            </a:r>
            <a:r>
              <a:rPr lang="en-US" sz="3200" dirty="0" err="1">
                <a:solidFill>
                  <a:schemeClr val="bg1"/>
                </a:solidFill>
              </a:rPr>
              <a:t>Mahlon</a:t>
            </a:r>
            <a:r>
              <a:rPr lang="en-US" sz="3200" dirty="0">
                <a:solidFill>
                  <a:schemeClr val="bg1"/>
                </a:solidFill>
              </a:rPr>
              <a:t> to being a Woman in Messiah’s line!</a:t>
            </a:r>
          </a:p>
        </p:txBody>
      </p:sp>
    </p:spTree>
    <p:extLst>
      <p:ext uri="{BB962C8B-B14F-4D97-AF65-F5344CB8AC3E}">
        <p14:creationId xmlns:p14="http://schemas.microsoft.com/office/powerpoint/2010/main" val="238757846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3|7|6.2|7.7|4.9|3.6|5.2|6|1.5|6.5|5.2|6"/>
</p:tagLst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58460</TotalTime>
  <Words>805</Words>
  <Application>Microsoft Office PowerPoint</Application>
  <PresentationFormat>On-screen Show (4:3)</PresentationFormat>
  <Paragraphs>98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Baskerville Old Face</vt:lpstr>
      <vt:lpstr>Calibri</vt:lpstr>
      <vt:lpstr>Final Frontier</vt:lpstr>
      <vt:lpstr>Perpetua Titling MT</vt:lpstr>
      <vt:lpstr>Ringbearer</vt:lpstr>
      <vt:lpstr>Segoe UI</vt:lpstr>
      <vt:lpstr>Office Theme</vt:lpstr>
      <vt:lpstr>PowerPoint Presentation</vt:lpstr>
      <vt:lpstr>PowerPoint Presentation</vt:lpstr>
      <vt:lpstr>Ruth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</dc:title>
  <dc:creator>Terry Sellars</dc:creator>
  <cp:lastModifiedBy>Terry Sellars</cp:lastModifiedBy>
  <cp:revision>376</cp:revision>
  <dcterms:created xsi:type="dcterms:W3CDTF">2018-01-17T22:25:53Z</dcterms:created>
  <dcterms:modified xsi:type="dcterms:W3CDTF">2021-10-11T12:54:48Z</dcterms:modified>
</cp:coreProperties>
</file>