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517" r:id="rId2"/>
    <p:sldId id="478" r:id="rId3"/>
    <p:sldId id="510" r:id="rId4"/>
    <p:sldId id="550" r:id="rId5"/>
    <p:sldId id="556" r:id="rId6"/>
    <p:sldId id="567" r:id="rId7"/>
    <p:sldId id="557" r:id="rId8"/>
    <p:sldId id="558" r:id="rId9"/>
    <p:sldId id="566" r:id="rId10"/>
    <p:sldId id="559" r:id="rId11"/>
    <p:sldId id="560" r:id="rId12"/>
    <p:sldId id="563" r:id="rId13"/>
    <p:sldId id="565" r:id="rId14"/>
    <p:sldId id="561" r:id="rId15"/>
    <p:sldId id="564" r:id="rId16"/>
    <p:sldId id="562" r:id="rId17"/>
    <p:sldId id="570" r:id="rId18"/>
    <p:sldId id="569" r:id="rId19"/>
    <p:sldId id="571" r:id="rId20"/>
    <p:sldId id="568" r:id="rId21"/>
    <p:sldId id="54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9F166"/>
    <a:srgbClr val="006600"/>
    <a:srgbClr val="003300"/>
    <a:srgbClr val="FF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EDBE0-3FEB-4237-AE4E-C80FE0135B7A}" v="432" dt="2021-10-18T19:21:02.851"/>
  </p1510:revLst>
</p1510:revInfo>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00" autoAdjust="0"/>
  </p:normalViewPr>
  <p:slideViewPr>
    <p:cSldViewPr>
      <p:cViewPr varScale="1">
        <p:scale>
          <a:sx n="81" d="100"/>
          <a:sy n="81" d="100"/>
        </p:scale>
        <p:origin x="103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p>
        </p:txBody>
      </p:sp>
      <p:sp>
        <p:nvSpPr>
          <p:cNvPr id="76803" name="Rectangle 3"/>
          <p:cNvSpPr>
            <a:spLocks noGrp="1"/>
          </p:cNvSpPr>
          <p:nvPr>
            <p:ph type="dt" sz="quarter"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r>
              <a:rPr lang="en-US"/>
              <a:t>9/13/2019</a:t>
            </a:r>
          </a:p>
        </p:txBody>
      </p:sp>
      <p:sp>
        <p:nvSpPr>
          <p:cNvPr id="76804" name="Rectangle 4"/>
          <p:cNvSpPr>
            <a:spLocks noGrp="1"/>
          </p:cNvSpPr>
          <p:nvPr>
            <p:ph type="ftr" sz="quarter" idx="2"/>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p>
        </p:txBody>
      </p:sp>
      <p:sp>
        <p:nvSpPr>
          <p:cNvPr id="76805" name="Rectangle 5"/>
          <p:cNvSpPr>
            <a:spLocks noGrp="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r>
              <a:rPr lang="en-US"/>
              <a:t>‹#›</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p>
        </p:txBody>
      </p:sp>
      <p:sp>
        <p:nvSpPr>
          <p:cNvPr id="65539" name="Rectangle 3"/>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r>
              <a:rPr lang="en-US"/>
              <a:t>9/13/2019</a:t>
            </a:r>
          </a:p>
        </p:txBody>
      </p:sp>
      <p:sp>
        <p:nvSpPr>
          <p:cNvPr id="65540" name="Rectangle 4"/>
          <p:cNvSpPr>
            <a:spLocks noGrp="1" noRot="1" noChangeAspect="1" noTextEdi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65541" name="Rectangle 5"/>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2" name="Rectangle 6"/>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p>
        </p:txBody>
      </p:sp>
      <p:sp>
        <p:nvSpPr>
          <p:cNvPr id="65543" name="Rectangle 7"/>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r>
              <a:rPr lang="en-US"/>
              <a:t>‹#›</a:t>
            </a: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9/13/2019</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9/13/2019</a:t>
            </a: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9/13/2019</a:t>
            </a: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9/13/2019</a:t>
            </a: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9/13/2019</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9/13/2019</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p:cNvSpPr>
          <p:nvPr>
            <p:ph type="dt" sz="half" idx="2"/>
          </p:nvPr>
        </p:nvSpPr>
        <p:spPr bwMode="auto">
          <a:xfrm>
            <a:off x="457200" y="6356351"/>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fontAlgn="base">
              <a:spcBef>
                <a:spcPct val="0"/>
              </a:spcBef>
              <a:spcAft>
                <a:spcPct val="0"/>
              </a:spcAft>
              <a:defRPr sz="1200">
                <a:solidFill>
                  <a:srgbClr val="898989"/>
                </a:solidFill>
                <a:latin typeface="+mn-lt"/>
              </a:defRPr>
            </a:lvl1pPr>
          </a:lstStyle>
          <a:p>
            <a:r>
              <a:rPr lang="en-US"/>
              <a:t>9/13/2019</a:t>
            </a:r>
          </a:p>
        </p:txBody>
      </p:sp>
      <p:sp>
        <p:nvSpPr>
          <p:cNvPr id="1029" name="Rectangle 5"/>
          <p:cNvSpPr>
            <a:spLocks noGrp="1"/>
          </p:cNvSpPr>
          <p:nvPr>
            <p:ph type="ftr" sz="quarter" idx="3"/>
          </p:nvPr>
        </p:nvSpPr>
        <p:spPr bwMode="auto">
          <a:xfrm>
            <a:off x="3124200" y="6356351"/>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defRPr>
            </a:lvl1pPr>
          </a:lstStyle>
          <a:p>
            <a:endParaRPr lang="en-US"/>
          </a:p>
        </p:txBody>
      </p:sp>
      <p:sp>
        <p:nvSpPr>
          <p:cNvPr id="1030" name="Rectangle 6"/>
          <p:cNvSpPr>
            <a:spLocks noGrp="1"/>
          </p:cNvSpPr>
          <p:nvPr>
            <p:ph type="sldNum" sz="quarter" idx="4"/>
          </p:nvPr>
        </p:nvSpPr>
        <p:spPr bwMode="auto">
          <a:xfrm>
            <a:off x="6553200" y="6356351"/>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mn-lt"/>
              </a:defRPr>
            </a:lvl1pPr>
          </a:lstStyle>
          <a:p>
            <a:r>
              <a:rPr lang="en-US"/>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biblia.com/bible/esv/2%20Sam%204.4"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idx="4294967295"/>
          </p:nvPr>
        </p:nvSpPr>
        <p:spPr/>
        <p:txBody>
          <a:bodyPr/>
          <a:lstStyle/>
          <a:p>
            <a:endParaRPr lang="en-US"/>
          </a:p>
        </p:txBody>
      </p:sp>
      <p:sp>
        <p:nvSpPr>
          <p:cNvPr id="3075" name="Text Box 3"/>
          <p:cNvSpPr txBox="1">
            <a:spLocks/>
          </p:cNvSpPr>
          <p:nvPr/>
        </p:nvSpPr>
        <p:spPr bwMode="auto">
          <a:xfrm>
            <a:off x="685800" y="152400"/>
            <a:ext cx="7772400" cy="1219200"/>
          </a:xfrm>
          <a:prstGeom prst="rect">
            <a:avLst/>
          </a:prstGeom>
          <a:noFill/>
          <a:ln w="9525">
            <a:noFill/>
            <a:miter lim="800000"/>
            <a:headEnd/>
            <a:tailEnd/>
          </a:ln>
        </p:spPr>
        <p:txBody>
          <a:bodyPr anchor="ctr"/>
          <a:lstStyle/>
          <a:p>
            <a:pPr algn="ctr" fontAlgn="base">
              <a:lnSpc>
                <a:spcPct val="80000"/>
              </a:lnSpc>
              <a:spcBef>
                <a:spcPct val="0"/>
              </a:spcBef>
              <a:spcAft>
                <a:spcPct val="0"/>
              </a:spcAft>
            </a:pPr>
            <a:r>
              <a:rPr lang="en-US" sz="4000" i="1">
                <a:solidFill>
                  <a:srgbClr val="FFFF00"/>
                </a:solidFill>
                <a:latin typeface="Baskerville Old Face" pitchFamily="18" charset="0"/>
                <a:cs typeface="Segoe UI" pitchFamily="34" charset="0"/>
              </a:rPr>
              <a:t>Southeast Georgia</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3076" name="Picture 2"/>
          <p:cNvPicPr>
            <a:picLocks noChangeAspect="1" noChangeArrowheads="1"/>
          </p:cNvPicPr>
          <p:nvPr/>
        </p:nvPicPr>
        <p:blipFill>
          <a:blip r:embed="rId2" cstate="print"/>
          <a:srcRect/>
          <a:stretch>
            <a:fillRect/>
          </a:stretch>
        </p:blipFill>
        <p:spPr bwMode="auto">
          <a:xfrm>
            <a:off x="228600" y="1460501"/>
            <a:ext cx="8610600" cy="4864100"/>
          </a:xfrm>
          <a:prstGeom prst="rect">
            <a:avLst/>
          </a:prstGeom>
          <a:noFill/>
        </p:spPr>
      </p:pic>
      <p:sp>
        <p:nvSpPr>
          <p:cNvPr id="5" name="TextBox 4">
            <a:extLst>
              <a:ext uri="{FF2B5EF4-FFF2-40B4-BE49-F238E27FC236}">
                <a16:creationId xmlns:a16="http://schemas.microsoft.com/office/drawing/2014/main" id="{48A9DA41-DC46-4665-BB70-998C232899C3}"/>
              </a:ext>
            </a:extLst>
          </p:cNvPr>
          <p:cNvSpPr txBox="1"/>
          <p:nvPr/>
        </p:nvSpPr>
        <p:spPr>
          <a:xfrm>
            <a:off x="1066800" y="1460501"/>
            <a:ext cx="6934200" cy="1015663"/>
          </a:xfrm>
          <a:prstGeom prst="rect">
            <a:avLst/>
          </a:prstGeom>
          <a:noFill/>
        </p:spPr>
        <p:txBody>
          <a:bodyPr wrap="square">
            <a:spAutoFit/>
          </a:bodyPr>
          <a:lstStyle/>
          <a:p>
            <a:pPr algn="ctr"/>
            <a:r>
              <a:rPr lang="en-US" sz="6000" dirty="0">
                <a:solidFill>
                  <a:srgbClr val="FFFF00"/>
                </a:solidFill>
                <a:latin typeface="Final Frontier" panose="020B0000000000000000" pitchFamily="34" charset="0"/>
              </a:rPr>
              <a:t>Lesson 8</a:t>
            </a:r>
            <a:endParaRPr lang="en-US" sz="6000" dirty="0"/>
          </a:p>
        </p:txBody>
      </p:sp>
    </p:spTree>
    <p:extLst>
      <p:ext uri="{BB962C8B-B14F-4D97-AF65-F5344CB8AC3E}">
        <p14:creationId xmlns:p14="http://schemas.microsoft.com/office/powerpoint/2010/main" val="2177102109"/>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B312A5FC-70E7-41E1-8CBA-31EE41251AF6}"/>
              </a:ext>
            </a:extLst>
          </p:cNvPr>
          <p:cNvSpPr txBox="1">
            <a:spLocks/>
          </p:cNvSpPr>
          <p:nvPr/>
        </p:nvSpPr>
        <p:spPr>
          <a:xfrm>
            <a:off x="457200" y="0"/>
            <a:ext cx="8229600" cy="762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The Book of 2</a:t>
            </a:r>
            <a:r>
              <a:rPr lang="en-US" b="1" kern="0" baseline="3000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nd</a:t>
            </a:r>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 Samuel</a:t>
            </a:r>
            <a:endParaRPr lang="en-US" dirty="0"/>
          </a:p>
        </p:txBody>
      </p:sp>
      <p:sp>
        <p:nvSpPr>
          <p:cNvPr id="5" name="TextBox 4">
            <a:extLst>
              <a:ext uri="{FF2B5EF4-FFF2-40B4-BE49-F238E27FC236}">
                <a16:creationId xmlns:a16="http://schemas.microsoft.com/office/drawing/2014/main" id="{02C00213-D487-424C-8CE1-68FF46370E36}"/>
              </a:ext>
            </a:extLst>
          </p:cNvPr>
          <p:cNvSpPr txBox="1"/>
          <p:nvPr/>
        </p:nvSpPr>
        <p:spPr>
          <a:xfrm>
            <a:off x="152400" y="1066800"/>
            <a:ext cx="8839200" cy="1631216"/>
          </a:xfrm>
          <a:prstGeom prst="rect">
            <a:avLst/>
          </a:prstGeom>
          <a:noFill/>
        </p:spPr>
        <p:txBody>
          <a:bodyPr wrap="square">
            <a:spAutoFit/>
          </a:bodyPr>
          <a:lstStyle/>
          <a:p>
            <a:r>
              <a:rPr lang="en-US" sz="2000" b="1" u="sng" dirty="0">
                <a:solidFill>
                  <a:srgbClr val="FFFF00"/>
                </a:solidFill>
              </a:rPr>
              <a:t>Author</a:t>
            </a:r>
            <a:r>
              <a:rPr lang="en-US" sz="2000" dirty="0">
                <a:solidFill>
                  <a:schemeClr val="bg1"/>
                </a:solidFill>
              </a:rPr>
              <a:t>: The Book of 2 Samuel does not identify its author. It could not be the Prophet Samuel, since he died in 1 Samuel. Possible writers include Nathan and Gad (see 1 Chronicles 29:29-The Writings of Nathan and Gad)</a:t>
            </a:r>
          </a:p>
          <a:p>
            <a:endParaRPr lang="en-US" sz="2000" dirty="0">
              <a:solidFill>
                <a:schemeClr val="bg1"/>
              </a:solidFill>
            </a:endParaRPr>
          </a:p>
          <a:p>
            <a:r>
              <a:rPr lang="en-US" sz="2000" dirty="0">
                <a:solidFill>
                  <a:schemeClr val="bg1"/>
                </a:solidFill>
              </a:rPr>
              <a:t>Originally, 1 and 2 Samuel were one book in the Hebrew O.T. - The book of Samuel </a:t>
            </a:r>
          </a:p>
        </p:txBody>
      </p:sp>
      <p:sp>
        <p:nvSpPr>
          <p:cNvPr id="7" name="TextBox 6">
            <a:extLst>
              <a:ext uri="{FF2B5EF4-FFF2-40B4-BE49-F238E27FC236}">
                <a16:creationId xmlns:a16="http://schemas.microsoft.com/office/drawing/2014/main" id="{9BA88F89-8F8F-4779-AC2C-2E8B7028E62D}"/>
              </a:ext>
            </a:extLst>
          </p:cNvPr>
          <p:cNvSpPr txBox="1"/>
          <p:nvPr/>
        </p:nvSpPr>
        <p:spPr>
          <a:xfrm>
            <a:off x="152400" y="3048000"/>
            <a:ext cx="8686799" cy="1015663"/>
          </a:xfrm>
          <a:prstGeom prst="rect">
            <a:avLst/>
          </a:prstGeom>
          <a:noFill/>
        </p:spPr>
        <p:txBody>
          <a:bodyPr wrap="square">
            <a:spAutoFit/>
          </a:bodyPr>
          <a:lstStyle/>
          <a:p>
            <a:r>
              <a:rPr lang="en-US" sz="2000" b="1" u="sng" dirty="0">
                <a:solidFill>
                  <a:srgbClr val="FFFF00"/>
                </a:solidFill>
              </a:rPr>
              <a:t>Date</a:t>
            </a:r>
            <a:r>
              <a:rPr lang="en-US" sz="2000" dirty="0">
                <a:solidFill>
                  <a:schemeClr val="bg1"/>
                </a:solidFill>
              </a:rPr>
              <a:t>: The events of 1 Samuel span approximately 100 years, from c. 1100 B.C. to c. 1000 B.C. The events of 2 Samuel cover another 40 years. The date of writing, then, would be sometime after 960 B.C. </a:t>
            </a:r>
          </a:p>
        </p:txBody>
      </p:sp>
      <p:sp>
        <p:nvSpPr>
          <p:cNvPr id="9" name="TextBox 8">
            <a:extLst>
              <a:ext uri="{FF2B5EF4-FFF2-40B4-BE49-F238E27FC236}">
                <a16:creationId xmlns:a16="http://schemas.microsoft.com/office/drawing/2014/main" id="{BC81BD5C-F7A2-4478-A879-3636042ACE82}"/>
              </a:ext>
            </a:extLst>
          </p:cNvPr>
          <p:cNvSpPr txBox="1"/>
          <p:nvPr/>
        </p:nvSpPr>
        <p:spPr>
          <a:xfrm>
            <a:off x="762000" y="4038600"/>
            <a:ext cx="7363691" cy="2469907"/>
          </a:xfrm>
          <a:prstGeom prst="rect">
            <a:avLst/>
          </a:prstGeom>
          <a:noFill/>
        </p:spPr>
        <p:txBody>
          <a:bodyPr wrap="square">
            <a:spAutoFit/>
          </a:bodyPr>
          <a:lstStyle/>
          <a:p>
            <a:pPr algn="ctr"/>
            <a:r>
              <a:rPr lang="en-US" sz="2400" b="1" u="sng" dirty="0">
                <a:solidFill>
                  <a:srgbClr val="FFFF00"/>
                </a:solidFill>
              </a:rPr>
              <a:t>Theme</a:t>
            </a:r>
            <a:r>
              <a:rPr lang="en-US" sz="2400" dirty="0">
                <a:solidFill>
                  <a:srgbClr val="FFFF00"/>
                </a:solidFill>
              </a:rPr>
              <a:t>: </a:t>
            </a:r>
          </a:p>
          <a:p>
            <a:pPr algn="ctr"/>
            <a:r>
              <a:rPr lang="en-US" sz="2400" dirty="0">
                <a:solidFill>
                  <a:srgbClr val="FFFF00"/>
                </a:solidFill>
              </a:rPr>
              <a:t>“TRIUMPH AND TROUBLE” </a:t>
            </a:r>
          </a:p>
          <a:p>
            <a:pPr algn="ctr"/>
            <a:r>
              <a:rPr lang="en-US" sz="2400" dirty="0">
                <a:solidFill>
                  <a:schemeClr val="bg1"/>
                </a:solidFill>
              </a:rPr>
              <a:t>Triumph turns to trouble through sin. </a:t>
            </a:r>
          </a:p>
          <a:p>
            <a:pPr algn="ctr"/>
            <a:endParaRPr lang="en-US" sz="600" dirty="0">
              <a:solidFill>
                <a:schemeClr val="bg1"/>
              </a:solidFill>
            </a:endParaRPr>
          </a:p>
          <a:p>
            <a:pPr algn="ctr"/>
            <a:r>
              <a:rPr lang="en-US" sz="2400" dirty="0">
                <a:solidFill>
                  <a:schemeClr val="bg1"/>
                </a:solidFill>
              </a:rPr>
              <a:t>This book covers 40 years — The reign of David (5:4-5)</a:t>
            </a:r>
          </a:p>
          <a:p>
            <a:pPr marL="285750" indent="-285750" algn="ctr">
              <a:buFont typeface="Arial" panose="020B0604020202020204" pitchFamily="34" charset="0"/>
              <a:buChar char="•"/>
            </a:pPr>
            <a:r>
              <a:rPr lang="en-US" sz="2400" dirty="0">
                <a:solidFill>
                  <a:schemeClr val="bg1"/>
                </a:solidFill>
              </a:rPr>
              <a:t>7 yr. 6 months — reigning in Hebron over Judah</a:t>
            </a:r>
          </a:p>
          <a:p>
            <a:pPr marL="285750" indent="-285750" algn="ctr">
              <a:buFont typeface="Arial" panose="020B0604020202020204" pitchFamily="34" charset="0"/>
              <a:buChar char="•"/>
            </a:pPr>
            <a:r>
              <a:rPr lang="en-US" sz="2400" dirty="0">
                <a:solidFill>
                  <a:schemeClr val="bg1"/>
                </a:solidFill>
              </a:rPr>
              <a:t>33 years — reigning in Jerusalem over all Israel</a:t>
            </a:r>
          </a:p>
        </p:txBody>
      </p:sp>
    </p:spTree>
    <p:extLst>
      <p:ext uri="{BB962C8B-B14F-4D97-AF65-F5344CB8AC3E}">
        <p14:creationId xmlns:p14="http://schemas.microsoft.com/office/powerpoint/2010/main" val="34655843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838FD-33B5-4D0A-A92D-4B7BE3355D59}"/>
              </a:ext>
            </a:extLst>
          </p:cNvPr>
          <p:cNvSpPr txBox="1"/>
          <p:nvPr/>
        </p:nvSpPr>
        <p:spPr>
          <a:xfrm>
            <a:off x="17813" y="152400"/>
            <a:ext cx="8973787" cy="2989729"/>
          </a:xfrm>
          <a:prstGeom prst="rect">
            <a:avLst/>
          </a:prstGeom>
          <a:noFill/>
        </p:spPr>
        <p:txBody>
          <a:bodyPr wrap="square">
            <a:spAutoFit/>
          </a:bodyPr>
          <a:lstStyle/>
          <a:p>
            <a:pPr marL="463550" indent="-463550">
              <a:lnSpc>
                <a:spcPct val="150000"/>
              </a:lnSpc>
            </a:pPr>
            <a:r>
              <a:rPr lang="en-US" sz="2400" b="1" u="sng" dirty="0">
                <a:solidFill>
                  <a:srgbClr val="FFFF00"/>
                </a:solidFill>
              </a:rPr>
              <a:t>1.	Triumph is the result of FAITH.</a:t>
            </a:r>
          </a:p>
          <a:p>
            <a:pPr marL="285750" indent="-285750">
              <a:lnSpc>
                <a:spcPct val="150000"/>
              </a:lnSpc>
              <a:buFont typeface="Arial" panose="020B0604020202020204" pitchFamily="34" charset="0"/>
              <a:buChar char="•"/>
            </a:pPr>
            <a:r>
              <a:rPr lang="en-US" sz="2400" dirty="0">
                <a:solidFill>
                  <a:schemeClr val="bg1"/>
                </a:solidFill>
              </a:rPr>
              <a:t>Ch. 1-10 David knows no defeat, he is a man after God’s own heart.</a:t>
            </a:r>
          </a:p>
          <a:p>
            <a:pPr marL="463550" indent="-463550">
              <a:lnSpc>
                <a:spcPct val="150000"/>
              </a:lnSpc>
            </a:pPr>
            <a:r>
              <a:rPr lang="en-US" sz="2400" b="1" u="sng" dirty="0">
                <a:solidFill>
                  <a:srgbClr val="FFFF00"/>
                </a:solidFill>
              </a:rPr>
              <a:t>2.	Trouble is the result of SIN.</a:t>
            </a:r>
          </a:p>
          <a:p>
            <a:pPr marL="285750" indent="-285750">
              <a:buFont typeface="Arial" panose="020B0604020202020204" pitchFamily="34" charset="0"/>
              <a:buChar char="•"/>
            </a:pPr>
            <a:r>
              <a:rPr lang="en-US" sz="2400" dirty="0">
                <a:solidFill>
                  <a:schemeClr val="bg1"/>
                </a:solidFill>
              </a:rPr>
              <a:t>Ch. 11 — David experiences personal defeat, he is a man with a broken heart.</a:t>
            </a:r>
          </a:p>
          <a:p>
            <a:pPr marL="285750" indent="-285750">
              <a:lnSpc>
                <a:spcPct val="150000"/>
              </a:lnSpc>
              <a:buFont typeface="Arial" panose="020B0604020202020204" pitchFamily="34" charset="0"/>
              <a:buChar char="•"/>
            </a:pPr>
            <a:r>
              <a:rPr lang="en-US" sz="2400" dirty="0">
                <a:solidFill>
                  <a:schemeClr val="bg1"/>
                </a:solidFill>
              </a:rPr>
              <a:t>All sin, whether in the king or the peasant, brings bitter suffering.</a:t>
            </a:r>
          </a:p>
        </p:txBody>
      </p:sp>
      <p:sp>
        <p:nvSpPr>
          <p:cNvPr id="5" name="TextBox 4">
            <a:extLst>
              <a:ext uri="{FF2B5EF4-FFF2-40B4-BE49-F238E27FC236}">
                <a16:creationId xmlns:a16="http://schemas.microsoft.com/office/drawing/2014/main" id="{8923C493-32BD-440F-888A-D6E217E25830}"/>
              </a:ext>
            </a:extLst>
          </p:cNvPr>
          <p:cNvSpPr txBox="1"/>
          <p:nvPr/>
        </p:nvSpPr>
        <p:spPr>
          <a:xfrm>
            <a:off x="123206" y="3581400"/>
            <a:ext cx="8763000" cy="2431435"/>
          </a:xfrm>
          <a:prstGeom prst="rect">
            <a:avLst/>
          </a:prstGeom>
          <a:noFill/>
        </p:spPr>
        <p:txBody>
          <a:bodyPr wrap="square">
            <a:spAutoFit/>
          </a:bodyPr>
          <a:lstStyle/>
          <a:p>
            <a:pPr algn="ctr"/>
            <a:r>
              <a:rPr lang="en-US" sz="2400" b="1" u="sng" dirty="0">
                <a:solidFill>
                  <a:srgbClr val="FFFF00"/>
                </a:solidFill>
              </a:rPr>
              <a:t>Outline</a:t>
            </a:r>
            <a:r>
              <a:rPr lang="en-US" sz="2400" dirty="0">
                <a:solidFill>
                  <a:schemeClr val="bg1"/>
                </a:solidFill>
              </a:rPr>
              <a:t>: </a:t>
            </a:r>
          </a:p>
          <a:p>
            <a:r>
              <a:rPr lang="en-US" sz="2400" dirty="0">
                <a:solidFill>
                  <a:schemeClr val="bg1"/>
                </a:solidFill>
              </a:rPr>
              <a:t>2 Samuel is the record of King David’s reign. This book places the </a:t>
            </a:r>
            <a:r>
              <a:rPr lang="en-US" sz="2400" u="sng" dirty="0">
                <a:solidFill>
                  <a:srgbClr val="00B0F0"/>
                </a:solidFill>
              </a:rPr>
              <a:t>Davidic Covenant</a:t>
            </a:r>
            <a:r>
              <a:rPr lang="en-US" sz="2400" dirty="0">
                <a:solidFill>
                  <a:srgbClr val="00B0F0"/>
                </a:solidFill>
              </a:rPr>
              <a:t> </a:t>
            </a:r>
            <a:r>
              <a:rPr lang="en-US" sz="2400" dirty="0">
                <a:solidFill>
                  <a:schemeClr val="bg1"/>
                </a:solidFill>
              </a:rPr>
              <a:t>in its historical context. </a:t>
            </a:r>
          </a:p>
          <a:p>
            <a:endParaRPr lang="en-US" sz="2400" dirty="0">
              <a:solidFill>
                <a:schemeClr val="bg1"/>
              </a:solidFill>
            </a:endParaRPr>
          </a:p>
          <a:p>
            <a:r>
              <a:rPr lang="en-US" sz="2800" dirty="0">
                <a:solidFill>
                  <a:srgbClr val="FFFF00"/>
                </a:solidFill>
              </a:rPr>
              <a:t>I. David’s Triumphs (Ch. 1-12)</a:t>
            </a:r>
          </a:p>
          <a:p>
            <a:r>
              <a:rPr lang="en-US" sz="2800" dirty="0">
                <a:solidFill>
                  <a:srgbClr val="FFFF00"/>
                </a:solidFill>
              </a:rPr>
              <a:t>II. David’s Troubles (Ch. 13-24)</a:t>
            </a:r>
            <a:endParaRPr lang="en-US" sz="2400" dirty="0">
              <a:solidFill>
                <a:schemeClr val="bg1"/>
              </a:solidFill>
            </a:endParaRPr>
          </a:p>
        </p:txBody>
      </p:sp>
    </p:spTree>
    <p:extLst>
      <p:ext uri="{BB962C8B-B14F-4D97-AF65-F5344CB8AC3E}">
        <p14:creationId xmlns:p14="http://schemas.microsoft.com/office/powerpoint/2010/main" val="225040169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13AD8-CED0-4C6D-92BC-EA68A2035541}"/>
              </a:ext>
            </a:extLst>
          </p:cNvPr>
          <p:cNvPicPr>
            <a:picLocks noChangeAspect="1"/>
          </p:cNvPicPr>
          <p:nvPr/>
        </p:nvPicPr>
        <p:blipFill>
          <a:blip r:embed="rId2"/>
          <a:stretch>
            <a:fillRect/>
          </a:stretch>
        </p:blipFill>
        <p:spPr>
          <a:xfrm>
            <a:off x="138022" y="228600"/>
            <a:ext cx="8867955" cy="4602192"/>
          </a:xfrm>
          <a:prstGeom prst="rect">
            <a:avLst/>
          </a:prstGeom>
        </p:spPr>
      </p:pic>
      <p:sp>
        <p:nvSpPr>
          <p:cNvPr id="21" name="TextBox 20">
            <a:extLst>
              <a:ext uri="{FF2B5EF4-FFF2-40B4-BE49-F238E27FC236}">
                <a16:creationId xmlns:a16="http://schemas.microsoft.com/office/drawing/2014/main" id="{056D80C9-6C38-4551-BB8E-55291A271756}"/>
              </a:ext>
            </a:extLst>
          </p:cNvPr>
          <p:cNvSpPr txBox="1"/>
          <p:nvPr/>
        </p:nvSpPr>
        <p:spPr>
          <a:xfrm>
            <a:off x="1523999" y="5105400"/>
            <a:ext cx="6096000" cy="954107"/>
          </a:xfrm>
          <a:prstGeom prst="rect">
            <a:avLst/>
          </a:prstGeom>
          <a:noFill/>
        </p:spPr>
        <p:txBody>
          <a:bodyPr wrap="square">
            <a:spAutoFit/>
          </a:bodyPr>
          <a:lstStyle/>
          <a:p>
            <a:pPr algn="ctr"/>
            <a:r>
              <a:rPr lang="en-US" sz="2800" b="1" u="sng" dirty="0">
                <a:solidFill>
                  <a:srgbClr val="FFFF00"/>
                </a:solidFill>
              </a:rPr>
              <a:t>Key Words</a:t>
            </a:r>
            <a:r>
              <a:rPr lang="en-US" sz="2800" dirty="0">
                <a:solidFill>
                  <a:schemeClr val="bg1"/>
                </a:solidFill>
              </a:rPr>
              <a:t>:</a:t>
            </a:r>
          </a:p>
          <a:p>
            <a:pPr algn="ctr"/>
            <a:r>
              <a:rPr lang="en-US" sz="2800" dirty="0">
                <a:solidFill>
                  <a:schemeClr val="bg1"/>
                </a:solidFill>
              </a:rPr>
              <a:t> “king” and “before the Lord” </a:t>
            </a:r>
          </a:p>
        </p:txBody>
      </p:sp>
    </p:spTree>
    <p:extLst>
      <p:ext uri="{BB962C8B-B14F-4D97-AF65-F5344CB8AC3E}">
        <p14:creationId xmlns:p14="http://schemas.microsoft.com/office/powerpoint/2010/main" val="15602453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E88FD0-3FEE-4DAA-B629-1BB0DF9CCB96}"/>
              </a:ext>
            </a:extLst>
          </p:cNvPr>
          <p:cNvSpPr txBox="1"/>
          <p:nvPr/>
        </p:nvSpPr>
        <p:spPr>
          <a:xfrm>
            <a:off x="228600" y="457200"/>
            <a:ext cx="8763000" cy="4708981"/>
          </a:xfrm>
          <a:prstGeom prst="rect">
            <a:avLst/>
          </a:prstGeom>
          <a:noFill/>
        </p:spPr>
        <p:txBody>
          <a:bodyPr wrap="square">
            <a:spAutoFit/>
          </a:bodyPr>
          <a:lstStyle/>
          <a:p>
            <a:pPr algn="ctr">
              <a:lnSpc>
                <a:spcPct val="150000"/>
              </a:lnSpc>
            </a:pPr>
            <a:r>
              <a:rPr lang="en-US" sz="3200" b="1" u="sng" dirty="0">
                <a:solidFill>
                  <a:srgbClr val="FFFF00"/>
                </a:solidFill>
              </a:rPr>
              <a:t>Chapter Content: </a:t>
            </a:r>
          </a:p>
          <a:p>
            <a:r>
              <a:rPr lang="fr-FR" sz="2800" dirty="0">
                <a:solidFill>
                  <a:schemeClr val="bg1"/>
                </a:solidFill>
              </a:rPr>
              <a:t>		Chapter 1-5</a:t>
            </a:r>
          </a:p>
          <a:p>
            <a:r>
              <a:rPr lang="fr-FR" sz="2800" dirty="0">
                <a:solidFill>
                  <a:schemeClr val="bg1"/>
                </a:solidFill>
              </a:rPr>
              <a:t>		Chapter 6 </a:t>
            </a:r>
          </a:p>
          <a:p>
            <a:r>
              <a:rPr lang="fr-FR" sz="2800" dirty="0">
                <a:solidFill>
                  <a:schemeClr val="bg1"/>
                </a:solidFill>
              </a:rPr>
              <a:t>		Chapter 7 </a:t>
            </a:r>
          </a:p>
          <a:p>
            <a:r>
              <a:rPr lang="fr-FR" sz="2800" dirty="0">
                <a:solidFill>
                  <a:schemeClr val="bg1"/>
                </a:solidFill>
              </a:rPr>
              <a:t>		Chapter 8 </a:t>
            </a:r>
          </a:p>
          <a:p>
            <a:r>
              <a:rPr lang="fr-FR" sz="2800" dirty="0">
                <a:solidFill>
                  <a:schemeClr val="bg1"/>
                </a:solidFill>
              </a:rPr>
              <a:t>		Chapter 9-10 </a:t>
            </a:r>
          </a:p>
          <a:p>
            <a:r>
              <a:rPr lang="fr-FR" sz="2800" dirty="0">
                <a:solidFill>
                  <a:schemeClr val="bg1"/>
                </a:solidFill>
              </a:rPr>
              <a:t>		Chapter 11-14 </a:t>
            </a:r>
          </a:p>
          <a:p>
            <a:r>
              <a:rPr lang="fr-FR" sz="2800" dirty="0">
                <a:solidFill>
                  <a:schemeClr val="bg1"/>
                </a:solidFill>
              </a:rPr>
              <a:t>		Chapter 15-19</a:t>
            </a:r>
          </a:p>
          <a:p>
            <a:r>
              <a:rPr lang="fr-FR" sz="2800" dirty="0">
                <a:solidFill>
                  <a:schemeClr val="bg1"/>
                </a:solidFill>
              </a:rPr>
              <a:t>		Chapter 20-23 </a:t>
            </a:r>
          </a:p>
          <a:p>
            <a:r>
              <a:rPr lang="fr-FR" sz="2800" dirty="0">
                <a:solidFill>
                  <a:schemeClr val="bg1"/>
                </a:solidFill>
              </a:rPr>
              <a:t>		Chapter 24 </a:t>
            </a:r>
            <a:endParaRPr lang="en-US" sz="2800" dirty="0">
              <a:solidFill>
                <a:schemeClr val="bg1"/>
              </a:solidFill>
            </a:endParaRPr>
          </a:p>
        </p:txBody>
      </p:sp>
      <p:sp>
        <p:nvSpPr>
          <p:cNvPr id="5" name="TextBox 4">
            <a:extLst>
              <a:ext uri="{FF2B5EF4-FFF2-40B4-BE49-F238E27FC236}">
                <a16:creationId xmlns:a16="http://schemas.microsoft.com/office/drawing/2014/main" id="{8BE7590D-A448-427A-B1CF-402BB901F79C}"/>
              </a:ext>
            </a:extLst>
          </p:cNvPr>
          <p:cNvSpPr txBox="1"/>
          <p:nvPr/>
        </p:nvSpPr>
        <p:spPr>
          <a:xfrm>
            <a:off x="4572000" y="1161395"/>
            <a:ext cx="4572000" cy="4401205"/>
          </a:xfrm>
          <a:prstGeom prst="rect">
            <a:avLst/>
          </a:prstGeom>
          <a:noFill/>
        </p:spPr>
        <p:txBody>
          <a:bodyPr wrap="square">
            <a:spAutoFit/>
          </a:bodyPr>
          <a:lstStyle/>
          <a:p>
            <a:r>
              <a:rPr lang="en-US" sz="2800" dirty="0">
                <a:solidFill>
                  <a:schemeClr val="bg1"/>
                </a:solidFill>
              </a:rPr>
              <a:t>David Made King </a:t>
            </a:r>
          </a:p>
          <a:p>
            <a:r>
              <a:rPr lang="en-US" sz="2800" dirty="0">
                <a:solidFill>
                  <a:schemeClr val="bg1"/>
                </a:solidFill>
              </a:rPr>
              <a:t>David Brings the Ark Home </a:t>
            </a:r>
          </a:p>
          <a:p>
            <a:r>
              <a:rPr lang="en-US" sz="2800" dirty="0">
                <a:solidFill>
                  <a:schemeClr val="bg1"/>
                </a:solidFill>
              </a:rPr>
              <a:t>The Davidic Covenant </a:t>
            </a:r>
          </a:p>
          <a:p>
            <a:r>
              <a:rPr lang="en-US" sz="2800" dirty="0">
                <a:solidFill>
                  <a:schemeClr val="bg1"/>
                </a:solidFill>
              </a:rPr>
              <a:t>David’s Kingdom Established </a:t>
            </a:r>
          </a:p>
          <a:p>
            <a:r>
              <a:rPr lang="en-US" sz="2800" dirty="0">
                <a:solidFill>
                  <a:schemeClr val="bg1"/>
                </a:solidFill>
              </a:rPr>
              <a:t>The Lame Prince - Him </a:t>
            </a:r>
          </a:p>
          <a:p>
            <a:r>
              <a:rPr lang="en-US" sz="2800" dirty="0">
                <a:solidFill>
                  <a:schemeClr val="bg1"/>
                </a:solidFill>
              </a:rPr>
              <a:t>David’s Sin &amp; Repentance </a:t>
            </a:r>
          </a:p>
          <a:p>
            <a:r>
              <a:rPr lang="en-US" sz="2800" dirty="0">
                <a:solidFill>
                  <a:schemeClr val="bg1"/>
                </a:solidFill>
              </a:rPr>
              <a:t>Absalom’s Rebellion </a:t>
            </a:r>
          </a:p>
          <a:p>
            <a:r>
              <a:rPr lang="en-US" sz="2800" dirty="0">
                <a:solidFill>
                  <a:schemeClr val="bg1"/>
                </a:solidFill>
              </a:rPr>
              <a:t>David’s Return to Jerusalem </a:t>
            </a:r>
          </a:p>
          <a:p>
            <a:r>
              <a:rPr lang="en-US" sz="2800" dirty="0">
                <a:solidFill>
                  <a:schemeClr val="bg1"/>
                </a:solidFill>
              </a:rPr>
              <a:t>David’s Sin in Numbering the People </a:t>
            </a:r>
          </a:p>
        </p:txBody>
      </p:sp>
    </p:spTree>
    <p:extLst>
      <p:ext uri="{BB962C8B-B14F-4D97-AF65-F5344CB8AC3E}">
        <p14:creationId xmlns:p14="http://schemas.microsoft.com/office/powerpoint/2010/main" val="29401218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11D59A-FF33-4B91-8CF7-EFA398EEE248}"/>
              </a:ext>
            </a:extLst>
          </p:cNvPr>
          <p:cNvSpPr txBox="1"/>
          <p:nvPr/>
        </p:nvSpPr>
        <p:spPr>
          <a:xfrm>
            <a:off x="105393" y="152400"/>
            <a:ext cx="8933213" cy="6347892"/>
          </a:xfrm>
          <a:prstGeom prst="rect">
            <a:avLst/>
          </a:prstGeom>
          <a:noFill/>
        </p:spPr>
        <p:txBody>
          <a:bodyPr wrap="square">
            <a:spAutoFit/>
          </a:bodyPr>
          <a:lstStyle/>
          <a:p>
            <a:pPr algn="ctr"/>
            <a:r>
              <a:rPr lang="en-US" sz="2800" b="1" u="sng" dirty="0">
                <a:solidFill>
                  <a:srgbClr val="FFFF00"/>
                </a:solidFill>
              </a:rPr>
              <a:t>Key Verse</a:t>
            </a:r>
            <a:r>
              <a:rPr lang="en-US" sz="2800" dirty="0">
                <a:solidFill>
                  <a:schemeClr val="bg1"/>
                </a:solidFill>
              </a:rPr>
              <a:t>: </a:t>
            </a:r>
          </a:p>
          <a:p>
            <a:pPr algn="ctr"/>
            <a:r>
              <a:rPr lang="en-US" sz="2400" b="1" dirty="0">
                <a:solidFill>
                  <a:srgbClr val="00B0F0"/>
                </a:solidFill>
              </a:rPr>
              <a:t>2 Samuel 5:4-5 </a:t>
            </a:r>
          </a:p>
          <a:p>
            <a:pPr algn="ctr"/>
            <a:r>
              <a:rPr lang="en-US" sz="2800" i="1" dirty="0">
                <a:solidFill>
                  <a:schemeClr val="bg1"/>
                </a:solidFill>
                <a:latin typeface="Times New Roman" panose="02020603050405020304" pitchFamily="18" charset="0"/>
                <a:cs typeface="Times New Roman" panose="02020603050405020304" pitchFamily="18" charset="0"/>
              </a:rPr>
              <a:t>“David was thirty years old When he began to reign, and he reigned forty years. In Hebron he reigned over Judah seven years and six months: and in Jerusalem he reigned thirty and three years over all Israel and Judah.” </a:t>
            </a:r>
          </a:p>
          <a:p>
            <a:endParaRPr lang="en-US" sz="2400" dirty="0">
              <a:solidFill>
                <a:schemeClr val="bg1"/>
              </a:solidFill>
            </a:endParaRPr>
          </a:p>
          <a:p>
            <a:pPr algn="ctr"/>
            <a:r>
              <a:rPr lang="en-US" sz="2800" b="1" u="sng" dirty="0">
                <a:solidFill>
                  <a:srgbClr val="FFFF00"/>
                </a:solidFill>
              </a:rPr>
              <a:t>Special Features</a:t>
            </a:r>
            <a:r>
              <a:rPr lang="en-US" sz="2800" dirty="0">
                <a:solidFill>
                  <a:schemeClr val="bg1"/>
                </a:solidFill>
              </a:rPr>
              <a:t>: </a:t>
            </a:r>
          </a:p>
          <a:p>
            <a:pPr algn="ctr"/>
            <a:endParaRPr lang="en-US" sz="1050" dirty="0">
              <a:solidFill>
                <a:schemeClr val="bg1"/>
              </a:solidFill>
            </a:endParaRPr>
          </a:p>
          <a:p>
            <a:pPr algn="ctr"/>
            <a:r>
              <a:rPr lang="en-US" sz="2400" dirty="0">
                <a:solidFill>
                  <a:srgbClr val="00B0F0"/>
                </a:solidFill>
              </a:rPr>
              <a:t>Lessons learned from David’s sin:</a:t>
            </a:r>
          </a:p>
          <a:p>
            <a:pPr marL="511175" indent="-511175"/>
            <a:r>
              <a:rPr lang="en-US" sz="2400" dirty="0">
                <a:solidFill>
                  <a:schemeClr val="bg1"/>
                </a:solidFill>
              </a:rPr>
              <a:t>1.	Beware of the day of prosperity</a:t>
            </a:r>
          </a:p>
          <a:p>
            <a:pPr marL="511175" indent="-511175"/>
            <a:r>
              <a:rPr lang="en-US" sz="2400" dirty="0">
                <a:solidFill>
                  <a:schemeClr val="bg1"/>
                </a:solidFill>
              </a:rPr>
              <a:t>2.	Sin always leads to greater sin.</a:t>
            </a:r>
          </a:p>
          <a:p>
            <a:pPr marL="511175" indent="-511175"/>
            <a:r>
              <a:rPr lang="en-US" sz="2400" dirty="0">
                <a:solidFill>
                  <a:schemeClr val="bg1"/>
                </a:solidFill>
              </a:rPr>
              <a:t>3.	A fall Without is preceded by a fall Within.</a:t>
            </a:r>
          </a:p>
          <a:p>
            <a:pPr marL="511175" indent="-511175"/>
            <a:r>
              <a:rPr lang="en-US" sz="2400" dirty="0">
                <a:solidFill>
                  <a:schemeClr val="bg1"/>
                </a:solidFill>
              </a:rPr>
              <a:t>4.	Sin yields a harvest of horrible things.</a:t>
            </a:r>
          </a:p>
          <a:p>
            <a:pPr marL="511175" indent="-511175"/>
            <a:r>
              <a:rPr lang="en-US" sz="2400" dirty="0">
                <a:solidFill>
                  <a:schemeClr val="bg1"/>
                </a:solidFill>
              </a:rPr>
              <a:t>5.	One man’s sin affects a multitude of lives.</a:t>
            </a:r>
          </a:p>
          <a:p>
            <a:pPr marL="747713" indent="-285750">
              <a:buFont typeface="Arial" panose="020B0604020202020204" pitchFamily="34" charset="0"/>
              <a:buChar char="•"/>
            </a:pPr>
            <a:r>
              <a:rPr lang="en-US" sz="2000" dirty="0">
                <a:solidFill>
                  <a:schemeClr val="bg1"/>
                </a:solidFill>
              </a:rPr>
              <a:t>David is mentioned more than any other character in the Bible.</a:t>
            </a:r>
          </a:p>
          <a:p>
            <a:pPr marL="747713" indent="-285750">
              <a:buFont typeface="Arial" panose="020B0604020202020204" pitchFamily="34" charset="0"/>
              <a:buChar char="•"/>
            </a:pPr>
            <a:r>
              <a:rPr lang="en-US" sz="2000" dirty="0">
                <a:solidFill>
                  <a:schemeClr val="bg1"/>
                </a:solidFill>
              </a:rPr>
              <a:t>Psalm 51 reveals David’s broken and contrite heart over his sins.</a:t>
            </a:r>
          </a:p>
        </p:txBody>
      </p:sp>
    </p:spTree>
    <p:extLst>
      <p:ext uri="{BB962C8B-B14F-4D97-AF65-F5344CB8AC3E}">
        <p14:creationId xmlns:p14="http://schemas.microsoft.com/office/powerpoint/2010/main" val="37600483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fade">
                                      <p:cBhvr>
                                        <p:cTn id="74" dur="1000"/>
                                        <p:tgtEl>
                                          <p:spTgt spid="3">
                                            <p:txEl>
                                              <p:pRg st="13" end="13"/>
                                            </p:txEl>
                                          </p:spTgt>
                                        </p:tgtEl>
                                      </p:cBhvr>
                                    </p:animEffect>
                                    <p:anim calcmode="lin" valueType="num">
                                      <p:cBhvr>
                                        <p:cTn id="7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FD0FD5-097F-4ABC-9484-8A7414536C11}"/>
              </a:ext>
            </a:extLst>
          </p:cNvPr>
          <p:cNvSpPr txBox="1"/>
          <p:nvPr/>
        </p:nvSpPr>
        <p:spPr>
          <a:xfrm>
            <a:off x="457200" y="533400"/>
            <a:ext cx="8305800" cy="5196166"/>
          </a:xfrm>
          <a:prstGeom prst="rect">
            <a:avLst/>
          </a:prstGeom>
          <a:noFill/>
        </p:spPr>
        <p:txBody>
          <a:bodyPr wrap="square">
            <a:spAutoFit/>
          </a:bodyPr>
          <a:lstStyle/>
          <a:p>
            <a:pPr algn="ctr"/>
            <a:r>
              <a:rPr lang="en-US" sz="2800" b="1" u="sng" dirty="0">
                <a:solidFill>
                  <a:srgbClr val="FFFF00"/>
                </a:solidFill>
              </a:rPr>
              <a:t>David's Fourfold Judgment </a:t>
            </a:r>
          </a:p>
          <a:p>
            <a:pPr algn="ctr"/>
            <a:endParaRPr lang="en-US" sz="2800" i="1" dirty="0">
              <a:solidFill>
                <a:schemeClr val="bg1"/>
              </a:solidFill>
            </a:endParaRPr>
          </a:p>
          <a:p>
            <a:pPr algn="ctr"/>
            <a:r>
              <a:rPr lang="en-US" sz="2800" i="1" dirty="0">
                <a:solidFill>
                  <a:schemeClr val="bg1"/>
                </a:solidFill>
              </a:rPr>
              <a:t>And he shall restore the lamb fourfold, because he did this thing, and because he had no pity</a:t>
            </a:r>
            <a:r>
              <a:rPr lang="en-US" sz="2800" dirty="0">
                <a:solidFill>
                  <a:schemeClr val="bg1"/>
                </a:solidFill>
              </a:rPr>
              <a:t>. </a:t>
            </a:r>
          </a:p>
          <a:p>
            <a:pPr algn="ctr"/>
            <a:r>
              <a:rPr lang="en-US" sz="2800" b="1" dirty="0">
                <a:solidFill>
                  <a:srgbClr val="FFFF00"/>
                </a:solidFill>
              </a:rPr>
              <a:t>2 Samuel 12:6 </a:t>
            </a:r>
          </a:p>
          <a:p>
            <a:pPr algn="ctr"/>
            <a:endParaRPr lang="en-US" sz="2800" dirty="0">
              <a:solidFill>
                <a:schemeClr val="bg1"/>
              </a:solidFill>
            </a:endParaRPr>
          </a:p>
          <a:p>
            <a:pPr marL="344488" indent="-344488">
              <a:lnSpc>
                <a:spcPct val="150000"/>
              </a:lnSpc>
            </a:pPr>
            <a:r>
              <a:rPr lang="en-US" sz="2800" dirty="0">
                <a:solidFill>
                  <a:schemeClr val="bg1"/>
                </a:solidFill>
              </a:rPr>
              <a:t>1.	The Baby Died</a:t>
            </a:r>
          </a:p>
          <a:p>
            <a:pPr marL="344488" indent="-344488">
              <a:lnSpc>
                <a:spcPct val="150000"/>
              </a:lnSpc>
            </a:pPr>
            <a:r>
              <a:rPr lang="en-US" sz="2800" dirty="0">
                <a:solidFill>
                  <a:schemeClr val="bg1"/>
                </a:solidFill>
              </a:rPr>
              <a:t>2.	Tamar is Raped by Amnon</a:t>
            </a:r>
          </a:p>
          <a:p>
            <a:pPr marL="344488" indent="-344488">
              <a:lnSpc>
                <a:spcPct val="150000"/>
              </a:lnSpc>
            </a:pPr>
            <a:r>
              <a:rPr lang="en-US" sz="2800" dirty="0">
                <a:solidFill>
                  <a:schemeClr val="bg1"/>
                </a:solidFill>
              </a:rPr>
              <a:t>3.	Amnon is Killed by Absalom</a:t>
            </a:r>
          </a:p>
          <a:p>
            <a:pPr marL="344488" indent="-344488">
              <a:lnSpc>
                <a:spcPct val="150000"/>
              </a:lnSpc>
            </a:pPr>
            <a:r>
              <a:rPr lang="en-US" sz="2800" dirty="0">
                <a:solidFill>
                  <a:schemeClr val="bg1"/>
                </a:solidFill>
              </a:rPr>
              <a:t>4.	Absalom is Killed</a:t>
            </a:r>
          </a:p>
        </p:txBody>
      </p:sp>
    </p:spTree>
    <p:extLst>
      <p:ext uri="{BB962C8B-B14F-4D97-AF65-F5344CB8AC3E}">
        <p14:creationId xmlns:p14="http://schemas.microsoft.com/office/powerpoint/2010/main" val="40266112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B89C9-7AA9-4832-BC4D-D7F8A73462AD}"/>
              </a:ext>
            </a:extLst>
          </p:cNvPr>
          <p:cNvSpPr txBox="1"/>
          <p:nvPr/>
        </p:nvSpPr>
        <p:spPr>
          <a:xfrm>
            <a:off x="190500" y="76200"/>
            <a:ext cx="8763000" cy="5909310"/>
          </a:xfrm>
          <a:prstGeom prst="rect">
            <a:avLst/>
          </a:prstGeom>
          <a:noFill/>
        </p:spPr>
        <p:txBody>
          <a:bodyPr wrap="square">
            <a:spAutoFit/>
          </a:bodyPr>
          <a:lstStyle/>
          <a:p>
            <a:pPr algn="ctr"/>
            <a:r>
              <a:rPr lang="en-US" sz="4000" b="1" u="sng" dirty="0">
                <a:solidFill>
                  <a:srgbClr val="FFFF00"/>
                </a:solidFill>
              </a:rPr>
              <a:t>Christ In The Book:</a:t>
            </a:r>
          </a:p>
          <a:p>
            <a:pPr algn="ctr">
              <a:lnSpc>
                <a:spcPct val="150000"/>
              </a:lnSpc>
            </a:pPr>
            <a:endParaRPr lang="en-US" sz="1200" b="1" u="sng" dirty="0">
              <a:solidFill>
                <a:srgbClr val="FFFF00"/>
              </a:solidFill>
            </a:endParaRPr>
          </a:p>
          <a:p>
            <a:pPr marL="285750" indent="-285750">
              <a:buAutoNum type="arabicPeriod"/>
            </a:pPr>
            <a:r>
              <a:rPr lang="en-US" sz="2800" dirty="0">
                <a:solidFill>
                  <a:schemeClr val="bg1"/>
                </a:solidFill>
              </a:rPr>
              <a:t>The promises of </a:t>
            </a:r>
            <a:r>
              <a:rPr lang="en-US" sz="2800" b="1" u="sng" dirty="0">
                <a:solidFill>
                  <a:srgbClr val="FFFF00"/>
                </a:solidFill>
              </a:rPr>
              <a:t>The Davidic Covenant </a:t>
            </a:r>
            <a:r>
              <a:rPr lang="en-US" sz="2800" dirty="0">
                <a:solidFill>
                  <a:schemeClr val="bg1"/>
                </a:solidFill>
              </a:rPr>
              <a:t>to be fulfilled in the person of Christ. (Lk. 1:32-38)</a:t>
            </a:r>
          </a:p>
          <a:p>
            <a:endParaRPr lang="en-US" sz="1200" dirty="0">
              <a:solidFill>
                <a:schemeClr val="bg1"/>
              </a:solidFill>
            </a:endParaRPr>
          </a:p>
          <a:p>
            <a:pPr marL="285750" indent="-285750"/>
            <a:r>
              <a:rPr lang="en-US" sz="2800" dirty="0">
                <a:solidFill>
                  <a:schemeClr val="bg1"/>
                </a:solidFill>
              </a:rPr>
              <a:t>2.	</a:t>
            </a:r>
            <a:r>
              <a:rPr lang="en-US" sz="2800" b="1" u="sng" dirty="0">
                <a:solidFill>
                  <a:srgbClr val="FFFF00"/>
                </a:solidFill>
              </a:rPr>
              <a:t>David and Mephibosheth </a:t>
            </a:r>
            <a:r>
              <a:rPr lang="en-US" sz="2800" dirty="0">
                <a:solidFill>
                  <a:schemeClr val="bg1"/>
                </a:solidFill>
              </a:rPr>
              <a:t>(Ch. 9)</a:t>
            </a:r>
          </a:p>
          <a:p>
            <a:pPr marL="285750" indent="-285750">
              <a:buFont typeface="Arial" panose="020B0604020202020204" pitchFamily="34" charset="0"/>
              <a:buChar char="•"/>
            </a:pPr>
            <a:r>
              <a:rPr lang="en-US" sz="2800" dirty="0">
                <a:solidFill>
                  <a:schemeClr val="bg1"/>
                </a:solidFill>
              </a:rPr>
              <a:t>A helpless cripple, an enemy by nature, is made a part of the king’s family… (Eph. 4:32— </a:t>
            </a:r>
            <a:r>
              <a:rPr lang="en-US" sz="2800" u="sng" dirty="0">
                <a:solidFill>
                  <a:srgbClr val="FFFF00"/>
                </a:solidFill>
              </a:rPr>
              <a:t>“</a:t>
            </a:r>
            <a:r>
              <a:rPr lang="en-US" sz="2800" i="1" u="sng" dirty="0">
                <a:solidFill>
                  <a:srgbClr val="FFFF00"/>
                </a:solidFill>
              </a:rPr>
              <a:t>for Christ’s sake</a:t>
            </a:r>
            <a:r>
              <a:rPr lang="en-US" sz="2800" u="sng" dirty="0">
                <a:solidFill>
                  <a:srgbClr val="FFFF00"/>
                </a:solidFill>
              </a:rPr>
              <a:t>”</a:t>
            </a:r>
            <a:r>
              <a:rPr lang="en-US" sz="2800" dirty="0">
                <a:solidFill>
                  <a:schemeClr val="bg1"/>
                </a:solidFill>
              </a:rPr>
              <a:t>) </a:t>
            </a:r>
          </a:p>
          <a:p>
            <a:endParaRPr lang="en-US" sz="900" dirty="0">
              <a:solidFill>
                <a:schemeClr val="bg1"/>
              </a:solidFill>
            </a:endParaRPr>
          </a:p>
          <a:p>
            <a:endParaRPr lang="en-US" sz="1400" dirty="0">
              <a:solidFill>
                <a:schemeClr val="bg1"/>
              </a:solidFill>
            </a:endParaRPr>
          </a:p>
          <a:p>
            <a:pPr algn="ctr"/>
            <a:r>
              <a:rPr lang="en-US" sz="2800" dirty="0">
                <a:solidFill>
                  <a:srgbClr val="00B0F0"/>
                </a:solidFill>
              </a:rPr>
              <a:t>Mephibosheth - Kindness for Jonathan’s Sake</a:t>
            </a:r>
          </a:p>
          <a:p>
            <a:pPr algn="ctr"/>
            <a:r>
              <a:rPr lang="en-US" sz="2800" b="1" dirty="0">
                <a:solidFill>
                  <a:srgbClr val="FFFF00"/>
                </a:solidFill>
              </a:rPr>
              <a:t>2 Samuel 9:1-13 </a:t>
            </a:r>
          </a:p>
          <a:p>
            <a:pPr algn="ctr"/>
            <a:r>
              <a:rPr lang="en-US" sz="2800" dirty="0">
                <a:solidFill>
                  <a:schemeClr val="bg1"/>
                </a:solidFill>
              </a:rPr>
              <a:t>This is perhaps the premier story and example of Old Testament grace. The fallen house of Saul receives mercy and grace from the triumphant house of David. </a:t>
            </a:r>
          </a:p>
        </p:txBody>
      </p:sp>
    </p:spTree>
    <p:extLst>
      <p:ext uri="{BB962C8B-B14F-4D97-AF65-F5344CB8AC3E}">
        <p14:creationId xmlns:p14="http://schemas.microsoft.com/office/powerpoint/2010/main" val="9585495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p:cTn id="2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8" end="8"/>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p:cTn id="32"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9" end="9"/>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 calcmode="lin" valueType="num">
                                      <p:cBhvr>
                                        <p:cTn id="38"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8BDED7-A4F6-4F00-82D8-35797A8E39E4}"/>
              </a:ext>
            </a:extLst>
          </p:cNvPr>
          <p:cNvPicPr>
            <a:picLocks noChangeAspect="1"/>
          </p:cNvPicPr>
          <p:nvPr/>
        </p:nvPicPr>
        <p:blipFill>
          <a:blip r:embed="rId2"/>
          <a:stretch>
            <a:fillRect/>
          </a:stretch>
        </p:blipFill>
        <p:spPr>
          <a:xfrm>
            <a:off x="457200" y="152400"/>
            <a:ext cx="8077200" cy="3668395"/>
          </a:xfrm>
          <a:prstGeom prst="rect">
            <a:avLst/>
          </a:prstGeom>
        </p:spPr>
      </p:pic>
      <p:sp>
        <p:nvSpPr>
          <p:cNvPr id="3" name="TextBox 2">
            <a:extLst>
              <a:ext uri="{FF2B5EF4-FFF2-40B4-BE49-F238E27FC236}">
                <a16:creationId xmlns:a16="http://schemas.microsoft.com/office/drawing/2014/main" id="{D5F332DC-13DB-45E3-A075-37B8AA296BFC}"/>
              </a:ext>
            </a:extLst>
          </p:cNvPr>
          <p:cNvSpPr txBox="1"/>
          <p:nvPr/>
        </p:nvSpPr>
        <p:spPr>
          <a:xfrm>
            <a:off x="5938" y="3962400"/>
            <a:ext cx="9138062" cy="2646878"/>
          </a:xfrm>
          <a:prstGeom prst="rect">
            <a:avLst/>
          </a:prstGeom>
          <a:noFill/>
        </p:spPr>
        <p:txBody>
          <a:bodyPr wrap="square">
            <a:spAutoFit/>
          </a:bodyPr>
          <a:lstStyle/>
          <a:p>
            <a:pPr marL="107950" indent="-107950" algn="ctr"/>
            <a:r>
              <a:rPr lang="en-US" sz="2000" b="0" i="0" dirty="0">
                <a:solidFill>
                  <a:schemeClr val="bg1"/>
                </a:solidFill>
                <a:effectLst/>
                <a:latin typeface="system-ui"/>
              </a:rPr>
              <a:t>Mephibosheth was the son of Jonathan, who was the son of King Saul and a special friend of King David. When Mephibosheth was five years old, his father Jonathan was killed in battle. Fearing that the Philistines would seek to take the life of the young boy, a nurse fled with him to Gibeah, the royal residence, but in her haste, she dropped him, and both of his feet were crippled (</a:t>
            </a:r>
            <a:r>
              <a:rPr lang="en-US" sz="2000" b="0" i="0" dirty="0">
                <a:solidFill>
                  <a:schemeClr val="bg1"/>
                </a:solidFill>
                <a:effectLst/>
                <a:latin typeface="system-ui"/>
                <a:hlinkClick r:id="rId3">
                  <a:extLst>
                    <a:ext uri="{A12FA001-AC4F-418D-AE19-62706E023703}">
                      <ahyp:hlinkClr xmlns:ahyp="http://schemas.microsoft.com/office/drawing/2018/hyperlinkcolor" val="tx"/>
                    </a:ext>
                  </a:extLst>
                </a:hlinkClick>
              </a:rPr>
              <a:t>2 Samuel 4:4</a:t>
            </a:r>
            <a:r>
              <a:rPr lang="en-US" sz="2000" b="0" i="0" dirty="0">
                <a:solidFill>
                  <a:schemeClr val="bg1"/>
                </a:solidFill>
                <a:effectLst/>
                <a:latin typeface="system-ui"/>
              </a:rPr>
              <a:t>). </a:t>
            </a:r>
          </a:p>
          <a:p>
            <a:pPr marL="107950" indent="-107950" algn="ctr"/>
            <a:endParaRPr lang="en-US" b="0" i="0" dirty="0">
              <a:solidFill>
                <a:schemeClr val="bg1"/>
              </a:solidFill>
              <a:effectLst/>
              <a:latin typeface="system-ui"/>
            </a:endParaRPr>
          </a:p>
          <a:p>
            <a:pPr marL="107950" indent="-107950" algn="ctr"/>
            <a:r>
              <a:rPr lang="en-US" sz="2400" i="1" dirty="0">
                <a:solidFill>
                  <a:srgbClr val="FFFF00"/>
                </a:solidFill>
                <a:latin typeface="Times New Roman" panose="02020603050405020304" pitchFamily="18" charset="0"/>
                <a:cs typeface="Times New Roman" panose="02020603050405020304" pitchFamily="18" charset="0"/>
              </a:rPr>
              <a:t>We, like Mephibosheth, are crippled by a fall</a:t>
            </a:r>
          </a:p>
          <a:p>
            <a:pPr marL="107950" indent="-107950" algn="ctr"/>
            <a:r>
              <a:rPr lang="en-US" sz="2400" i="1" dirty="0">
                <a:solidFill>
                  <a:srgbClr val="FFFF00"/>
                </a:solidFill>
                <a:latin typeface="Times New Roman" panose="02020603050405020304" pitchFamily="18" charset="0"/>
                <a:cs typeface="Times New Roman" panose="02020603050405020304" pitchFamily="18" charset="0"/>
              </a:rPr>
              <a:t>—but God has a gift for us through Jesus Christ if we will accept Him. </a:t>
            </a:r>
            <a:endParaRPr lang="en-US" sz="20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899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BE0352-29B1-4BBD-ACA1-352478B6C1A6}"/>
              </a:ext>
            </a:extLst>
          </p:cNvPr>
          <p:cNvSpPr txBox="1"/>
          <p:nvPr/>
        </p:nvSpPr>
        <p:spPr>
          <a:xfrm>
            <a:off x="0" y="0"/>
            <a:ext cx="9144000" cy="5832366"/>
          </a:xfrm>
          <a:prstGeom prst="rect">
            <a:avLst/>
          </a:prstGeom>
          <a:noFill/>
        </p:spPr>
        <p:txBody>
          <a:bodyPr wrap="square">
            <a:spAutoFit/>
          </a:bodyPr>
          <a:lstStyle/>
          <a:p>
            <a:pPr marL="463550" indent="-463550" algn="ctr"/>
            <a:r>
              <a:rPr lang="en-US" sz="3200" b="1" u="sng" dirty="0">
                <a:solidFill>
                  <a:srgbClr val="00B0F0"/>
                </a:solidFill>
              </a:rPr>
              <a:t>Mephibosheth - Kindness for Jonathan’s Sake</a:t>
            </a:r>
          </a:p>
          <a:p>
            <a:pPr marL="463550" indent="-463550" algn="ctr"/>
            <a:endParaRPr lang="en-US" sz="900" b="1" dirty="0">
              <a:solidFill>
                <a:srgbClr val="FFFF00"/>
              </a:solidFill>
            </a:endParaRPr>
          </a:p>
          <a:p>
            <a:pPr marL="463550" indent="-463550">
              <a:lnSpc>
                <a:spcPct val="200000"/>
              </a:lnSpc>
            </a:pPr>
            <a:r>
              <a:rPr lang="en-US" sz="2400" b="1" dirty="0">
                <a:solidFill>
                  <a:srgbClr val="FFFF00"/>
                </a:solidFill>
              </a:rPr>
              <a:t>I.	David Sought for Him (“Any of the House of Saul”) (2 Sam. 9:1)</a:t>
            </a:r>
          </a:p>
          <a:p>
            <a:pPr marL="628650" indent="-177800">
              <a:lnSpc>
                <a:spcPct val="200000"/>
              </a:lnSpc>
            </a:pPr>
            <a:r>
              <a:rPr lang="en-US" sz="2000" dirty="0">
                <a:solidFill>
                  <a:schemeClr val="bg1"/>
                </a:solidFill>
              </a:rPr>
              <a:t>	His covenant with Jonathan (1 Samuel 20:11-17)</a:t>
            </a:r>
          </a:p>
          <a:p>
            <a:pPr marL="463550" indent="-463550">
              <a:lnSpc>
                <a:spcPct val="200000"/>
              </a:lnSpc>
            </a:pPr>
            <a:r>
              <a:rPr lang="en-US" sz="2400" b="1" dirty="0">
                <a:solidFill>
                  <a:srgbClr val="FFFF00"/>
                </a:solidFill>
              </a:rPr>
              <a:t>II.	David Searched for Him (2 Samuel 9:2-4)</a:t>
            </a:r>
          </a:p>
          <a:p>
            <a:pPr marL="628650" indent="-166688">
              <a:lnSpc>
                <a:spcPct val="200000"/>
              </a:lnSpc>
            </a:pPr>
            <a:r>
              <a:rPr lang="en-US" sz="2000" dirty="0">
                <a:solidFill>
                  <a:schemeClr val="bg1"/>
                </a:solidFill>
              </a:rPr>
              <a:t>	He inquired of </a:t>
            </a:r>
            <a:r>
              <a:rPr lang="en-US" sz="2000" dirty="0" err="1">
                <a:solidFill>
                  <a:schemeClr val="bg1"/>
                </a:solidFill>
              </a:rPr>
              <a:t>Ziba</a:t>
            </a:r>
            <a:r>
              <a:rPr lang="en-US" sz="2000" dirty="0">
                <a:solidFill>
                  <a:schemeClr val="bg1"/>
                </a:solidFill>
              </a:rPr>
              <a:t> (2 Sam. 9:2-3) and </a:t>
            </a:r>
            <a:r>
              <a:rPr lang="en-US" sz="2000" dirty="0" err="1">
                <a:solidFill>
                  <a:schemeClr val="bg1"/>
                </a:solidFill>
              </a:rPr>
              <a:t>Ziba</a:t>
            </a:r>
            <a:r>
              <a:rPr lang="en-US" sz="2000" dirty="0">
                <a:solidFill>
                  <a:schemeClr val="bg1"/>
                </a:solidFill>
              </a:rPr>
              <a:t> led him to Him; “lame on his feet”</a:t>
            </a:r>
          </a:p>
          <a:p>
            <a:pPr marL="463550" indent="-463550">
              <a:lnSpc>
                <a:spcPct val="200000"/>
              </a:lnSpc>
            </a:pPr>
            <a:r>
              <a:rPr lang="en-US" sz="2400" b="1" dirty="0">
                <a:solidFill>
                  <a:srgbClr val="FFFF00"/>
                </a:solidFill>
              </a:rPr>
              <a:t>III.	David Sent for Him (2 Samuel 9:5-6)</a:t>
            </a:r>
          </a:p>
          <a:p>
            <a:pPr marL="628650" indent="-166688">
              <a:lnSpc>
                <a:spcPct val="200000"/>
              </a:lnSpc>
            </a:pPr>
            <a:r>
              <a:rPr lang="en-US" sz="2000" dirty="0">
                <a:solidFill>
                  <a:schemeClr val="bg1"/>
                </a:solidFill>
              </a:rPr>
              <a:t>	He fetched him out of Lo-debar (2 Sam.9:5; Psalm 40:2)</a:t>
            </a:r>
          </a:p>
          <a:p>
            <a:pPr marL="463550" indent="-463550">
              <a:lnSpc>
                <a:spcPct val="200000"/>
              </a:lnSpc>
            </a:pPr>
            <a:r>
              <a:rPr lang="en-US" sz="2400" b="1" dirty="0">
                <a:solidFill>
                  <a:srgbClr val="FFFF00"/>
                </a:solidFill>
              </a:rPr>
              <a:t>IV.	David Showed Kindness to Him (2 Samuel 9:7-8)</a:t>
            </a:r>
          </a:p>
          <a:p>
            <a:pPr marL="628650" indent="-166688"/>
            <a:r>
              <a:rPr lang="en-US" sz="2000" dirty="0">
                <a:solidFill>
                  <a:schemeClr val="bg1"/>
                </a:solidFill>
              </a:rPr>
              <a:t>	For Jonathan’s sake (2 Sam. 9:7; Isaiah 53:4-6)</a:t>
            </a:r>
          </a:p>
        </p:txBody>
      </p:sp>
    </p:spTree>
    <p:extLst>
      <p:ext uri="{BB962C8B-B14F-4D97-AF65-F5344CB8AC3E}">
        <p14:creationId xmlns:p14="http://schemas.microsoft.com/office/powerpoint/2010/main" val="14232145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BE0352-29B1-4BBD-ACA1-352478B6C1A6}"/>
              </a:ext>
            </a:extLst>
          </p:cNvPr>
          <p:cNvSpPr txBox="1"/>
          <p:nvPr/>
        </p:nvSpPr>
        <p:spPr>
          <a:xfrm>
            <a:off x="0" y="0"/>
            <a:ext cx="9144000" cy="5315301"/>
          </a:xfrm>
          <a:prstGeom prst="rect">
            <a:avLst/>
          </a:prstGeom>
          <a:noFill/>
        </p:spPr>
        <p:txBody>
          <a:bodyPr wrap="square">
            <a:spAutoFit/>
          </a:bodyPr>
          <a:lstStyle/>
          <a:p>
            <a:pPr marL="463550" indent="-463550" algn="ctr"/>
            <a:r>
              <a:rPr lang="en-US" sz="3200" b="1" u="sng" dirty="0">
                <a:solidFill>
                  <a:srgbClr val="00B0F0"/>
                </a:solidFill>
              </a:rPr>
              <a:t>Mephibosheth - Kindness for Jonathan’s Sake</a:t>
            </a:r>
          </a:p>
          <a:p>
            <a:pPr marL="463550" indent="-463550" algn="ctr"/>
            <a:endParaRPr lang="en-US" sz="900" b="1" dirty="0">
              <a:solidFill>
                <a:srgbClr val="FFFF00"/>
              </a:solidFill>
            </a:endParaRPr>
          </a:p>
          <a:p>
            <a:pPr marL="463550" indent="-463550">
              <a:lnSpc>
                <a:spcPct val="200000"/>
              </a:lnSpc>
            </a:pPr>
            <a:r>
              <a:rPr lang="en-US" sz="2400" b="1" dirty="0">
                <a:solidFill>
                  <a:srgbClr val="FFFF00"/>
                </a:solidFill>
              </a:rPr>
              <a:t> V.	David Served Him (2 Samuel 9:9-12)</a:t>
            </a:r>
          </a:p>
          <a:p>
            <a:pPr marL="628650" indent="-166688">
              <a:lnSpc>
                <a:spcPct val="200000"/>
              </a:lnSpc>
            </a:pPr>
            <a:r>
              <a:rPr lang="en-US" sz="2000" dirty="0">
                <a:solidFill>
                  <a:schemeClr val="bg1"/>
                </a:solidFill>
              </a:rPr>
              <a:t>	He appointed </a:t>
            </a:r>
            <a:r>
              <a:rPr lang="en-US" sz="2000" dirty="0" err="1">
                <a:solidFill>
                  <a:schemeClr val="bg1"/>
                </a:solidFill>
              </a:rPr>
              <a:t>Ziba</a:t>
            </a:r>
            <a:r>
              <a:rPr lang="en-US" sz="2000" dirty="0">
                <a:solidFill>
                  <a:schemeClr val="bg1"/>
                </a:solidFill>
              </a:rPr>
              <a:t> to serve him (2 Sam. 9:9-10)</a:t>
            </a:r>
          </a:p>
          <a:p>
            <a:pPr marL="463550" indent="-463550">
              <a:lnSpc>
                <a:spcPct val="200000"/>
              </a:lnSpc>
            </a:pPr>
            <a:r>
              <a:rPr lang="en-US" sz="2400" b="1" dirty="0">
                <a:solidFill>
                  <a:srgbClr val="FFFF00"/>
                </a:solidFill>
              </a:rPr>
              <a:t>VI.	David Showered Blessings on Him (2 Samuel 9:10)</a:t>
            </a:r>
          </a:p>
          <a:p>
            <a:pPr marL="628650" indent="-166688">
              <a:lnSpc>
                <a:spcPct val="200000"/>
              </a:lnSpc>
            </a:pPr>
            <a:r>
              <a:rPr lang="en-US" sz="2000" dirty="0">
                <a:solidFill>
                  <a:schemeClr val="bg1"/>
                </a:solidFill>
              </a:rPr>
              <a:t>	He gave him 70 feet to replace his lame ones – </a:t>
            </a:r>
            <a:r>
              <a:rPr lang="en-US" sz="2000" dirty="0" err="1">
                <a:solidFill>
                  <a:schemeClr val="bg1"/>
                </a:solidFill>
              </a:rPr>
              <a:t>Ziba’s</a:t>
            </a:r>
            <a:r>
              <a:rPr lang="en-US" sz="2000" dirty="0">
                <a:solidFill>
                  <a:schemeClr val="bg1"/>
                </a:solidFill>
              </a:rPr>
              <a:t> 15 sons and 20 servants</a:t>
            </a:r>
          </a:p>
          <a:p>
            <a:pPr marL="463550" indent="-463550">
              <a:lnSpc>
                <a:spcPct val="200000"/>
              </a:lnSpc>
            </a:pPr>
            <a:r>
              <a:rPr lang="en-US" sz="2400" b="1" dirty="0">
                <a:solidFill>
                  <a:srgbClr val="FFFF00"/>
                </a:solidFill>
              </a:rPr>
              <a:t>VII.	David Secured a Place for Him (2 Samuel 9:13)</a:t>
            </a:r>
          </a:p>
          <a:p>
            <a:pPr marL="628650" indent="-166688">
              <a:lnSpc>
                <a:spcPct val="200000"/>
              </a:lnSpc>
            </a:pPr>
            <a:r>
              <a:rPr lang="en-US" sz="2000" dirty="0">
                <a:solidFill>
                  <a:schemeClr val="bg1"/>
                </a:solidFill>
              </a:rPr>
              <a:t>	Dwelling in Jerusalem and eating continually at David’s table and still lame on both feet – still no merit!</a:t>
            </a:r>
          </a:p>
        </p:txBody>
      </p:sp>
    </p:spTree>
    <p:extLst>
      <p:ext uri="{BB962C8B-B14F-4D97-AF65-F5344CB8AC3E}">
        <p14:creationId xmlns:p14="http://schemas.microsoft.com/office/powerpoint/2010/main" val="13210325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34D8F4-4E4B-48C9-9244-D6BBC56CD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51" y="990600"/>
            <a:ext cx="8215897"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316A9A-B919-4EC9-B61D-E2CDE36A25A8}"/>
              </a:ext>
            </a:extLst>
          </p:cNvPr>
          <p:cNvSpPr txBox="1"/>
          <p:nvPr/>
        </p:nvSpPr>
        <p:spPr>
          <a:xfrm>
            <a:off x="1104899" y="482768"/>
            <a:ext cx="6934200" cy="1015663"/>
          </a:xfrm>
          <a:prstGeom prst="rect">
            <a:avLst/>
          </a:prstGeom>
          <a:noFill/>
        </p:spPr>
        <p:txBody>
          <a:bodyPr wrap="square">
            <a:spAutoFit/>
          </a:bodyPr>
          <a:lstStyle/>
          <a:p>
            <a:pPr algn="ctr"/>
            <a:r>
              <a:rPr lang="en-US" sz="6000" dirty="0">
                <a:solidFill>
                  <a:srgbClr val="FFFF00"/>
                </a:solidFill>
                <a:latin typeface="Final Frontier" panose="020B0000000000000000" pitchFamily="34" charset="0"/>
              </a:rPr>
              <a:t>Lesson 8</a:t>
            </a:r>
            <a:endParaRPr lang="en-US" sz="6000" dirty="0"/>
          </a:p>
        </p:txBody>
      </p:sp>
    </p:spTree>
    <p:extLst>
      <p:ext uri="{BB962C8B-B14F-4D97-AF65-F5344CB8AC3E}">
        <p14:creationId xmlns:p14="http://schemas.microsoft.com/office/powerpoint/2010/main" val="18328742"/>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414F5E-E8A9-4760-A3E4-53F63B8F06D1}"/>
              </a:ext>
            </a:extLst>
          </p:cNvPr>
          <p:cNvSpPr txBox="1"/>
          <p:nvPr/>
        </p:nvSpPr>
        <p:spPr>
          <a:xfrm>
            <a:off x="152400" y="228600"/>
            <a:ext cx="8839200" cy="5978560"/>
          </a:xfrm>
          <a:prstGeom prst="rect">
            <a:avLst/>
          </a:prstGeom>
          <a:noFill/>
        </p:spPr>
        <p:txBody>
          <a:bodyPr wrap="square">
            <a:spAutoFit/>
          </a:bodyPr>
          <a:lstStyle/>
          <a:p>
            <a:pPr algn="ctr"/>
            <a:r>
              <a:rPr lang="en-US" sz="3200" b="1" u="sng" dirty="0">
                <a:solidFill>
                  <a:srgbClr val="FFFF00"/>
                </a:solidFill>
              </a:rPr>
              <a:t>Purpose of Writing </a:t>
            </a:r>
          </a:p>
          <a:p>
            <a:r>
              <a:rPr lang="en-US" sz="2000" dirty="0">
                <a:solidFill>
                  <a:schemeClr val="bg1"/>
                </a:solidFill>
              </a:rPr>
              <a:t>2 Samuel is the record of King David’s reign. This book places the Davidic Covenant in its historical context. </a:t>
            </a:r>
          </a:p>
          <a:p>
            <a:pPr algn="ctr">
              <a:lnSpc>
                <a:spcPct val="150000"/>
              </a:lnSpc>
            </a:pPr>
            <a:r>
              <a:rPr lang="en-US" sz="3200" b="1" u="sng" dirty="0">
                <a:solidFill>
                  <a:srgbClr val="FFFF00"/>
                </a:solidFill>
              </a:rPr>
              <a:t>The Davidic Covenant </a:t>
            </a:r>
          </a:p>
          <a:p>
            <a:r>
              <a:rPr lang="en-US" sz="2000" dirty="0">
                <a:solidFill>
                  <a:schemeClr val="bg1"/>
                </a:solidFill>
              </a:rPr>
              <a:t>2 Samuel 7:4-17 This was given to David, through Nathan the Prophet, at Jerusalem. </a:t>
            </a:r>
          </a:p>
          <a:p>
            <a:r>
              <a:rPr lang="en-US" sz="2000" dirty="0">
                <a:solidFill>
                  <a:schemeClr val="bg1"/>
                </a:solidFill>
              </a:rPr>
              <a:t>It contains 3 promises.</a:t>
            </a:r>
          </a:p>
          <a:p>
            <a:pPr marL="344488" indent="-344488"/>
            <a:r>
              <a:rPr lang="en-US" sz="2000" b="1" dirty="0">
                <a:solidFill>
                  <a:srgbClr val="00B0F0"/>
                </a:solidFill>
              </a:rPr>
              <a:t>1. A House.</a:t>
            </a:r>
            <a:r>
              <a:rPr lang="en-US" sz="2000" dirty="0">
                <a:solidFill>
                  <a:schemeClr val="bg1"/>
                </a:solidFill>
              </a:rPr>
              <a:t> Vs. 13. This is the </a:t>
            </a:r>
            <a:r>
              <a:rPr lang="en-US" sz="2000" dirty="0">
                <a:solidFill>
                  <a:srgbClr val="FFFF00"/>
                </a:solidFill>
              </a:rPr>
              <a:t>“house of David,”</a:t>
            </a:r>
            <a:r>
              <a:rPr lang="en-US" sz="2000" dirty="0">
                <a:solidFill>
                  <a:schemeClr val="bg1"/>
                </a:solidFill>
              </a:rPr>
              <a:t> his posterity of David shall never be destroyed.</a:t>
            </a:r>
          </a:p>
          <a:p>
            <a:r>
              <a:rPr lang="en-US" sz="2000" b="1" dirty="0">
                <a:solidFill>
                  <a:srgbClr val="00B0F0"/>
                </a:solidFill>
              </a:rPr>
              <a:t>2. A Throne. </a:t>
            </a:r>
            <a:r>
              <a:rPr lang="en-US" sz="2000" dirty="0">
                <a:solidFill>
                  <a:schemeClr val="bg1"/>
                </a:solidFill>
              </a:rPr>
              <a:t>Vs. 13. The Kingdom of David shall never be destroyed. Since the “Captivity” but one King of the Davidic family has been crowned and He with “thorns” (Matt 27:29).</a:t>
            </a:r>
          </a:p>
          <a:p>
            <a:r>
              <a:rPr lang="en-US" sz="1050" dirty="0">
                <a:solidFill>
                  <a:schemeClr val="bg1"/>
                </a:solidFill>
              </a:rPr>
              <a:t> </a:t>
            </a:r>
          </a:p>
          <a:p>
            <a:r>
              <a:rPr lang="en-US" sz="2000" b="1" dirty="0">
                <a:solidFill>
                  <a:srgbClr val="00B0F0"/>
                </a:solidFill>
              </a:rPr>
              <a:t>3. A Kingdom. </a:t>
            </a:r>
            <a:r>
              <a:rPr lang="en-US" sz="2000" dirty="0">
                <a:solidFill>
                  <a:schemeClr val="bg1"/>
                </a:solidFill>
              </a:rPr>
              <a:t>David’s Son is to have an earthly “sphere of rule.” It will be over the Millennial Earth. </a:t>
            </a:r>
          </a:p>
          <a:p>
            <a:endParaRPr lang="en-US" sz="2400" dirty="0">
              <a:solidFill>
                <a:schemeClr val="bg1"/>
              </a:solidFill>
            </a:endParaRPr>
          </a:p>
          <a:p>
            <a:pPr algn="ctr"/>
            <a:r>
              <a:rPr lang="en-US" sz="2400" dirty="0">
                <a:solidFill>
                  <a:schemeClr val="bg1"/>
                </a:solidFill>
              </a:rPr>
              <a:t>The “Sign” of this Covenant is a </a:t>
            </a:r>
            <a:r>
              <a:rPr lang="en-US" sz="2400" b="1" u="sng" dirty="0">
                <a:solidFill>
                  <a:srgbClr val="00B0F0"/>
                </a:solidFill>
              </a:rPr>
              <a:t>Son</a:t>
            </a:r>
            <a:r>
              <a:rPr lang="en-US" sz="2400" dirty="0">
                <a:solidFill>
                  <a:schemeClr val="bg1"/>
                </a:solidFill>
              </a:rPr>
              <a:t>.  (Luke 1:30-33; 2:12). </a:t>
            </a:r>
          </a:p>
          <a:p>
            <a:pPr algn="ctr"/>
            <a:r>
              <a:rPr lang="en-US" sz="2400" dirty="0">
                <a:solidFill>
                  <a:schemeClr val="bg1"/>
                </a:solidFill>
              </a:rPr>
              <a:t>This Covenant extends to the “</a:t>
            </a:r>
            <a:r>
              <a:rPr lang="en-US" sz="2400" b="1" u="sng" dirty="0">
                <a:solidFill>
                  <a:srgbClr val="00B0F0"/>
                </a:solidFill>
              </a:rPr>
              <a:t>End of Time</a:t>
            </a:r>
            <a:r>
              <a:rPr lang="en-US" sz="2400" dirty="0">
                <a:solidFill>
                  <a:schemeClr val="bg1"/>
                </a:solidFill>
              </a:rPr>
              <a:t>.” </a:t>
            </a:r>
          </a:p>
        </p:txBody>
      </p:sp>
    </p:spTree>
    <p:extLst>
      <p:ext uri="{BB962C8B-B14F-4D97-AF65-F5344CB8AC3E}">
        <p14:creationId xmlns:p14="http://schemas.microsoft.com/office/powerpoint/2010/main" val="8657575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1000"/>
                                        <p:tgtEl>
                                          <p:spTgt spid="2">
                                            <p:txEl>
                                              <p:pRg st="6" end="6"/>
                                            </p:txEl>
                                          </p:spTgt>
                                        </p:tgtEl>
                                      </p:cBhvr>
                                    </p:animEffect>
                                    <p:anim calcmode="lin" valueType="num">
                                      <p:cBhvr>
                                        <p:cTn id="4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Effect transition="in" filter="fade">
                                      <p:cBhvr>
                                        <p:cTn id="59" dur="1000"/>
                                        <p:tgtEl>
                                          <p:spTgt spid="2">
                                            <p:txEl>
                                              <p:pRg st="10" end="10"/>
                                            </p:txEl>
                                          </p:spTgt>
                                        </p:tgtEl>
                                      </p:cBhvr>
                                    </p:animEffect>
                                    <p:anim calcmode="lin" valueType="num">
                                      <p:cBhvr>
                                        <p:cTn id="6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
                                            <p:txEl>
                                              <p:pRg st="11" end="11"/>
                                            </p:txEl>
                                          </p:spTgt>
                                        </p:tgtEl>
                                        <p:attrNameLst>
                                          <p:attrName>style.visibility</p:attrName>
                                        </p:attrNameLst>
                                      </p:cBhvr>
                                      <p:to>
                                        <p:strVal val="visible"/>
                                      </p:to>
                                    </p:set>
                                    <p:animEffect transition="in" filter="fade">
                                      <p:cBhvr>
                                        <p:cTn id="64" dur="1000"/>
                                        <p:tgtEl>
                                          <p:spTgt spid="2">
                                            <p:txEl>
                                              <p:pRg st="11" end="11"/>
                                            </p:txEl>
                                          </p:spTgt>
                                        </p:tgtEl>
                                      </p:cBhvr>
                                    </p:animEffect>
                                    <p:anim calcmode="lin" valueType="num">
                                      <p:cBhvr>
                                        <p:cTn id="6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FA384-5317-49F2-8C02-2BAF2B1F3E0A}"/>
              </a:ext>
            </a:extLst>
          </p:cNvPr>
          <p:cNvSpPr>
            <a:spLocks noGrp="1"/>
          </p:cNvSpPr>
          <p:nvPr>
            <p:ph idx="1"/>
          </p:nvPr>
        </p:nvSpPr>
        <p:spPr/>
        <p:txBody>
          <a:bodyPr>
            <a:normAutofit/>
          </a:bodyPr>
          <a:lstStyle/>
          <a:p>
            <a:pPr marL="0" indent="0" algn="ctr">
              <a:buNone/>
            </a:pPr>
            <a:r>
              <a:rPr lang="en-US" sz="7200" dirty="0">
                <a:solidFill>
                  <a:srgbClr val="FFFF00"/>
                </a:solidFill>
              </a:rPr>
              <a:t>End of Lesson 8</a:t>
            </a:r>
          </a:p>
        </p:txBody>
      </p:sp>
    </p:spTree>
    <p:extLst>
      <p:ext uri="{BB962C8B-B14F-4D97-AF65-F5344CB8AC3E}">
        <p14:creationId xmlns:p14="http://schemas.microsoft.com/office/powerpoint/2010/main" val="3243692007"/>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76200"/>
            <a:ext cx="8229600" cy="1371600"/>
          </a:xfrm>
        </p:spPr>
        <p:txBody>
          <a:bodyPr>
            <a:noAutofit/>
          </a:bodyPr>
          <a:lstStyle/>
          <a:p>
            <a:r>
              <a:rPr lang="en-US" sz="9600" dirty="0">
                <a:solidFill>
                  <a:srgbClr val="00B0F0"/>
                </a:solidFill>
                <a:latin typeface="Final Frontier" panose="020B0000000000000000" pitchFamily="34" charset="0"/>
              </a:rPr>
              <a:t>1</a:t>
            </a:r>
            <a:r>
              <a:rPr lang="en-US" sz="9600" baseline="30000" dirty="0">
                <a:solidFill>
                  <a:srgbClr val="00B0F0"/>
                </a:solidFill>
                <a:latin typeface="Final Frontier" panose="020B0000000000000000" pitchFamily="34" charset="0"/>
              </a:rPr>
              <a:t>st</a:t>
            </a:r>
            <a:r>
              <a:rPr lang="en-US" sz="9600" dirty="0">
                <a:solidFill>
                  <a:srgbClr val="00B0F0"/>
                </a:solidFill>
                <a:latin typeface="Final Frontier" panose="020B0000000000000000" pitchFamily="34" charset="0"/>
              </a:rPr>
              <a:t> Samuel</a:t>
            </a:r>
            <a:endParaRPr lang="en-US" dirty="0">
              <a:solidFill>
                <a:srgbClr val="00B0F0"/>
              </a:solidFill>
              <a:latin typeface="Final Frontier" panose="020B0000000000000000" pitchFamily="34" charset="0"/>
              <a:cs typeface="Times New Roman" pitchFamily="18" charset="0"/>
            </a:endParaRPr>
          </a:p>
        </p:txBody>
      </p:sp>
      <p:sp>
        <p:nvSpPr>
          <p:cNvPr id="11267" name="Rectangle 3"/>
          <p:cNvSpPr>
            <a:spLocks noGrp="1"/>
          </p:cNvSpPr>
          <p:nvPr>
            <p:ph idx="4294967295"/>
          </p:nvPr>
        </p:nvSpPr>
        <p:spPr>
          <a:xfrm>
            <a:off x="-990" y="1676400"/>
            <a:ext cx="9144000" cy="4343400"/>
          </a:xfrm>
        </p:spPr>
        <p:txBody>
          <a:bodyPr>
            <a:normAutofit lnSpcReduction="10000"/>
          </a:bodyPr>
          <a:lstStyle/>
          <a:p>
            <a:pPr marL="0" indent="0" algn="ctr">
              <a:buNone/>
            </a:pPr>
            <a:r>
              <a:rPr lang="en-US" sz="6600" b="1" dirty="0">
                <a:solidFill>
                  <a:srgbClr val="FFFF00"/>
                </a:solidFill>
                <a:latin typeface="Final Frontier" panose="020B0000000000000000" pitchFamily="34" charset="0"/>
              </a:rPr>
              <a:t>The Book</a:t>
            </a:r>
          </a:p>
          <a:p>
            <a:pPr marL="0" indent="0" algn="ctr">
              <a:buNone/>
            </a:pPr>
            <a:r>
              <a:rPr lang="en-US" sz="6600" b="1" dirty="0">
                <a:solidFill>
                  <a:srgbClr val="FFFF00"/>
                </a:solidFill>
                <a:latin typeface="Final Frontier" panose="020B0000000000000000" pitchFamily="34" charset="0"/>
              </a:rPr>
              <a:t>of</a:t>
            </a:r>
          </a:p>
          <a:p>
            <a:pPr marL="0" indent="0" algn="ctr">
              <a:buNone/>
            </a:pPr>
            <a:r>
              <a:rPr lang="en-US" sz="6600" b="1" dirty="0">
                <a:solidFill>
                  <a:srgbClr val="FFFF00"/>
                </a:solidFill>
                <a:latin typeface="Final Frontier" panose="020B0000000000000000" pitchFamily="34" charset="0"/>
              </a:rPr>
              <a:t>Rejection</a:t>
            </a:r>
          </a:p>
          <a:p>
            <a:pPr marL="0" indent="0" algn="ctr">
              <a:buNone/>
            </a:pPr>
            <a:r>
              <a:rPr lang="en-US" sz="5400" b="1" dirty="0">
                <a:solidFill>
                  <a:schemeClr val="bg1"/>
                </a:solidFill>
                <a:latin typeface="Final Frontier" panose="020B0000000000000000" pitchFamily="34" charset="0"/>
              </a:rPr>
              <a:t>(Israel’s 1</a:t>
            </a:r>
            <a:r>
              <a:rPr lang="en-US" sz="5400" b="1" baseline="30000" dirty="0">
                <a:solidFill>
                  <a:schemeClr val="bg1"/>
                </a:solidFill>
                <a:latin typeface="Final Frontier" panose="020B0000000000000000" pitchFamily="34" charset="0"/>
              </a:rPr>
              <a:t>st</a:t>
            </a:r>
            <a:r>
              <a:rPr lang="en-US" sz="5400" b="1" dirty="0">
                <a:solidFill>
                  <a:schemeClr val="bg1"/>
                </a:solidFill>
                <a:latin typeface="Final Frontier" panose="020B0000000000000000" pitchFamily="34" charset="0"/>
              </a:rPr>
              <a:t> King – Saul)</a:t>
            </a:r>
            <a:endParaRPr lang="en-US" sz="4400" b="1" dirty="0">
              <a:solidFill>
                <a:schemeClr val="bg1"/>
              </a:solidFill>
              <a:latin typeface="Perpetua Titling MT" panose="02020502060505020804" pitchFamily="18" charset="0"/>
            </a:endParaRPr>
          </a:p>
          <a:p>
            <a:pPr marL="0" indent="0">
              <a:buNone/>
            </a:pPr>
            <a:endParaRPr lang="en-US" sz="2400" dirty="0">
              <a:solidFill>
                <a:srgbClr val="FFFF00"/>
              </a:solidFill>
            </a:endParaRPr>
          </a:p>
          <a:p>
            <a:pPr marL="0" indent="0">
              <a:buClr>
                <a:srgbClr val="FFFF00"/>
              </a:buClr>
              <a:buNone/>
            </a:pPr>
            <a:endParaRPr lang="en-US" i="1" dirty="0">
              <a:solidFill>
                <a:schemeClr val="bg1"/>
              </a:solidFill>
            </a:endParaRPr>
          </a:p>
          <a:p>
            <a:pPr lvl="1"/>
            <a:endParaRPr lang="en-US" dirty="0">
              <a:solidFill>
                <a:schemeClr val="bg1"/>
              </a:solidFill>
            </a:endParaRPr>
          </a:p>
        </p:txBody>
      </p:sp>
    </p:spTree>
    <p:custDataLst>
      <p:tags r:id="rId1"/>
    </p:custDataLst>
    <p:extLst>
      <p:ext uri="{BB962C8B-B14F-4D97-AF65-F5344CB8AC3E}">
        <p14:creationId xmlns:p14="http://schemas.microsoft.com/office/powerpoint/2010/main" val="11909676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267">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126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1267">
                                            <p:txEl>
                                              <p:pRg st="1" end="1"/>
                                            </p:txEl>
                                          </p:spTgt>
                                        </p:tgtEl>
                                      </p:cBhvr>
                                    </p:animEffect>
                                  </p:childTnLst>
                                </p:cTn>
                              </p:par>
                              <p:par>
                                <p:cTn id="17" presetID="18" presetClass="emph" presetSubtype="0" fill="hold" nodeType="withEffect">
                                  <p:stCondLst>
                                    <p:cond delay="0"/>
                                  </p:stCondLst>
                                  <p:iterate type="lt">
                                    <p:tmPct val="4000"/>
                                  </p:iterate>
                                  <p:childTnLst>
                                    <p:set>
                                      <p:cBhvr override="childStyle">
                                        <p:cTn id="18" dur="3000" fill="hold"/>
                                        <p:tgtEl>
                                          <p:spTgt spid="11267">
                                            <p:txEl>
                                              <p:pRg st="2" end="2"/>
                                            </p:txEl>
                                          </p:spTgt>
                                        </p:tgtEl>
                                        <p:attrNameLst>
                                          <p:attrName>style.textDecorationUnderline</p:attrName>
                                        </p:attrNameLst>
                                      </p:cBhvr>
                                      <p:to>
                                        <p:strVal val="true"/>
                                      </p:to>
                                    </p:set>
                                  </p:childTnLst>
                                </p:cTn>
                              </p:par>
                              <p:par>
                                <p:cTn id="19" presetID="18" presetClass="emph" presetSubtype="0" fill="hold" nodeType="withEffect">
                                  <p:stCondLst>
                                    <p:cond delay="0"/>
                                  </p:stCondLst>
                                  <p:iterate type="lt">
                                    <p:tmPct val="4000"/>
                                  </p:iterate>
                                  <p:childTnLst>
                                    <p:set>
                                      <p:cBhvr override="childStyle">
                                        <p:cTn id="20" dur="3000" fill="hold"/>
                                        <p:tgtEl>
                                          <p:spTgt spid="11267">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B312A5FC-70E7-41E1-8CBA-31EE41251AF6}"/>
              </a:ext>
            </a:extLst>
          </p:cNvPr>
          <p:cNvSpPr txBox="1">
            <a:spLocks/>
          </p:cNvSpPr>
          <p:nvPr/>
        </p:nvSpPr>
        <p:spPr>
          <a:xfrm>
            <a:off x="457200" y="0"/>
            <a:ext cx="8229600" cy="762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The Book of 1</a:t>
            </a:r>
            <a:r>
              <a:rPr lang="en-US" b="1" kern="0" baseline="3000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st</a:t>
            </a:r>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 Samuel</a:t>
            </a:r>
            <a:endParaRPr lang="en-US" dirty="0"/>
          </a:p>
        </p:txBody>
      </p:sp>
      <p:sp>
        <p:nvSpPr>
          <p:cNvPr id="5" name="TextBox 4">
            <a:extLst>
              <a:ext uri="{FF2B5EF4-FFF2-40B4-BE49-F238E27FC236}">
                <a16:creationId xmlns:a16="http://schemas.microsoft.com/office/drawing/2014/main" id="{02C00213-D487-424C-8CE1-68FF46370E36}"/>
              </a:ext>
            </a:extLst>
          </p:cNvPr>
          <p:cNvSpPr txBox="1"/>
          <p:nvPr/>
        </p:nvSpPr>
        <p:spPr>
          <a:xfrm>
            <a:off x="0" y="827325"/>
            <a:ext cx="9144000" cy="1200329"/>
          </a:xfrm>
          <a:prstGeom prst="rect">
            <a:avLst/>
          </a:prstGeom>
          <a:noFill/>
        </p:spPr>
        <p:txBody>
          <a:bodyPr wrap="square">
            <a:spAutoFit/>
          </a:bodyPr>
          <a:lstStyle/>
          <a:p>
            <a:r>
              <a:rPr lang="en-US" sz="2400" b="1" dirty="0">
                <a:solidFill>
                  <a:srgbClr val="FFFF00"/>
                </a:solidFill>
              </a:rPr>
              <a:t>Author</a:t>
            </a:r>
            <a:r>
              <a:rPr lang="en-US" sz="2400" dirty="0">
                <a:solidFill>
                  <a:schemeClr val="bg1"/>
                </a:solidFill>
              </a:rPr>
              <a:t>: (Probably several)</a:t>
            </a:r>
          </a:p>
          <a:p>
            <a:pPr marL="285750" indent="-285750">
              <a:buFont typeface="Arial" panose="020B0604020202020204" pitchFamily="34" charset="0"/>
              <a:buChar char="•"/>
            </a:pPr>
            <a:r>
              <a:rPr lang="en-US" sz="2400" dirty="0">
                <a:solidFill>
                  <a:schemeClr val="bg1"/>
                </a:solidFill>
              </a:rPr>
              <a:t>Samuel — “asked of God”</a:t>
            </a:r>
          </a:p>
          <a:p>
            <a:pPr marL="285750" indent="-285750">
              <a:buFont typeface="Arial" panose="020B0604020202020204" pitchFamily="34" charset="0"/>
              <a:buChar char="•"/>
            </a:pPr>
            <a:r>
              <a:rPr lang="en-US" sz="2400" dirty="0">
                <a:solidFill>
                  <a:schemeClr val="bg1"/>
                </a:solidFill>
              </a:rPr>
              <a:t>Nathan, Gad, and others in the school of the prophets(1 Chron. 29:29) </a:t>
            </a:r>
          </a:p>
        </p:txBody>
      </p:sp>
      <p:sp>
        <p:nvSpPr>
          <p:cNvPr id="7" name="TextBox 6">
            <a:extLst>
              <a:ext uri="{FF2B5EF4-FFF2-40B4-BE49-F238E27FC236}">
                <a16:creationId xmlns:a16="http://schemas.microsoft.com/office/drawing/2014/main" id="{9BA88F89-8F8F-4779-AC2C-2E8B7028E62D}"/>
              </a:ext>
            </a:extLst>
          </p:cNvPr>
          <p:cNvSpPr txBox="1"/>
          <p:nvPr/>
        </p:nvSpPr>
        <p:spPr>
          <a:xfrm>
            <a:off x="34636" y="2114819"/>
            <a:ext cx="9109364" cy="830997"/>
          </a:xfrm>
          <a:prstGeom prst="rect">
            <a:avLst/>
          </a:prstGeom>
          <a:noFill/>
        </p:spPr>
        <p:txBody>
          <a:bodyPr wrap="square">
            <a:spAutoFit/>
          </a:bodyPr>
          <a:lstStyle/>
          <a:p>
            <a:r>
              <a:rPr lang="en-US" sz="2400" b="1" dirty="0">
                <a:solidFill>
                  <a:srgbClr val="FFFF00"/>
                </a:solidFill>
              </a:rPr>
              <a:t>Date</a:t>
            </a:r>
            <a:r>
              <a:rPr lang="en-US" sz="2400" dirty="0">
                <a:solidFill>
                  <a:schemeClr val="bg1"/>
                </a:solidFill>
              </a:rPr>
              <a:t>: Events cover 115 years—from the birth of Samuel to Saul’s death.</a:t>
            </a:r>
          </a:p>
          <a:p>
            <a:r>
              <a:rPr lang="en-US" sz="2400" dirty="0">
                <a:solidFill>
                  <a:schemeClr val="bg1"/>
                </a:solidFill>
              </a:rPr>
              <a:t>          Compiled around 1000 B.C. </a:t>
            </a:r>
          </a:p>
        </p:txBody>
      </p:sp>
      <p:sp>
        <p:nvSpPr>
          <p:cNvPr id="9" name="TextBox 8">
            <a:extLst>
              <a:ext uri="{FF2B5EF4-FFF2-40B4-BE49-F238E27FC236}">
                <a16:creationId xmlns:a16="http://schemas.microsoft.com/office/drawing/2014/main" id="{BC81BD5C-F7A2-4478-A879-3636042ACE82}"/>
              </a:ext>
            </a:extLst>
          </p:cNvPr>
          <p:cNvSpPr txBox="1"/>
          <p:nvPr/>
        </p:nvSpPr>
        <p:spPr>
          <a:xfrm>
            <a:off x="76200" y="2971800"/>
            <a:ext cx="9018320" cy="3262432"/>
          </a:xfrm>
          <a:prstGeom prst="rect">
            <a:avLst/>
          </a:prstGeom>
          <a:noFill/>
        </p:spPr>
        <p:txBody>
          <a:bodyPr wrap="square">
            <a:spAutoFit/>
          </a:bodyPr>
          <a:lstStyle/>
          <a:p>
            <a:pPr algn="ctr">
              <a:lnSpc>
                <a:spcPct val="150000"/>
              </a:lnSpc>
            </a:pPr>
            <a:r>
              <a:rPr lang="en-US" sz="2400" b="1" dirty="0">
                <a:solidFill>
                  <a:srgbClr val="FFFF00"/>
                </a:solidFill>
              </a:rPr>
              <a:t>Theme</a:t>
            </a:r>
            <a:r>
              <a:rPr lang="en-US" sz="2400" dirty="0">
                <a:solidFill>
                  <a:schemeClr val="bg1"/>
                </a:solidFill>
              </a:rPr>
              <a:t>: </a:t>
            </a:r>
          </a:p>
          <a:p>
            <a:pPr algn="ctr"/>
            <a:r>
              <a:rPr lang="en-US" sz="2800" dirty="0">
                <a:solidFill>
                  <a:srgbClr val="FFFF00"/>
                </a:solidFill>
              </a:rPr>
              <a:t>“REJECTION’</a:t>
            </a:r>
          </a:p>
          <a:p>
            <a:pPr algn="ctr"/>
            <a:r>
              <a:rPr lang="en-US" sz="3600" i="1" dirty="0">
                <a:solidFill>
                  <a:srgbClr val="00B0F0"/>
                </a:solidFill>
              </a:rPr>
              <a:t>From Theocracy to Monarchy </a:t>
            </a:r>
          </a:p>
          <a:p>
            <a:pPr algn="ctr"/>
            <a:endParaRPr lang="en-US" sz="1200" i="1" dirty="0">
              <a:solidFill>
                <a:srgbClr val="00B0F0"/>
              </a:solidFill>
            </a:endParaRPr>
          </a:p>
          <a:p>
            <a:pPr marL="463550" indent="-463550"/>
            <a:r>
              <a:rPr lang="en-US" sz="2400" dirty="0">
                <a:solidFill>
                  <a:schemeClr val="bg1"/>
                </a:solidFill>
              </a:rPr>
              <a:t>1.	God rejects Eli and chooses Samuel. (1:11-14, 19-20)</a:t>
            </a:r>
          </a:p>
          <a:p>
            <a:pPr marL="463550" indent="-463550"/>
            <a:r>
              <a:rPr lang="en-US" sz="2400" dirty="0">
                <a:solidFill>
                  <a:schemeClr val="bg1"/>
                </a:solidFill>
              </a:rPr>
              <a:t>2.	The people reject God and choose a king. (8:7)</a:t>
            </a:r>
          </a:p>
          <a:p>
            <a:pPr marL="463550" indent="-463550"/>
            <a:r>
              <a:rPr lang="en-US" sz="2400" dirty="0">
                <a:solidFill>
                  <a:schemeClr val="bg1"/>
                </a:solidFill>
              </a:rPr>
              <a:t>3.	Saul rejects God and chooses self. (1318-14; 15-17)</a:t>
            </a:r>
          </a:p>
          <a:p>
            <a:pPr marL="463550" indent="-463550"/>
            <a:r>
              <a:rPr lang="en-US" sz="2400" dirty="0">
                <a:solidFill>
                  <a:schemeClr val="bg1"/>
                </a:solidFill>
              </a:rPr>
              <a:t>4.	God rejects Saul and chooses David. (15:23-26; 16:11-14) </a:t>
            </a:r>
          </a:p>
        </p:txBody>
      </p:sp>
    </p:spTree>
    <p:extLst>
      <p:ext uri="{BB962C8B-B14F-4D97-AF65-F5344CB8AC3E}">
        <p14:creationId xmlns:p14="http://schemas.microsoft.com/office/powerpoint/2010/main" val="27398509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9">
                                            <p:txEl>
                                              <p:pRg st="0" end="0"/>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 calcmode="lin" valueType="num">
                                      <p:cBhvr>
                                        <p:cTn id="41"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9">
                                            <p:txEl>
                                              <p:pRg st="1" end="1"/>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 calcmode="lin" valueType="num">
                                      <p:cBhvr>
                                        <p:cTn id="47"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Effect transition="in" filter="fade">
                                      <p:cBhvr>
                                        <p:cTn id="55" dur="1000"/>
                                        <p:tgtEl>
                                          <p:spTgt spid="9">
                                            <p:txEl>
                                              <p:pRg st="4" end="4"/>
                                            </p:txEl>
                                          </p:spTgt>
                                        </p:tgtEl>
                                      </p:cBhvr>
                                    </p:animEffect>
                                    <p:anim calcmode="lin" valueType="num">
                                      <p:cBhvr>
                                        <p:cTn id="5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animEffect transition="in" filter="fade">
                                      <p:cBhvr>
                                        <p:cTn id="62" dur="1000"/>
                                        <p:tgtEl>
                                          <p:spTgt spid="9">
                                            <p:txEl>
                                              <p:pRg st="5" end="5"/>
                                            </p:txEl>
                                          </p:spTgt>
                                        </p:tgtEl>
                                      </p:cBhvr>
                                    </p:animEffect>
                                    <p:anim calcmode="lin" valueType="num">
                                      <p:cBhvr>
                                        <p:cTn id="6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9">
                                            <p:txEl>
                                              <p:pRg st="6" end="6"/>
                                            </p:txEl>
                                          </p:spTgt>
                                        </p:tgtEl>
                                        <p:attrNameLst>
                                          <p:attrName>style.visibility</p:attrName>
                                        </p:attrNameLst>
                                      </p:cBhvr>
                                      <p:to>
                                        <p:strVal val="visible"/>
                                      </p:to>
                                    </p:set>
                                    <p:animEffect transition="in" filter="fade">
                                      <p:cBhvr>
                                        <p:cTn id="69" dur="1000"/>
                                        <p:tgtEl>
                                          <p:spTgt spid="9">
                                            <p:txEl>
                                              <p:pRg st="6" end="6"/>
                                            </p:txEl>
                                          </p:spTgt>
                                        </p:tgtEl>
                                      </p:cBhvr>
                                    </p:animEffect>
                                    <p:anim calcmode="lin" valueType="num">
                                      <p:cBhvr>
                                        <p:cTn id="7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9">
                                            <p:txEl>
                                              <p:pRg st="7" end="7"/>
                                            </p:txEl>
                                          </p:spTgt>
                                        </p:tgtEl>
                                        <p:attrNameLst>
                                          <p:attrName>style.visibility</p:attrName>
                                        </p:attrNameLst>
                                      </p:cBhvr>
                                      <p:to>
                                        <p:strVal val="visible"/>
                                      </p:to>
                                    </p:set>
                                    <p:animEffect transition="in" filter="fade">
                                      <p:cBhvr>
                                        <p:cTn id="76" dur="1000"/>
                                        <p:tgtEl>
                                          <p:spTgt spid="9">
                                            <p:txEl>
                                              <p:pRg st="7" end="7"/>
                                            </p:txEl>
                                          </p:spTgt>
                                        </p:tgtEl>
                                      </p:cBhvr>
                                    </p:animEffect>
                                    <p:anim calcmode="lin" valueType="num">
                                      <p:cBhvr>
                                        <p:cTn id="7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7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BFF548-8293-4D94-AEF7-0432D92DFE21}"/>
              </a:ext>
            </a:extLst>
          </p:cNvPr>
          <p:cNvSpPr txBox="1"/>
          <p:nvPr/>
        </p:nvSpPr>
        <p:spPr>
          <a:xfrm>
            <a:off x="76200" y="76200"/>
            <a:ext cx="8991600" cy="6832640"/>
          </a:xfrm>
          <a:prstGeom prst="rect">
            <a:avLst/>
          </a:prstGeom>
          <a:noFill/>
        </p:spPr>
        <p:txBody>
          <a:bodyPr wrap="square">
            <a:spAutoFit/>
          </a:bodyPr>
          <a:lstStyle/>
          <a:p>
            <a:pPr algn="ctr"/>
            <a:r>
              <a:rPr lang="en-US" sz="2400" b="1" u="sng" dirty="0">
                <a:solidFill>
                  <a:srgbClr val="FFFF00"/>
                </a:solidFill>
              </a:rPr>
              <a:t>Outline:</a:t>
            </a:r>
          </a:p>
          <a:p>
            <a:pPr marL="463550" indent="-463550">
              <a:lnSpc>
                <a:spcPct val="200000"/>
              </a:lnSpc>
            </a:pPr>
            <a:r>
              <a:rPr lang="en-US" sz="2800" b="1" dirty="0">
                <a:solidFill>
                  <a:srgbClr val="FFFF00"/>
                </a:solidFill>
              </a:rPr>
              <a:t>I.</a:t>
            </a:r>
            <a:r>
              <a:rPr lang="en-US" sz="2800" dirty="0">
                <a:solidFill>
                  <a:schemeClr val="bg1"/>
                </a:solidFill>
              </a:rPr>
              <a:t>	</a:t>
            </a:r>
            <a:r>
              <a:rPr lang="en-US" sz="2800" b="1" dirty="0">
                <a:solidFill>
                  <a:srgbClr val="FFFF00"/>
                </a:solidFill>
              </a:rPr>
              <a:t>Samuel</a:t>
            </a:r>
            <a:r>
              <a:rPr lang="en-US" sz="2800" dirty="0">
                <a:solidFill>
                  <a:schemeClr val="bg1"/>
                </a:solidFill>
              </a:rPr>
              <a:t>: Last of the Judges (Ch. 1-7)</a:t>
            </a:r>
          </a:p>
          <a:p>
            <a:pPr marL="463550" indent="-463550">
              <a:lnSpc>
                <a:spcPct val="200000"/>
              </a:lnSpc>
            </a:pPr>
            <a:r>
              <a:rPr lang="en-US" sz="2800" b="1" dirty="0">
                <a:solidFill>
                  <a:srgbClr val="FFFF00"/>
                </a:solidFill>
              </a:rPr>
              <a:t>II.</a:t>
            </a:r>
            <a:r>
              <a:rPr lang="en-US" sz="2800" dirty="0">
                <a:solidFill>
                  <a:schemeClr val="bg1"/>
                </a:solidFill>
              </a:rPr>
              <a:t>	</a:t>
            </a:r>
            <a:r>
              <a:rPr lang="en-US" sz="2800" b="1" dirty="0">
                <a:solidFill>
                  <a:srgbClr val="FFFF00"/>
                </a:solidFill>
              </a:rPr>
              <a:t>Saul</a:t>
            </a:r>
            <a:r>
              <a:rPr lang="en-US" sz="2800" dirty="0">
                <a:solidFill>
                  <a:schemeClr val="bg1"/>
                </a:solidFill>
              </a:rPr>
              <a:t>: First of the Kings (Ch. 7-15)</a:t>
            </a:r>
          </a:p>
          <a:p>
            <a:pPr marL="463550" indent="-463550">
              <a:lnSpc>
                <a:spcPct val="200000"/>
              </a:lnSpc>
              <a:buAutoNum type="romanUcPeriod" startAt="3"/>
            </a:pPr>
            <a:r>
              <a:rPr lang="en-US" sz="2800" b="1" dirty="0">
                <a:solidFill>
                  <a:srgbClr val="FFFF00"/>
                </a:solidFill>
              </a:rPr>
              <a:t>David</a:t>
            </a:r>
            <a:r>
              <a:rPr lang="en-US" sz="2800" dirty="0">
                <a:solidFill>
                  <a:schemeClr val="bg1"/>
                </a:solidFill>
              </a:rPr>
              <a:t>: The Anointed Successor (Ch. 16-31)</a:t>
            </a:r>
          </a:p>
          <a:p>
            <a:pPr marL="463550" indent="-463550">
              <a:buAutoNum type="romanUcPeriod" startAt="3"/>
            </a:pPr>
            <a:endParaRPr lang="en-US" sz="1200" dirty="0">
              <a:solidFill>
                <a:schemeClr val="bg1"/>
              </a:solidFill>
            </a:endParaRPr>
          </a:p>
          <a:p>
            <a:pPr algn="ctr"/>
            <a:r>
              <a:rPr lang="en-US" sz="2800" b="1" u="sng" dirty="0">
                <a:solidFill>
                  <a:srgbClr val="FFFF00"/>
                </a:solidFill>
              </a:rPr>
              <a:t>Key Words</a:t>
            </a:r>
            <a:r>
              <a:rPr lang="en-US" sz="2800" dirty="0">
                <a:solidFill>
                  <a:schemeClr val="bg1"/>
                </a:solidFill>
              </a:rPr>
              <a:t>: “kingdom” </a:t>
            </a:r>
          </a:p>
          <a:p>
            <a:pPr algn="ctr"/>
            <a:endParaRPr lang="en-US" sz="1400" dirty="0">
              <a:solidFill>
                <a:schemeClr val="bg1"/>
              </a:solidFill>
            </a:endParaRPr>
          </a:p>
          <a:p>
            <a:pPr algn="ctr"/>
            <a:r>
              <a:rPr lang="en-US" sz="2800" b="1" u="sng" dirty="0">
                <a:solidFill>
                  <a:srgbClr val="FFFF00"/>
                </a:solidFill>
              </a:rPr>
              <a:t>Key Verse</a:t>
            </a:r>
            <a:r>
              <a:rPr lang="en-US" sz="2800" dirty="0">
                <a:solidFill>
                  <a:schemeClr val="bg1"/>
                </a:solidFill>
              </a:rPr>
              <a:t>: </a:t>
            </a:r>
          </a:p>
          <a:p>
            <a:pPr algn="ctr"/>
            <a:r>
              <a:rPr lang="en-US" sz="2800" b="1" dirty="0">
                <a:solidFill>
                  <a:srgbClr val="FFFF00"/>
                </a:solidFill>
              </a:rPr>
              <a:t>1 Samuel 8:7 </a:t>
            </a:r>
          </a:p>
          <a:p>
            <a:pPr algn="ctr"/>
            <a:r>
              <a:rPr lang="en-US" sz="2800" i="1" dirty="0">
                <a:solidFill>
                  <a:schemeClr val="bg1"/>
                </a:solidFill>
              </a:rPr>
              <a:t>“And the LORD said unto Samuel, Hearken unto the voice of the people in all that they say unto thee: for they have not rejected thee, but they have rejected me, that I should not reign over them. ” </a:t>
            </a:r>
          </a:p>
          <a:p>
            <a:endParaRPr lang="en-US" dirty="0">
              <a:solidFill>
                <a:schemeClr val="bg1"/>
              </a:solidFill>
            </a:endParaRPr>
          </a:p>
        </p:txBody>
      </p:sp>
    </p:spTree>
    <p:extLst>
      <p:ext uri="{BB962C8B-B14F-4D97-AF65-F5344CB8AC3E}">
        <p14:creationId xmlns:p14="http://schemas.microsoft.com/office/powerpoint/2010/main" val="31325198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80">
                                          <p:stCondLst>
                                            <p:cond delay="0"/>
                                          </p:stCondLst>
                                        </p:cTn>
                                        <p:tgtEl>
                                          <p:spTgt spid="3">
                                            <p:txEl>
                                              <p:pRg st="5" end="5"/>
                                            </p:txEl>
                                          </p:spTgt>
                                        </p:tgtEl>
                                      </p:cBhvr>
                                    </p:animEffect>
                                    <p:anim calcmode="lin" valueType="num">
                                      <p:cBhvr>
                                        <p:cTn id="3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5" end="5"/>
                                            </p:txEl>
                                          </p:spTgt>
                                        </p:tgtEl>
                                      </p:cBhvr>
                                      <p:to x="100000" y="60000"/>
                                    </p:animScale>
                                    <p:animScale>
                                      <p:cBhvr>
                                        <p:cTn id="36" dur="166" decel="50000">
                                          <p:stCondLst>
                                            <p:cond delay="676"/>
                                          </p:stCondLst>
                                        </p:cTn>
                                        <p:tgtEl>
                                          <p:spTgt spid="3">
                                            <p:txEl>
                                              <p:pRg st="5" end="5"/>
                                            </p:txEl>
                                          </p:spTgt>
                                        </p:tgtEl>
                                      </p:cBhvr>
                                      <p:to x="100000" y="100000"/>
                                    </p:animScale>
                                    <p:animScale>
                                      <p:cBhvr>
                                        <p:cTn id="37" dur="26">
                                          <p:stCondLst>
                                            <p:cond delay="1312"/>
                                          </p:stCondLst>
                                        </p:cTn>
                                        <p:tgtEl>
                                          <p:spTgt spid="3">
                                            <p:txEl>
                                              <p:pRg st="5" end="5"/>
                                            </p:txEl>
                                          </p:spTgt>
                                        </p:tgtEl>
                                      </p:cBhvr>
                                      <p:to x="100000" y="80000"/>
                                    </p:animScale>
                                    <p:animScale>
                                      <p:cBhvr>
                                        <p:cTn id="38" dur="166" decel="50000">
                                          <p:stCondLst>
                                            <p:cond delay="1338"/>
                                          </p:stCondLst>
                                        </p:cTn>
                                        <p:tgtEl>
                                          <p:spTgt spid="3">
                                            <p:txEl>
                                              <p:pRg st="5" end="5"/>
                                            </p:txEl>
                                          </p:spTgt>
                                        </p:tgtEl>
                                      </p:cBhvr>
                                      <p:to x="100000" y="100000"/>
                                    </p:animScale>
                                    <p:animScale>
                                      <p:cBhvr>
                                        <p:cTn id="39" dur="26">
                                          <p:stCondLst>
                                            <p:cond delay="1642"/>
                                          </p:stCondLst>
                                        </p:cTn>
                                        <p:tgtEl>
                                          <p:spTgt spid="3">
                                            <p:txEl>
                                              <p:pRg st="5" end="5"/>
                                            </p:txEl>
                                          </p:spTgt>
                                        </p:tgtEl>
                                      </p:cBhvr>
                                      <p:to x="100000" y="90000"/>
                                    </p:animScale>
                                    <p:animScale>
                                      <p:cBhvr>
                                        <p:cTn id="40" dur="166" decel="50000">
                                          <p:stCondLst>
                                            <p:cond delay="1668"/>
                                          </p:stCondLst>
                                        </p:cTn>
                                        <p:tgtEl>
                                          <p:spTgt spid="3">
                                            <p:txEl>
                                              <p:pRg st="5" end="5"/>
                                            </p:txEl>
                                          </p:spTgt>
                                        </p:tgtEl>
                                      </p:cBhvr>
                                      <p:to x="100000" y="100000"/>
                                    </p:animScale>
                                    <p:animScale>
                                      <p:cBhvr>
                                        <p:cTn id="41" dur="26">
                                          <p:stCondLst>
                                            <p:cond delay="1808"/>
                                          </p:stCondLst>
                                        </p:cTn>
                                        <p:tgtEl>
                                          <p:spTgt spid="3">
                                            <p:txEl>
                                              <p:pRg st="5" end="5"/>
                                            </p:txEl>
                                          </p:spTgt>
                                        </p:tgtEl>
                                      </p:cBhvr>
                                      <p:to x="100000" y="95000"/>
                                    </p:animScale>
                                    <p:animScale>
                                      <p:cBhvr>
                                        <p:cTn id="42" dur="166" decel="50000">
                                          <p:stCondLst>
                                            <p:cond delay="1834"/>
                                          </p:stCondLst>
                                        </p:cTn>
                                        <p:tgtEl>
                                          <p:spTgt spid="3">
                                            <p:txEl>
                                              <p:pRg st="5" end="5"/>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80">
                                          <p:stCondLst>
                                            <p:cond delay="0"/>
                                          </p:stCondLst>
                                        </p:cTn>
                                        <p:tgtEl>
                                          <p:spTgt spid="3">
                                            <p:txEl>
                                              <p:pRg st="7" end="7"/>
                                            </p:txEl>
                                          </p:spTgt>
                                        </p:tgtEl>
                                      </p:cBhvr>
                                    </p:animEffect>
                                    <p:anim calcmode="lin" valueType="num">
                                      <p:cBhvr>
                                        <p:cTn id="4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7" end="7"/>
                                            </p:txEl>
                                          </p:spTgt>
                                        </p:tgtEl>
                                      </p:cBhvr>
                                      <p:to x="100000" y="60000"/>
                                    </p:animScale>
                                    <p:animScale>
                                      <p:cBhvr>
                                        <p:cTn id="52" dur="166" decel="50000">
                                          <p:stCondLst>
                                            <p:cond delay="676"/>
                                          </p:stCondLst>
                                        </p:cTn>
                                        <p:tgtEl>
                                          <p:spTgt spid="3">
                                            <p:txEl>
                                              <p:pRg st="7" end="7"/>
                                            </p:txEl>
                                          </p:spTgt>
                                        </p:tgtEl>
                                      </p:cBhvr>
                                      <p:to x="100000" y="100000"/>
                                    </p:animScale>
                                    <p:animScale>
                                      <p:cBhvr>
                                        <p:cTn id="53" dur="26">
                                          <p:stCondLst>
                                            <p:cond delay="1312"/>
                                          </p:stCondLst>
                                        </p:cTn>
                                        <p:tgtEl>
                                          <p:spTgt spid="3">
                                            <p:txEl>
                                              <p:pRg st="7" end="7"/>
                                            </p:txEl>
                                          </p:spTgt>
                                        </p:tgtEl>
                                      </p:cBhvr>
                                      <p:to x="100000" y="80000"/>
                                    </p:animScale>
                                    <p:animScale>
                                      <p:cBhvr>
                                        <p:cTn id="54" dur="166" decel="50000">
                                          <p:stCondLst>
                                            <p:cond delay="1338"/>
                                          </p:stCondLst>
                                        </p:cTn>
                                        <p:tgtEl>
                                          <p:spTgt spid="3">
                                            <p:txEl>
                                              <p:pRg st="7" end="7"/>
                                            </p:txEl>
                                          </p:spTgt>
                                        </p:tgtEl>
                                      </p:cBhvr>
                                      <p:to x="100000" y="100000"/>
                                    </p:animScale>
                                    <p:animScale>
                                      <p:cBhvr>
                                        <p:cTn id="55" dur="26">
                                          <p:stCondLst>
                                            <p:cond delay="1642"/>
                                          </p:stCondLst>
                                        </p:cTn>
                                        <p:tgtEl>
                                          <p:spTgt spid="3">
                                            <p:txEl>
                                              <p:pRg st="7" end="7"/>
                                            </p:txEl>
                                          </p:spTgt>
                                        </p:tgtEl>
                                      </p:cBhvr>
                                      <p:to x="100000" y="90000"/>
                                    </p:animScale>
                                    <p:animScale>
                                      <p:cBhvr>
                                        <p:cTn id="56" dur="166" decel="50000">
                                          <p:stCondLst>
                                            <p:cond delay="1668"/>
                                          </p:stCondLst>
                                        </p:cTn>
                                        <p:tgtEl>
                                          <p:spTgt spid="3">
                                            <p:txEl>
                                              <p:pRg st="7" end="7"/>
                                            </p:txEl>
                                          </p:spTgt>
                                        </p:tgtEl>
                                      </p:cBhvr>
                                      <p:to x="100000" y="100000"/>
                                    </p:animScale>
                                    <p:animScale>
                                      <p:cBhvr>
                                        <p:cTn id="57" dur="26">
                                          <p:stCondLst>
                                            <p:cond delay="1808"/>
                                          </p:stCondLst>
                                        </p:cTn>
                                        <p:tgtEl>
                                          <p:spTgt spid="3">
                                            <p:txEl>
                                              <p:pRg st="7" end="7"/>
                                            </p:txEl>
                                          </p:spTgt>
                                        </p:tgtEl>
                                      </p:cBhvr>
                                      <p:to x="100000" y="95000"/>
                                    </p:animScale>
                                    <p:animScale>
                                      <p:cBhvr>
                                        <p:cTn id="58" dur="166" decel="50000">
                                          <p:stCondLst>
                                            <p:cond delay="1834"/>
                                          </p:stCondLst>
                                        </p:cTn>
                                        <p:tgtEl>
                                          <p:spTgt spid="3">
                                            <p:txEl>
                                              <p:pRg st="7" end="7"/>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wipe(down)">
                                      <p:cBhvr>
                                        <p:cTn id="61" dur="580">
                                          <p:stCondLst>
                                            <p:cond delay="0"/>
                                          </p:stCondLst>
                                        </p:cTn>
                                        <p:tgtEl>
                                          <p:spTgt spid="3">
                                            <p:txEl>
                                              <p:pRg st="8" end="8"/>
                                            </p:txEl>
                                          </p:spTgt>
                                        </p:tgtEl>
                                      </p:cBhvr>
                                    </p:animEffect>
                                    <p:anim calcmode="lin" valueType="num">
                                      <p:cBhvr>
                                        <p:cTn id="6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8" end="8"/>
                                            </p:txEl>
                                          </p:spTgt>
                                        </p:tgtEl>
                                      </p:cBhvr>
                                      <p:to x="100000" y="60000"/>
                                    </p:animScale>
                                    <p:animScale>
                                      <p:cBhvr>
                                        <p:cTn id="68" dur="166" decel="50000">
                                          <p:stCondLst>
                                            <p:cond delay="676"/>
                                          </p:stCondLst>
                                        </p:cTn>
                                        <p:tgtEl>
                                          <p:spTgt spid="3">
                                            <p:txEl>
                                              <p:pRg st="8" end="8"/>
                                            </p:txEl>
                                          </p:spTgt>
                                        </p:tgtEl>
                                      </p:cBhvr>
                                      <p:to x="100000" y="100000"/>
                                    </p:animScale>
                                    <p:animScale>
                                      <p:cBhvr>
                                        <p:cTn id="69" dur="26">
                                          <p:stCondLst>
                                            <p:cond delay="1312"/>
                                          </p:stCondLst>
                                        </p:cTn>
                                        <p:tgtEl>
                                          <p:spTgt spid="3">
                                            <p:txEl>
                                              <p:pRg st="8" end="8"/>
                                            </p:txEl>
                                          </p:spTgt>
                                        </p:tgtEl>
                                      </p:cBhvr>
                                      <p:to x="100000" y="80000"/>
                                    </p:animScale>
                                    <p:animScale>
                                      <p:cBhvr>
                                        <p:cTn id="70" dur="166" decel="50000">
                                          <p:stCondLst>
                                            <p:cond delay="1338"/>
                                          </p:stCondLst>
                                        </p:cTn>
                                        <p:tgtEl>
                                          <p:spTgt spid="3">
                                            <p:txEl>
                                              <p:pRg st="8" end="8"/>
                                            </p:txEl>
                                          </p:spTgt>
                                        </p:tgtEl>
                                      </p:cBhvr>
                                      <p:to x="100000" y="100000"/>
                                    </p:animScale>
                                    <p:animScale>
                                      <p:cBhvr>
                                        <p:cTn id="71" dur="26">
                                          <p:stCondLst>
                                            <p:cond delay="1642"/>
                                          </p:stCondLst>
                                        </p:cTn>
                                        <p:tgtEl>
                                          <p:spTgt spid="3">
                                            <p:txEl>
                                              <p:pRg st="8" end="8"/>
                                            </p:txEl>
                                          </p:spTgt>
                                        </p:tgtEl>
                                      </p:cBhvr>
                                      <p:to x="100000" y="90000"/>
                                    </p:animScale>
                                    <p:animScale>
                                      <p:cBhvr>
                                        <p:cTn id="72" dur="166" decel="50000">
                                          <p:stCondLst>
                                            <p:cond delay="1668"/>
                                          </p:stCondLst>
                                        </p:cTn>
                                        <p:tgtEl>
                                          <p:spTgt spid="3">
                                            <p:txEl>
                                              <p:pRg st="8" end="8"/>
                                            </p:txEl>
                                          </p:spTgt>
                                        </p:tgtEl>
                                      </p:cBhvr>
                                      <p:to x="100000" y="100000"/>
                                    </p:animScale>
                                    <p:animScale>
                                      <p:cBhvr>
                                        <p:cTn id="73" dur="26">
                                          <p:stCondLst>
                                            <p:cond delay="1808"/>
                                          </p:stCondLst>
                                        </p:cTn>
                                        <p:tgtEl>
                                          <p:spTgt spid="3">
                                            <p:txEl>
                                              <p:pRg st="8" end="8"/>
                                            </p:txEl>
                                          </p:spTgt>
                                        </p:tgtEl>
                                      </p:cBhvr>
                                      <p:to x="100000" y="95000"/>
                                    </p:animScale>
                                    <p:animScale>
                                      <p:cBhvr>
                                        <p:cTn id="74" dur="166" decel="50000">
                                          <p:stCondLst>
                                            <p:cond delay="1834"/>
                                          </p:stCondLst>
                                        </p:cTn>
                                        <p:tgtEl>
                                          <p:spTgt spid="3">
                                            <p:txEl>
                                              <p:pRg st="8" end="8"/>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wipe(down)">
                                      <p:cBhvr>
                                        <p:cTn id="77" dur="580">
                                          <p:stCondLst>
                                            <p:cond delay="0"/>
                                          </p:stCondLst>
                                        </p:cTn>
                                        <p:tgtEl>
                                          <p:spTgt spid="3">
                                            <p:txEl>
                                              <p:pRg st="9" end="9"/>
                                            </p:txEl>
                                          </p:spTgt>
                                        </p:tgtEl>
                                      </p:cBhvr>
                                    </p:animEffect>
                                    <p:anim calcmode="lin" valueType="num">
                                      <p:cBhvr>
                                        <p:cTn id="78"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9" end="9"/>
                                            </p:txEl>
                                          </p:spTgt>
                                        </p:tgtEl>
                                      </p:cBhvr>
                                      <p:to x="100000" y="60000"/>
                                    </p:animScale>
                                    <p:animScale>
                                      <p:cBhvr>
                                        <p:cTn id="84" dur="166" decel="50000">
                                          <p:stCondLst>
                                            <p:cond delay="676"/>
                                          </p:stCondLst>
                                        </p:cTn>
                                        <p:tgtEl>
                                          <p:spTgt spid="3">
                                            <p:txEl>
                                              <p:pRg st="9" end="9"/>
                                            </p:txEl>
                                          </p:spTgt>
                                        </p:tgtEl>
                                      </p:cBhvr>
                                      <p:to x="100000" y="100000"/>
                                    </p:animScale>
                                    <p:animScale>
                                      <p:cBhvr>
                                        <p:cTn id="85" dur="26">
                                          <p:stCondLst>
                                            <p:cond delay="1312"/>
                                          </p:stCondLst>
                                        </p:cTn>
                                        <p:tgtEl>
                                          <p:spTgt spid="3">
                                            <p:txEl>
                                              <p:pRg st="9" end="9"/>
                                            </p:txEl>
                                          </p:spTgt>
                                        </p:tgtEl>
                                      </p:cBhvr>
                                      <p:to x="100000" y="80000"/>
                                    </p:animScale>
                                    <p:animScale>
                                      <p:cBhvr>
                                        <p:cTn id="86" dur="166" decel="50000">
                                          <p:stCondLst>
                                            <p:cond delay="1338"/>
                                          </p:stCondLst>
                                        </p:cTn>
                                        <p:tgtEl>
                                          <p:spTgt spid="3">
                                            <p:txEl>
                                              <p:pRg st="9" end="9"/>
                                            </p:txEl>
                                          </p:spTgt>
                                        </p:tgtEl>
                                      </p:cBhvr>
                                      <p:to x="100000" y="100000"/>
                                    </p:animScale>
                                    <p:animScale>
                                      <p:cBhvr>
                                        <p:cTn id="87" dur="26">
                                          <p:stCondLst>
                                            <p:cond delay="1642"/>
                                          </p:stCondLst>
                                        </p:cTn>
                                        <p:tgtEl>
                                          <p:spTgt spid="3">
                                            <p:txEl>
                                              <p:pRg st="9" end="9"/>
                                            </p:txEl>
                                          </p:spTgt>
                                        </p:tgtEl>
                                      </p:cBhvr>
                                      <p:to x="100000" y="90000"/>
                                    </p:animScale>
                                    <p:animScale>
                                      <p:cBhvr>
                                        <p:cTn id="88" dur="166" decel="50000">
                                          <p:stCondLst>
                                            <p:cond delay="1668"/>
                                          </p:stCondLst>
                                        </p:cTn>
                                        <p:tgtEl>
                                          <p:spTgt spid="3">
                                            <p:txEl>
                                              <p:pRg st="9" end="9"/>
                                            </p:txEl>
                                          </p:spTgt>
                                        </p:tgtEl>
                                      </p:cBhvr>
                                      <p:to x="100000" y="100000"/>
                                    </p:animScale>
                                    <p:animScale>
                                      <p:cBhvr>
                                        <p:cTn id="89" dur="26">
                                          <p:stCondLst>
                                            <p:cond delay="1808"/>
                                          </p:stCondLst>
                                        </p:cTn>
                                        <p:tgtEl>
                                          <p:spTgt spid="3">
                                            <p:txEl>
                                              <p:pRg st="9" end="9"/>
                                            </p:txEl>
                                          </p:spTgt>
                                        </p:tgtEl>
                                      </p:cBhvr>
                                      <p:to x="100000" y="95000"/>
                                    </p:animScale>
                                    <p:animScale>
                                      <p:cBhvr>
                                        <p:cTn id="90"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DAE4F1-8294-4F06-AB5B-B5AD5C28FCA6}"/>
              </a:ext>
            </a:extLst>
          </p:cNvPr>
          <p:cNvSpPr txBox="1"/>
          <p:nvPr/>
        </p:nvSpPr>
        <p:spPr>
          <a:xfrm>
            <a:off x="762000" y="457200"/>
            <a:ext cx="7848600" cy="3908762"/>
          </a:xfrm>
          <a:prstGeom prst="rect">
            <a:avLst/>
          </a:prstGeom>
          <a:noFill/>
        </p:spPr>
        <p:txBody>
          <a:bodyPr wrap="square">
            <a:spAutoFit/>
          </a:bodyPr>
          <a:lstStyle/>
          <a:p>
            <a:pPr algn="ctr"/>
            <a:r>
              <a:rPr lang="en-US" sz="3200" b="1" u="sng" dirty="0">
                <a:solidFill>
                  <a:srgbClr val="FFFF00"/>
                </a:solidFill>
              </a:rPr>
              <a:t>The Story of 4 Men &amp; 1 Woman:</a:t>
            </a:r>
          </a:p>
          <a:p>
            <a:pPr algn="ctr"/>
            <a:endParaRPr lang="en-US" sz="2400" dirty="0">
              <a:solidFill>
                <a:schemeClr val="bg1"/>
              </a:solidFill>
            </a:endParaRPr>
          </a:p>
          <a:p>
            <a:pPr marL="342900" indent="-342900">
              <a:lnSpc>
                <a:spcPct val="150000"/>
              </a:lnSpc>
              <a:buFont typeface="+mj-lt"/>
              <a:buAutoNum type="arabicPeriod"/>
            </a:pPr>
            <a:r>
              <a:rPr lang="en-US" sz="2400" u="sng" dirty="0">
                <a:solidFill>
                  <a:srgbClr val="FFFF00"/>
                </a:solidFill>
              </a:rPr>
              <a:t>Eli</a:t>
            </a:r>
            <a:r>
              <a:rPr lang="en-US" sz="2400" dirty="0">
                <a:solidFill>
                  <a:schemeClr val="bg1"/>
                </a:solidFill>
              </a:rPr>
              <a:t>, the Failing High Priest</a:t>
            </a:r>
          </a:p>
          <a:p>
            <a:pPr marL="342900" indent="-342900">
              <a:lnSpc>
                <a:spcPct val="150000"/>
              </a:lnSpc>
              <a:buFont typeface="+mj-lt"/>
              <a:buAutoNum type="arabicPeriod"/>
            </a:pPr>
            <a:r>
              <a:rPr lang="en-US" sz="2400" u="sng" dirty="0">
                <a:solidFill>
                  <a:srgbClr val="FFFF00"/>
                </a:solidFill>
              </a:rPr>
              <a:t>Samuel</a:t>
            </a:r>
            <a:r>
              <a:rPr lang="en-US" sz="2400" dirty="0">
                <a:solidFill>
                  <a:schemeClr val="bg1"/>
                </a:solidFill>
              </a:rPr>
              <a:t>, the Last of the Judges</a:t>
            </a:r>
          </a:p>
          <a:p>
            <a:pPr marL="342900" indent="-342900">
              <a:lnSpc>
                <a:spcPct val="150000"/>
              </a:lnSpc>
              <a:buFont typeface="+mj-lt"/>
              <a:buAutoNum type="arabicPeriod"/>
            </a:pPr>
            <a:r>
              <a:rPr lang="en-US" sz="2400" u="sng" dirty="0">
                <a:solidFill>
                  <a:srgbClr val="FFFF00"/>
                </a:solidFill>
              </a:rPr>
              <a:t>Saul</a:t>
            </a:r>
            <a:r>
              <a:rPr lang="en-US" sz="2400" dirty="0">
                <a:solidFill>
                  <a:schemeClr val="bg1"/>
                </a:solidFill>
              </a:rPr>
              <a:t>, the First of the Kings</a:t>
            </a:r>
          </a:p>
          <a:p>
            <a:pPr marL="342900" indent="-342900">
              <a:lnSpc>
                <a:spcPct val="150000"/>
              </a:lnSpc>
              <a:buFont typeface="+mj-lt"/>
              <a:buAutoNum type="arabicPeriod"/>
            </a:pPr>
            <a:r>
              <a:rPr lang="en-US" sz="2400" u="sng" dirty="0">
                <a:solidFill>
                  <a:srgbClr val="FFFF00"/>
                </a:solidFill>
              </a:rPr>
              <a:t>David</a:t>
            </a:r>
            <a:r>
              <a:rPr lang="en-US" sz="2400" dirty="0">
                <a:solidFill>
                  <a:schemeClr val="bg1"/>
                </a:solidFill>
              </a:rPr>
              <a:t>, the Greatest of the Kings </a:t>
            </a:r>
          </a:p>
          <a:p>
            <a:pPr marL="342900" indent="-342900">
              <a:buFont typeface="+mj-lt"/>
              <a:buAutoNum type="arabicPeriod"/>
            </a:pPr>
            <a:endParaRPr lang="en-US" sz="2400" dirty="0">
              <a:solidFill>
                <a:schemeClr val="bg1"/>
              </a:solidFill>
            </a:endParaRPr>
          </a:p>
          <a:p>
            <a:endParaRPr lang="en-US" sz="2400" dirty="0">
              <a:solidFill>
                <a:schemeClr val="bg1"/>
              </a:solidFill>
            </a:endParaRPr>
          </a:p>
        </p:txBody>
      </p:sp>
      <p:sp>
        <p:nvSpPr>
          <p:cNvPr id="3" name="TextBox 2">
            <a:extLst>
              <a:ext uri="{FF2B5EF4-FFF2-40B4-BE49-F238E27FC236}">
                <a16:creationId xmlns:a16="http://schemas.microsoft.com/office/drawing/2014/main" id="{A4A83984-2DB2-4EF3-A102-E3624E480515}"/>
              </a:ext>
            </a:extLst>
          </p:cNvPr>
          <p:cNvSpPr txBox="1"/>
          <p:nvPr/>
        </p:nvSpPr>
        <p:spPr>
          <a:xfrm>
            <a:off x="762000" y="3581400"/>
            <a:ext cx="3238500" cy="2308324"/>
          </a:xfrm>
          <a:prstGeom prst="rect">
            <a:avLst/>
          </a:prstGeom>
          <a:noFill/>
        </p:spPr>
        <p:txBody>
          <a:bodyPr wrap="square">
            <a:spAutoFit/>
          </a:bodyPr>
          <a:lstStyle/>
          <a:p>
            <a:endParaRPr lang="en-US" sz="2400" dirty="0">
              <a:solidFill>
                <a:schemeClr val="bg1"/>
              </a:solidFill>
            </a:endParaRPr>
          </a:p>
          <a:p>
            <a:r>
              <a:rPr lang="en-US" sz="2400" dirty="0">
                <a:solidFill>
                  <a:srgbClr val="FFFF00"/>
                </a:solidFill>
              </a:rPr>
              <a:t>1. Hannah:</a:t>
            </a:r>
          </a:p>
          <a:p>
            <a:pPr marL="511175" indent="-285750">
              <a:buFont typeface="Arial" panose="020B0604020202020204" pitchFamily="34" charset="0"/>
              <a:buChar char="•"/>
            </a:pPr>
            <a:r>
              <a:rPr lang="en-US" sz="2400" dirty="0">
                <a:solidFill>
                  <a:schemeClr val="bg1"/>
                </a:solidFill>
              </a:rPr>
              <a:t>Barren</a:t>
            </a:r>
          </a:p>
          <a:p>
            <a:pPr marL="511175" indent="-285750">
              <a:buFont typeface="Arial" panose="020B0604020202020204" pitchFamily="34" charset="0"/>
              <a:buChar char="•"/>
            </a:pPr>
            <a:r>
              <a:rPr lang="en-US" sz="2400" dirty="0">
                <a:solidFill>
                  <a:schemeClr val="bg1"/>
                </a:solidFill>
              </a:rPr>
              <a:t>Burdened</a:t>
            </a:r>
          </a:p>
          <a:p>
            <a:pPr marL="511175" indent="-285750">
              <a:buFont typeface="Arial" panose="020B0604020202020204" pitchFamily="34" charset="0"/>
              <a:buChar char="•"/>
            </a:pPr>
            <a:r>
              <a:rPr lang="en-US" sz="2400" dirty="0">
                <a:solidFill>
                  <a:schemeClr val="bg1"/>
                </a:solidFill>
              </a:rPr>
              <a:t>Broken</a:t>
            </a:r>
          </a:p>
          <a:p>
            <a:pPr marL="511175" indent="-285750">
              <a:buFont typeface="Arial" panose="020B0604020202020204" pitchFamily="34" charset="0"/>
              <a:buChar char="•"/>
            </a:pPr>
            <a:r>
              <a:rPr lang="en-US" sz="2400" dirty="0">
                <a:solidFill>
                  <a:schemeClr val="bg1"/>
                </a:solidFill>
              </a:rPr>
              <a:t>Blessed</a:t>
            </a:r>
          </a:p>
        </p:txBody>
      </p:sp>
      <p:sp>
        <p:nvSpPr>
          <p:cNvPr id="4" name="TextBox 3">
            <a:extLst>
              <a:ext uri="{FF2B5EF4-FFF2-40B4-BE49-F238E27FC236}">
                <a16:creationId xmlns:a16="http://schemas.microsoft.com/office/drawing/2014/main" id="{911E1FC4-5041-4878-8367-FA06A9CBA3E7}"/>
              </a:ext>
            </a:extLst>
          </p:cNvPr>
          <p:cNvSpPr txBox="1"/>
          <p:nvPr/>
        </p:nvSpPr>
        <p:spPr>
          <a:xfrm>
            <a:off x="3276600" y="4114800"/>
            <a:ext cx="5867400" cy="2062103"/>
          </a:xfrm>
          <a:prstGeom prst="rect">
            <a:avLst/>
          </a:prstGeom>
          <a:noFill/>
        </p:spPr>
        <p:txBody>
          <a:bodyPr wrap="square">
            <a:spAutoFit/>
          </a:bodyPr>
          <a:lstStyle/>
          <a:p>
            <a:pPr algn="ctr"/>
            <a:r>
              <a:rPr lang="en-US" sz="3200" i="1" dirty="0">
                <a:solidFill>
                  <a:srgbClr val="FFFF00"/>
                </a:solidFill>
                <a:latin typeface="Times New Roman" panose="02020603050405020304" pitchFamily="18" charset="0"/>
                <a:cs typeface="Times New Roman" panose="02020603050405020304" pitchFamily="18" charset="0"/>
              </a:rPr>
              <a:t>“If we had more mothers like Hannah, </a:t>
            </a:r>
          </a:p>
          <a:p>
            <a:pPr algn="ctr"/>
            <a:r>
              <a:rPr lang="en-US" sz="3200" i="1" dirty="0">
                <a:solidFill>
                  <a:srgbClr val="FFFF00"/>
                </a:solidFill>
                <a:latin typeface="Times New Roman" panose="02020603050405020304" pitchFamily="18" charset="0"/>
                <a:cs typeface="Times New Roman" panose="02020603050405020304" pitchFamily="18" charset="0"/>
              </a:rPr>
              <a:t>we would have more sons like Samuel.” </a:t>
            </a:r>
          </a:p>
        </p:txBody>
      </p:sp>
    </p:spTree>
    <p:extLst>
      <p:ext uri="{BB962C8B-B14F-4D97-AF65-F5344CB8AC3E}">
        <p14:creationId xmlns:p14="http://schemas.microsoft.com/office/powerpoint/2010/main" val="485506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D378C9-1ED5-42C6-B081-CC73EA537715}"/>
              </a:ext>
            </a:extLst>
          </p:cNvPr>
          <p:cNvSpPr txBox="1"/>
          <p:nvPr/>
        </p:nvSpPr>
        <p:spPr>
          <a:xfrm>
            <a:off x="152400" y="152400"/>
            <a:ext cx="8839200" cy="6278642"/>
          </a:xfrm>
          <a:prstGeom prst="rect">
            <a:avLst/>
          </a:prstGeom>
          <a:noFill/>
        </p:spPr>
        <p:txBody>
          <a:bodyPr wrap="square">
            <a:spAutoFit/>
          </a:bodyPr>
          <a:lstStyle/>
          <a:p>
            <a:pPr algn="ctr">
              <a:lnSpc>
                <a:spcPct val="150000"/>
              </a:lnSpc>
            </a:pPr>
            <a:r>
              <a:rPr lang="en-US" sz="2800" b="1" u="sng" dirty="0">
                <a:solidFill>
                  <a:srgbClr val="FFFF00"/>
                </a:solidFill>
              </a:rPr>
              <a:t>Special Features: </a:t>
            </a:r>
          </a:p>
          <a:p>
            <a:pPr marL="344488" indent="-344488"/>
            <a:r>
              <a:rPr lang="en-US" sz="2400" dirty="0">
                <a:solidFill>
                  <a:srgbClr val="FFFF00"/>
                </a:solidFill>
              </a:rPr>
              <a:t>1.	This book is a transition from...</a:t>
            </a:r>
          </a:p>
          <a:p>
            <a:pPr marL="795338" indent="-344488">
              <a:buFont typeface="Arial" panose="020B0604020202020204" pitchFamily="34" charset="0"/>
              <a:buChar char="•"/>
            </a:pPr>
            <a:r>
              <a:rPr lang="en-US" sz="2400" dirty="0">
                <a:solidFill>
                  <a:schemeClr val="bg1"/>
                </a:solidFill>
              </a:rPr>
              <a:t>Theocracy to Monarchy</a:t>
            </a:r>
          </a:p>
          <a:p>
            <a:pPr marL="795338" indent="-344488">
              <a:buFont typeface="Arial" panose="020B0604020202020204" pitchFamily="34" charset="0"/>
              <a:buChar char="•"/>
            </a:pPr>
            <a:r>
              <a:rPr lang="en-US" sz="2400" dirty="0">
                <a:solidFill>
                  <a:schemeClr val="bg1"/>
                </a:solidFill>
              </a:rPr>
              <a:t>Commonwealth of Judges to the Crown</a:t>
            </a:r>
          </a:p>
          <a:p>
            <a:pPr marL="344488" indent="-344488"/>
            <a:r>
              <a:rPr lang="en-US" sz="2400" dirty="0">
                <a:solidFill>
                  <a:srgbClr val="FFFF00"/>
                </a:solidFill>
              </a:rPr>
              <a:t>2.	The man Samuel is transitional:</a:t>
            </a:r>
          </a:p>
          <a:p>
            <a:pPr marL="795338" indent="-344488">
              <a:buFont typeface="Arial" panose="020B0604020202020204" pitchFamily="34" charset="0"/>
              <a:buChar char="•"/>
            </a:pPr>
            <a:r>
              <a:rPr lang="en-US" sz="2400" dirty="0">
                <a:solidFill>
                  <a:schemeClr val="bg1"/>
                </a:solidFill>
              </a:rPr>
              <a:t>He is last of the judges</a:t>
            </a:r>
          </a:p>
          <a:p>
            <a:pPr marL="795338" indent="-344488">
              <a:buFont typeface="Arial" panose="020B0604020202020204" pitchFamily="34" charset="0"/>
              <a:buChar char="•"/>
            </a:pPr>
            <a:r>
              <a:rPr lang="en-US" sz="2400" dirty="0">
                <a:solidFill>
                  <a:schemeClr val="bg1"/>
                </a:solidFill>
              </a:rPr>
              <a:t>He marks the institution of the monarchy</a:t>
            </a:r>
          </a:p>
          <a:p>
            <a:pPr marL="795338" indent="-344488">
              <a:buFont typeface="Arial" panose="020B0604020202020204" pitchFamily="34" charset="0"/>
              <a:buChar char="•"/>
            </a:pPr>
            <a:r>
              <a:rPr lang="en-US" sz="2400" dirty="0">
                <a:solidFill>
                  <a:schemeClr val="bg1"/>
                </a:solidFill>
              </a:rPr>
              <a:t>He marks the institution of the prophetic office (Acts 3:24; 13:20; Heb. 11:32) First of the prophets.</a:t>
            </a:r>
          </a:p>
          <a:p>
            <a:pPr marL="344488" indent="-344488"/>
            <a:r>
              <a:rPr lang="en-US" sz="2400" dirty="0">
                <a:solidFill>
                  <a:srgbClr val="FFFF00"/>
                </a:solidFill>
              </a:rPr>
              <a:t>3.	Lessons from Saul...</a:t>
            </a:r>
          </a:p>
          <a:p>
            <a:pPr marL="463550"/>
            <a:r>
              <a:rPr lang="en-US" sz="2400" dirty="0">
                <a:solidFill>
                  <a:schemeClr val="bg1"/>
                </a:solidFill>
              </a:rPr>
              <a:t>1-Natural abilities are a curse when not given to God.</a:t>
            </a:r>
          </a:p>
          <a:p>
            <a:pPr marL="855663" indent="-392113"/>
            <a:r>
              <a:rPr lang="en-US" sz="2400" dirty="0">
                <a:solidFill>
                  <a:schemeClr val="bg1"/>
                </a:solidFill>
              </a:rPr>
              <a:t>	a. Handsome (9:2) — Pride (18:28)</a:t>
            </a:r>
          </a:p>
          <a:p>
            <a:pPr marL="855663" indent="-392113"/>
            <a:r>
              <a:rPr lang="en-US" sz="2400" dirty="0">
                <a:solidFill>
                  <a:schemeClr val="bg1"/>
                </a:solidFill>
              </a:rPr>
              <a:t>	b. Initiative (1 1 :7) — Rebellion (20:31)</a:t>
            </a:r>
          </a:p>
          <a:p>
            <a:pPr marL="855663" indent="-392113"/>
            <a:r>
              <a:rPr lang="en-US" sz="2400" dirty="0">
                <a:solidFill>
                  <a:schemeClr val="bg1"/>
                </a:solidFill>
              </a:rPr>
              <a:t>	c. Bravery ( 13:3) — Recklessness (14:24)</a:t>
            </a:r>
          </a:p>
          <a:p>
            <a:pPr marL="463550"/>
            <a:r>
              <a:rPr lang="en-US" sz="2400" dirty="0">
                <a:solidFill>
                  <a:schemeClr val="bg1"/>
                </a:solidFill>
              </a:rPr>
              <a:t>2-Incomplete obedience is full disobedience</a:t>
            </a:r>
          </a:p>
          <a:p>
            <a:pPr marL="463550"/>
            <a:r>
              <a:rPr lang="en-US" sz="2400" dirty="0">
                <a:solidFill>
                  <a:schemeClr val="bg1"/>
                </a:solidFill>
              </a:rPr>
              <a:t>3-Jealously will destroy your life. </a:t>
            </a:r>
          </a:p>
        </p:txBody>
      </p:sp>
    </p:spTree>
    <p:extLst>
      <p:ext uri="{BB962C8B-B14F-4D97-AF65-F5344CB8AC3E}">
        <p14:creationId xmlns:p14="http://schemas.microsoft.com/office/powerpoint/2010/main" val="20080885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anim calcmode="lin" valueType="num">
                                      <p:cBhvr>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fade">
                                      <p:cBhvr>
                                        <p:cTn id="74" dur="1000"/>
                                        <p:tgtEl>
                                          <p:spTgt spid="3">
                                            <p:txEl>
                                              <p:pRg st="12" end="12"/>
                                            </p:txEl>
                                          </p:spTgt>
                                        </p:tgtEl>
                                      </p:cBhvr>
                                    </p:animEffect>
                                    <p:anim calcmode="lin" valueType="num">
                                      <p:cBhvr>
                                        <p:cTn id="7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Effect transition="in" filter="fade">
                                      <p:cBhvr>
                                        <p:cTn id="81" dur="1000"/>
                                        <p:tgtEl>
                                          <p:spTgt spid="3">
                                            <p:txEl>
                                              <p:pRg st="13" end="13"/>
                                            </p:txEl>
                                          </p:spTgt>
                                        </p:tgtEl>
                                      </p:cBhvr>
                                    </p:animEffect>
                                    <p:anim calcmode="lin" valueType="num">
                                      <p:cBhvr>
                                        <p:cTn id="8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xEl>
                                              <p:pRg st="14" end="14"/>
                                            </p:txEl>
                                          </p:spTgt>
                                        </p:tgtEl>
                                        <p:attrNameLst>
                                          <p:attrName>style.visibility</p:attrName>
                                        </p:attrNameLst>
                                      </p:cBhvr>
                                      <p:to>
                                        <p:strVal val="visible"/>
                                      </p:to>
                                    </p:set>
                                    <p:animEffect transition="in" filter="fade">
                                      <p:cBhvr>
                                        <p:cTn id="88" dur="1000"/>
                                        <p:tgtEl>
                                          <p:spTgt spid="3">
                                            <p:txEl>
                                              <p:pRg st="14" end="14"/>
                                            </p:txEl>
                                          </p:spTgt>
                                        </p:tgtEl>
                                      </p:cBhvr>
                                    </p:animEffect>
                                    <p:anim calcmode="lin" valueType="num">
                                      <p:cBhvr>
                                        <p:cTn id="8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696DCF-D731-4122-AEEE-75A21BEEF8E8}"/>
              </a:ext>
            </a:extLst>
          </p:cNvPr>
          <p:cNvSpPr txBox="1"/>
          <p:nvPr/>
        </p:nvSpPr>
        <p:spPr>
          <a:xfrm>
            <a:off x="304800" y="457200"/>
            <a:ext cx="8610600" cy="4711418"/>
          </a:xfrm>
          <a:prstGeom prst="rect">
            <a:avLst/>
          </a:prstGeom>
          <a:noFill/>
        </p:spPr>
        <p:txBody>
          <a:bodyPr wrap="square">
            <a:spAutoFit/>
          </a:bodyPr>
          <a:lstStyle/>
          <a:p>
            <a:pPr algn="ctr"/>
            <a:r>
              <a:rPr lang="en-US" sz="2800" b="1" u="sng" dirty="0">
                <a:solidFill>
                  <a:srgbClr val="FFFF00"/>
                </a:solidFill>
              </a:rPr>
              <a:t>Christ In The Book: </a:t>
            </a:r>
          </a:p>
          <a:p>
            <a:pPr>
              <a:lnSpc>
                <a:spcPct val="200000"/>
              </a:lnSpc>
            </a:pPr>
            <a:r>
              <a:rPr lang="en-US" sz="2800" dirty="0">
                <a:solidFill>
                  <a:schemeClr val="bg1"/>
                </a:solidFill>
              </a:rPr>
              <a:t>The ministry of Samuel: </a:t>
            </a:r>
          </a:p>
          <a:p>
            <a:pPr marL="511175">
              <a:lnSpc>
                <a:spcPct val="200000"/>
              </a:lnSpc>
            </a:pPr>
            <a:r>
              <a:rPr lang="en-US" sz="2800" dirty="0">
                <a:solidFill>
                  <a:srgbClr val="00B0F0"/>
                </a:solidFill>
              </a:rPr>
              <a:t>1) Prophet</a:t>
            </a:r>
            <a:r>
              <a:rPr lang="en-US" sz="2800" dirty="0">
                <a:solidFill>
                  <a:schemeClr val="bg1"/>
                </a:solidFill>
              </a:rPr>
              <a:t> (2:27-35)</a:t>
            </a:r>
          </a:p>
          <a:p>
            <a:pPr marL="511175">
              <a:lnSpc>
                <a:spcPct val="200000"/>
              </a:lnSpc>
            </a:pPr>
            <a:r>
              <a:rPr lang="en-US" sz="2800" dirty="0">
                <a:solidFill>
                  <a:srgbClr val="00B0F0"/>
                </a:solidFill>
              </a:rPr>
              <a:t>2) Priest </a:t>
            </a:r>
            <a:r>
              <a:rPr lang="en-US" sz="2800" dirty="0">
                <a:solidFill>
                  <a:schemeClr val="bg1"/>
                </a:solidFill>
              </a:rPr>
              <a:t>(2:35)</a:t>
            </a:r>
          </a:p>
          <a:p>
            <a:pPr marL="511175">
              <a:lnSpc>
                <a:spcPct val="200000"/>
              </a:lnSpc>
            </a:pPr>
            <a:r>
              <a:rPr lang="en-US" sz="2800" dirty="0">
                <a:solidFill>
                  <a:srgbClr val="00B0F0"/>
                </a:solidFill>
              </a:rPr>
              <a:t>3) Intercessor </a:t>
            </a:r>
            <a:r>
              <a:rPr lang="en-US" sz="2800" dirty="0">
                <a:solidFill>
                  <a:schemeClr val="bg1"/>
                </a:solidFill>
              </a:rPr>
              <a:t>(7:5-8)</a:t>
            </a:r>
          </a:p>
          <a:p>
            <a:pPr marL="511175">
              <a:lnSpc>
                <a:spcPct val="200000"/>
              </a:lnSpc>
            </a:pPr>
            <a:r>
              <a:rPr lang="en-US" sz="2800" dirty="0">
                <a:solidFill>
                  <a:srgbClr val="00B0F0"/>
                </a:solidFill>
              </a:rPr>
              <a:t>4) Judge </a:t>
            </a:r>
            <a:r>
              <a:rPr lang="en-US" sz="2800" dirty="0">
                <a:solidFill>
                  <a:schemeClr val="bg1"/>
                </a:solidFill>
              </a:rPr>
              <a:t>(7:15-17)</a:t>
            </a:r>
          </a:p>
        </p:txBody>
      </p:sp>
    </p:spTree>
    <p:extLst>
      <p:ext uri="{BB962C8B-B14F-4D97-AF65-F5344CB8AC3E}">
        <p14:creationId xmlns:p14="http://schemas.microsoft.com/office/powerpoint/2010/main" val="15151944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76200"/>
            <a:ext cx="8229600" cy="1371600"/>
          </a:xfrm>
        </p:spPr>
        <p:txBody>
          <a:bodyPr>
            <a:noAutofit/>
          </a:bodyPr>
          <a:lstStyle/>
          <a:p>
            <a:r>
              <a:rPr lang="en-US" sz="9600" dirty="0">
                <a:solidFill>
                  <a:srgbClr val="00B0F0"/>
                </a:solidFill>
                <a:latin typeface="Final Frontier" panose="020B0000000000000000" pitchFamily="34" charset="0"/>
              </a:rPr>
              <a:t>2</a:t>
            </a:r>
            <a:r>
              <a:rPr lang="en-US" sz="9600" baseline="30000" dirty="0">
                <a:solidFill>
                  <a:srgbClr val="00B0F0"/>
                </a:solidFill>
                <a:latin typeface="Final Frontier" panose="020B0000000000000000" pitchFamily="34" charset="0"/>
              </a:rPr>
              <a:t>nd</a:t>
            </a:r>
            <a:r>
              <a:rPr lang="en-US" sz="9600" dirty="0">
                <a:solidFill>
                  <a:srgbClr val="00B0F0"/>
                </a:solidFill>
                <a:latin typeface="Final Frontier" panose="020B0000000000000000" pitchFamily="34" charset="0"/>
              </a:rPr>
              <a:t> Samuel</a:t>
            </a:r>
            <a:endParaRPr lang="en-US" dirty="0">
              <a:solidFill>
                <a:srgbClr val="00B0F0"/>
              </a:solidFill>
              <a:latin typeface="Final Frontier" panose="020B0000000000000000" pitchFamily="34" charset="0"/>
              <a:cs typeface="Times New Roman" pitchFamily="18" charset="0"/>
            </a:endParaRPr>
          </a:p>
        </p:txBody>
      </p:sp>
      <p:sp>
        <p:nvSpPr>
          <p:cNvPr id="11267" name="Rectangle 3"/>
          <p:cNvSpPr>
            <a:spLocks noGrp="1"/>
          </p:cNvSpPr>
          <p:nvPr>
            <p:ph idx="4294967295"/>
          </p:nvPr>
        </p:nvSpPr>
        <p:spPr>
          <a:xfrm>
            <a:off x="-990" y="1676400"/>
            <a:ext cx="9144000" cy="4343400"/>
          </a:xfrm>
        </p:spPr>
        <p:txBody>
          <a:bodyPr>
            <a:normAutofit lnSpcReduction="10000"/>
          </a:bodyPr>
          <a:lstStyle/>
          <a:p>
            <a:pPr marL="0" indent="0" algn="ctr">
              <a:buNone/>
            </a:pPr>
            <a:r>
              <a:rPr lang="en-US" sz="6600" b="1" dirty="0">
                <a:solidFill>
                  <a:srgbClr val="FFFF00"/>
                </a:solidFill>
                <a:latin typeface="Final Frontier" panose="020B0000000000000000" pitchFamily="34" charset="0"/>
              </a:rPr>
              <a:t>The Book</a:t>
            </a:r>
          </a:p>
          <a:p>
            <a:pPr marL="0" indent="0" algn="ctr">
              <a:buNone/>
            </a:pPr>
            <a:r>
              <a:rPr lang="en-US" sz="6600" b="1" dirty="0">
                <a:solidFill>
                  <a:srgbClr val="FFFF00"/>
                </a:solidFill>
                <a:latin typeface="Final Frontier" panose="020B0000000000000000" pitchFamily="34" charset="0"/>
              </a:rPr>
              <a:t>of</a:t>
            </a:r>
          </a:p>
          <a:p>
            <a:pPr marL="0" indent="0" algn="ctr">
              <a:buNone/>
            </a:pPr>
            <a:r>
              <a:rPr lang="en-US" sz="6600" b="1" dirty="0">
                <a:solidFill>
                  <a:srgbClr val="FFFF00"/>
                </a:solidFill>
                <a:latin typeface="Final Frontier" panose="020B0000000000000000" pitchFamily="34" charset="0"/>
              </a:rPr>
              <a:t>Triumph &amp; Trouble</a:t>
            </a:r>
          </a:p>
          <a:p>
            <a:pPr marL="0" indent="0" algn="ctr">
              <a:buNone/>
            </a:pPr>
            <a:r>
              <a:rPr lang="en-US" sz="5400" b="1" dirty="0">
                <a:solidFill>
                  <a:schemeClr val="bg1"/>
                </a:solidFill>
                <a:latin typeface="Final Frontier" panose="020B0000000000000000" pitchFamily="34" charset="0"/>
              </a:rPr>
              <a:t>(Israel’s 2</a:t>
            </a:r>
            <a:r>
              <a:rPr lang="en-US" sz="5400" b="1" baseline="30000" dirty="0">
                <a:solidFill>
                  <a:schemeClr val="bg1"/>
                </a:solidFill>
                <a:latin typeface="Final Frontier" panose="020B0000000000000000" pitchFamily="34" charset="0"/>
              </a:rPr>
              <a:t>nd</a:t>
            </a:r>
            <a:r>
              <a:rPr lang="en-US" sz="5400" b="1" dirty="0">
                <a:solidFill>
                  <a:schemeClr val="bg1"/>
                </a:solidFill>
                <a:latin typeface="Final Frontier" panose="020B0000000000000000" pitchFamily="34" charset="0"/>
              </a:rPr>
              <a:t> King – David)</a:t>
            </a:r>
            <a:endParaRPr lang="en-US" sz="4400" b="1" dirty="0">
              <a:solidFill>
                <a:schemeClr val="bg1"/>
              </a:solidFill>
              <a:latin typeface="Perpetua Titling MT" panose="02020502060505020804" pitchFamily="18" charset="0"/>
            </a:endParaRPr>
          </a:p>
          <a:p>
            <a:pPr marL="0" indent="0">
              <a:buNone/>
            </a:pPr>
            <a:endParaRPr lang="en-US" sz="2400" dirty="0">
              <a:solidFill>
                <a:srgbClr val="FFFF00"/>
              </a:solidFill>
            </a:endParaRPr>
          </a:p>
          <a:p>
            <a:pPr marL="0" indent="0">
              <a:buClr>
                <a:srgbClr val="FFFF00"/>
              </a:buClr>
              <a:buNone/>
            </a:pPr>
            <a:endParaRPr lang="en-US" i="1" dirty="0">
              <a:solidFill>
                <a:schemeClr val="bg1"/>
              </a:solidFill>
            </a:endParaRPr>
          </a:p>
          <a:p>
            <a:pPr lvl="1"/>
            <a:endParaRPr lang="en-US" dirty="0">
              <a:solidFill>
                <a:schemeClr val="bg1"/>
              </a:solidFill>
            </a:endParaRPr>
          </a:p>
        </p:txBody>
      </p:sp>
    </p:spTree>
    <p:custDataLst>
      <p:tags r:id="rId1"/>
    </p:custDataLst>
    <p:extLst>
      <p:ext uri="{BB962C8B-B14F-4D97-AF65-F5344CB8AC3E}">
        <p14:creationId xmlns:p14="http://schemas.microsoft.com/office/powerpoint/2010/main" val="28026214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267">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126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1267">
                                            <p:txEl>
                                              <p:pRg st="1" end="1"/>
                                            </p:txEl>
                                          </p:spTgt>
                                        </p:tgtEl>
                                      </p:cBhvr>
                                    </p:animEffect>
                                  </p:childTnLst>
                                </p:cTn>
                              </p:par>
                              <p:par>
                                <p:cTn id="17" presetID="18" presetClass="emph" presetSubtype="0" fill="hold" nodeType="withEffect">
                                  <p:stCondLst>
                                    <p:cond delay="0"/>
                                  </p:stCondLst>
                                  <p:iterate type="lt">
                                    <p:tmPct val="4000"/>
                                  </p:iterate>
                                  <p:childTnLst>
                                    <p:set>
                                      <p:cBhvr override="childStyle">
                                        <p:cTn id="18" dur="3000" fill="hold"/>
                                        <p:tgtEl>
                                          <p:spTgt spid="11267">
                                            <p:txEl>
                                              <p:pRg st="2" end="2"/>
                                            </p:txEl>
                                          </p:spTgt>
                                        </p:tgtEl>
                                        <p:attrNameLst>
                                          <p:attrName>style.textDecorationUnderline</p:attrName>
                                        </p:attrNameLst>
                                      </p:cBhvr>
                                      <p:to>
                                        <p:strVal val="true"/>
                                      </p:to>
                                    </p:set>
                                  </p:childTnLst>
                                </p:cTn>
                              </p:par>
                              <p:par>
                                <p:cTn id="19" presetID="18" presetClass="emph" presetSubtype="0" fill="hold" nodeType="withEffect">
                                  <p:stCondLst>
                                    <p:cond delay="0"/>
                                  </p:stCondLst>
                                  <p:iterate type="lt">
                                    <p:tmPct val="4000"/>
                                  </p:iterate>
                                  <p:childTnLst>
                                    <p:set>
                                      <p:cBhvr override="childStyle">
                                        <p:cTn id="20" dur="3000" fill="hold"/>
                                        <p:tgtEl>
                                          <p:spTgt spid="11267">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5.3|7|6.2|7.7|4.9|3.6|5.2|6|1.5|6.5|5.2|6"/>
</p:tagLst>
</file>

<file path=ppt/tags/tag2.xml><?xml version="1.0" encoding="utf-8"?>
<p:tagLst xmlns:a="http://schemas.openxmlformats.org/drawingml/2006/main" xmlns:r="http://schemas.openxmlformats.org/officeDocument/2006/relationships" xmlns:p="http://schemas.openxmlformats.org/presentationml/2006/main">
  <p:tag name="TIMING" val="|1.1|5.3|7|6.2|7.7|4.9|3.6|5.2|6|1.5|6.5|5.2|6"/>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61666</TotalTime>
  <Words>1672</Words>
  <Application>Microsoft Office PowerPoint</Application>
  <PresentationFormat>On-screen Show (4:3)</PresentationFormat>
  <Paragraphs>186</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 Narrow</vt:lpstr>
      <vt:lpstr>Baskerville Old Face</vt:lpstr>
      <vt:lpstr>Calibri</vt:lpstr>
      <vt:lpstr>Final Frontier</vt:lpstr>
      <vt:lpstr>Perpetua Titling MT</vt:lpstr>
      <vt:lpstr>Ringbearer</vt:lpstr>
      <vt:lpstr>Segoe UI</vt:lpstr>
      <vt:lpstr>system-ui</vt:lpstr>
      <vt:lpstr>Times New Roman</vt:lpstr>
      <vt:lpstr>Office Theme</vt:lpstr>
      <vt:lpstr>PowerPoint Presentation</vt:lpstr>
      <vt:lpstr>PowerPoint Presentation</vt:lpstr>
      <vt:lpstr>1st Samuel</vt:lpstr>
      <vt:lpstr>PowerPoint Presentation</vt:lpstr>
      <vt:lpstr>PowerPoint Presentation</vt:lpstr>
      <vt:lpstr>PowerPoint Presentation</vt:lpstr>
      <vt:lpstr>PowerPoint Presentation</vt:lpstr>
      <vt:lpstr>PowerPoint Presentation</vt:lpstr>
      <vt:lpstr>2nd Samuel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Terry Sellars</dc:creator>
  <cp:lastModifiedBy>Terry Sellars</cp:lastModifiedBy>
  <cp:revision>378</cp:revision>
  <dcterms:created xsi:type="dcterms:W3CDTF">2018-01-17T22:25:53Z</dcterms:created>
  <dcterms:modified xsi:type="dcterms:W3CDTF">2021-10-19T10:15:59Z</dcterms:modified>
</cp:coreProperties>
</file>